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tif" ContentType="image/tiff"/>
  <Default Extension="wdp" ContentType="image/vnd.ms-photo"/>
  <Default Extension="bin" ContentType="application/vnd.openxmlformats-officedocument.presentationml.printerSettings"/>
  <Default Extension="wmf" ContentType="image/x-wmf"/>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notesSlides/notesSlide30.xml" ContentType="application/vnd.openxmlformats-officedocument.presentationml.notesSlide+xml"/>
  <Override PartName="/ppt/embeddings/oleObject2.bin" ContentType="application/vnd.openxmlformats-officedocument.oleObject"/>
  <Override PartName="/ppt/notesSlides/notesSlide31.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32.xml" ContentType="application/vnd.openxmlformats-officedocument.presentationml.notesSlide+xml"/>
  <Override PartName="/ppt/embeddings/Microsoft_Equation1.bin" ContentType="application/vnd.openxmlformats-officedocument.oleObject"/>
  <Override PartName="/ppt/notesSlides/notesSlide33.xml" ContentType="application/vnd.openxmlformats-officedocument.presentationml.notesSlide+xml"/>
  <Override PartName="/ppt/embeddings/Microsoft_Equation2.bin" ContentType="application/vnd.openxmlformats-officedocument.oleObject"/>
  <Override PartName="/ppt/notesSlides/notesSlide34.xml" ContentType="application/vnd.openxmlformats-officedocument.presentationml.notesSlide+xml"/>
  <Override PartName="/ppt/embeddings/oleObject5.bin" ContentType="application/vnd.openxmlformats-officedocument.oleObject"/>
  <Override PartName="/ppt/notesSlides/notesSlide35.xml" ContentType="application/vnd.openxmlformats-officedocument.presentationml.notesSlide+xml"/>
  <Override PartName="/ppt/embeddings/oleObject6.bin" ContentType="application/vnd.openxmlformats-officedocument.oleObject"/>
  <Override PartName="/ppt/notesSlides/notesSlide36.xml" ContentType="application/vnd.openxmlformats-officedocument.presentationml.notesSlide+xml"/>
  <Override PartName="/ppt/embeddings/oleObject7.bin" ContentType="application/vnd.openxmlformats-officedocument.oleObject"/>
  <Override PartName="/ppt/notesSlides/notesSlide37.xml" ContentType="application/vnd.openxmlformats-officedocument.presentationml.notesSlide+xml"/>
  <Override PartName="/ppt/embeddings/oleObject8.bin" ContentType="application/vnd.openxmlformats-officedocument.oleObject"/>
  <Override PartName="/ppt/notesSlides/notesSlide38.xml" ContentType="application/vnd.openxmlformats-officedocument.presentationml.notesSlide+xml"/>
  <Override PartName="/ppt/embeddings/oleObject9.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Microsoft_Equation3.bin" ContentType="application/vnd.openxmlformats-officedocument.oleObject"/>
  <Override PartName="/ppt/embeddings/oleObject12.bin" ContentType="application/vnd.openxmlformats-officedocument.oleObject"/>
  <Override PartName="/ppt/embeddings/Microsoft_Equation4.bin" ContentType="application/vnd.openxmlformats-officedocument.oleObject"/>
  <Override PartName="/ppt/notesSlides/notesSlide50.xml" ContentType="application/vnd.openxmlformats-officedocument.presentationml.notesSlide+xml"/>
  <Override PartName="/ppt/embeddings/Microsoft_Equation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539" r:id="rId2"/>
    <p:sldId id="633" r:id="rId3"/>
    <p:sldId id="632" r:id="rId4"/>
    <p:sldId id="634" r:id="rId5"/>
    <p:sldId id="635" r:id="rId6"/>
    <p:sldId id="636" r:id="rId7"/>
    <p:sldId id="631" r:id="rId8"/>
    <p:sldId id="582" r:id="rId9"/>
    <p:sldId id="579" r:id="rId10"/>
    <p:sldId id="638" r:id="rId11"/>
    <p:sldId id="637" r:id="rId12"/>
    <p:sldId id="590" r:id="rId13"/>
    <p:sldId id="611" r:id="rId14"/>
    <p:sldId id="655" r:id="rId15"/>
    <p:sldId id="656" r:id="rId16"/>
    <p:sldId id="659" r:id="rId17"/>
    <p:sldId id="657" r:id="rId18"/>
    <p:sldId id="612" r:id="rId19"/>
    <p:sldId id="658" r:id="rId20"/>
    <p:sldId id="629" r:id="rId21"/>
    <p:sldId id="630" r:id="rId22"/>
    <p:sldId id="542" r:id="rId23"/>
    <p:sldId id="613" r:id="rId24"/>
    <p:sldId id="660" r:id="rId25"/>
    <p:sldId id="661" r:id="rId26"/>
    <p:sldId id="662" r:id="rId27"/>
    <p:sldId id="663" r:id="rId28"/>
    <p:sldId id="610" r:id="rId29"/>
    <p:sldId id="654" r:id="rId30"/>
    <p:sldId id="653" r:id="rId31"/>
    <p:sldId id="652" r:id="rId32"/>
    <p:sldId id="584" r:id="rId33"/>
    <p:sldId id="585" r:id="rId34"/>
    <p:sldId id="586" r:id="rId35"/>
    <p:sldId id="587" r:id="rId36"/>
    <p:sldId id="650" r:id="rId37"/>
    <p:sldId id="651" r:id="rId38"/>
    <p:sldId id="644" r:id="rId39"/>
    <p:sldId id="645" r:id="rId40"/>
    <p:sldId id="646" r:id="rId41"/>
    <p:sldId id="647" r:id="rId42"/>
    <p:sldId id="648" r:id="rId43"/>
    <p:sldId id="649" r:id="rId44"/>
    <p:sldId id="588" r:id="rId45"/>
    <p:sldId id="589" r:id="rId46"/>
    <p:sldId id="591" r:id="rId47"/>
    <p:sldId id="592" r:id="rId48"/>
    <p:sldId id="593" r:id="rId49"/>
    <p:sldId id="594" r:id="rId50"/>
    <p:sldId id="595" r:id="rId51"/>
    <p:sldId id="596" r:id="rId52"/>
    <p:sldId id="597" r:id="rId53"/>
    <p:sldId id="598" r:id="rId54"/>
    <p:sldId id="599" r:id="rId55"/>
    <p:sldId id="600" r:id="rId56"/>
    <p:sldId id="601" r:id="rId57"/>
    <p:sldId id="602" r:id="rId58"/>
    <p:sldId id="604" r:id="rId59"/>
    <p:sldId id="606" r:id="rId60"/>
    <p:sldId id="607" r:id="rId61"/>
    <p:sldId id="608" r:id="rId62"/>
    <p:sldId id="614" r:id="rId63"/>
    <p:sldId id="615" r:id="rId64"/>
    <p:sldId id="616" r:id="rId65"/>
    <p:sldId id="617" r:id="rId66"/>
    <p:sldId id="618" r:id="rId67"/>
    <p:sldId id="619" r:id="rId68"/>
    <p:sldId id="620" r:id="rId69"/>
    <p:sldId id="621" r:id="rId70"/>
    <p:sldId id="622" r:id="rId71"/>
    <p:sldId id="623" r:id="rId72"/>
    <p:sldId id="624" r:id="rId73"/>
    <p:sldId id="627" r:id="rId74"/>
    <p:sldId id="628" r:id="rId75"/>
    <p:sldId id="563" r:id="rId76"/>
    <p:sldId id="564" r:id="rId77"/>
    <p:sldId id="639" r:id="rId78"/>
    <p:sldId id="640" r:id="rId79"/>
    <p:sldId id="641" r:id="rId80"/>
    <p:sldId id="642" r:id="rId81"/>
    <p:sldId id="643" r:id="rId82"/>
    <p:sldId id="565" r:id="rId83"/>
    <p:sldId id="583"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68" autoAdjust="0"/>
  </p:normalViewPr>
  <p:slideViewPr>
    <p:cSldViewPr snapToGrid="0" snapToObjects="1">
      <p:cViewPr>
        <p:scale>
          <a:sx n="100" d="100"/>
          <a:sy n="100" d="100"/>
        </p:scale>
        <p:origin x="-112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274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87.emf"/><Relationship Id="rId3" Type="http://schemas.openxmlformats.org/officeDocument/2006/relationships/image" Target="../media/image8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9.emf"/><Relationship Id="rId2" Type="http://schemas.openxmlformats.org/officeDocument/2006/relationships/image" Target="../media/image9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A2DCD-3222-F647-831B-9708FBD3DD23}" type="datetimeFigureOut">
              <a:rPr lang="en-US" smtClean="0"/>
              <a:t>9/19/16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097BF-FEFC-FB47-9CF7-B9A0F1DCE5B4}" type="slidenum">
              <a:rPr lang="en-US" smtClean="0"/>
              <a:t>‹#›</a:t>
            </a:fld>
            <a:endParaRPr lang="en-US"/>
          </a:p>
        </p:txBody>
      </p:sp>
    </p:spTree>
    <p:extLst>
      <p:ext uri="{BB962C8B-B14F-4D97-AF65-F5344CB8AC3E}">
        <p14:creationId xmlns:p14="http://schemas.microsoft.com/office/powerpoint/2010/main" val="30303507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comp1.geol.unibas.ch/zanskar/"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Gps</a:t>
            </a:r>
            <a:r>
              <a:rPr lang="en-US" dirty="0" smtClean="0"/>
              <a:t> orbit</a:t>
            </a:r>
            <a:r>
              <a:rPr lang="en-US" baseline="0" dirty="0" smtClean="0"/>
              <a:t> track with respect to earth (earth rotating).</a:t>
            </a:r>
          </a:p>
          <a:p>
            <a:r>
              <a:rPr lang="en-US" baseline="0" dirty="0" smtClean="0"/>
              <a:t>With respect to stars is a circle that goes around sun “attached” to earth in fixed plane with respect to stars.</a:t>
            </a:r>
          </a:p>
          <a:p>
            <a:r>
              <a:rPr lang="en-US" baseline="0" dirty="0" smtClean="0"/>
              <a:t>Satellite goes around ~2x per (sidereal) day.</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a:t>
            </a:fld>
            <a:endParaRPr lang="en-US"/>
          </a:p>
        </p:txBody>
      </p:sp>
    </p:spTree>
    <p:extLst>
      <p:ext uri="{BB962C8B-B14F-4D97-AF65-F5344CB8AC3E}">
        <p14:creationId xmlns:p14="http://schemas.microsoft.com/office/powerpoint/2010/main" val="2693886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geologylearn.blogspot.com</a:t>
            </a:r>
            <a:r>
              <a:rPr lang="en-US" dirty="0" smtClean="0"/>
              <a:t>/2016/02/what-drives-plate-motion-and-how-</a:t>
            </a:r>
            <a:r>
              <a:rPr lang="en-US" dirty="0" err="1" smtClean="0"/>
              <a:t>fast.html</a:t>
            </a:r>
            <a:endParaRPr lang="en-US" dirty="0" smtClean="0"/>
          </a:p>
          <a:p>
            <a:endParaRPr lang="en-US" dirty="0" smtClean="0"/>
          </a:p>
          <a:p>
            <a:r>
              <a:rPr lang="en-US" dirty="0" smtClean="0"/>
              <a:t>Messy – relative</a:t>
            </a:r>
            <a:r>
              <a:rPr lang="en-US" baseline="0" dirty="0" smtClean="0"/>
              <a:t> in blue, absolute in red.</a:t>
            </a:r>
          </a:p>
          <a:p>
            <a:r>
              <a:rPr lang="en-US" baseline="0" dirty="0" smtClean="0"/>
              <a:t>Absolute relates to the pictures of plate interactions – compressional </a:t>
            </a:r>
            <a:r>
              <a:rPr lang="en-US" baseline="0" dirty="0" err="1" smtClean="0"/>
              <a:t>vs</a:t>
            </a:r>
            <a:r>
              <a:rPr lang="en-US" baseline="0" dirty="0" smtClean="0"/>
              <a:t> back arc spreading subduction zones. Something looks fishy here. (it does show the idea that there is an absolute convergence between S. Am. and the Nazca plate, that’s why the Andes are there.)</a:t>
            </a:r>
          </a:p>
          <a:p>
            <a:endParaRPr lang="en-US" baseline="0" dirty="0" smtClean="0"/>
          </a:p>
          <a:p>
            <a:r>
              <a:rPr lang="en-US" dirty="0" smtClean="0">
                <a:effectLst/>
              </a:rPr>
              <a:t>Geologists use two different frames of reference for describing plate velocity. If we describe the movement of Plate A with respect to Plate B, then we are speaking about relative plate velocity. But if we describe the movement of both plates relative to a ﬁxed location in the mantle below the plates, then we are speaking of absolute plate velocity (figure above). </a:t>
            </a:r>
          </a:p>
          <a:p>
            <a:r>
              <a:rPr lang="en-US" dirty="0" smtClean="0">
                <a:effectLst/>
              </a:rPr>
              <a:t>To determine relative plate motions, geoscientists measure the distance of a known magnetic anomaly from the axis of a mid-ocean ridge and then calculate the velocity of a plate relative to the ridge axis by applying this equation: plate velocity distance from the anomaly to the ridge axis divided by the age of the anomaly (velocity, by deﬁnition, is distance </a:t>
            </a:r>
            <a:r>
              <a:rPr lang="en-US" dirty="0" err="1" smtClean="0">
                <a:effectLst/>
              </a:rPr>
              <a:t>wtime</a:t>
            </a:r>
            <a:r>
              <a:rPr lang="en-US" dirty="0" smtClean="0">
                <a:effectLst/>
              </a:rPr>
              <a:t>). The velocity of the plate on one side of the ridge relative to the plate on the other is twice this value. </a:t>
            </a:r>
          </a:p>
          <a:p>
            <a:r>
              <a:rPr lang="en-US" dirty="0" smtClean="0">
                <a:effectLst/>
              </a:rPr>
              <a:t>To estimate absolute plate motions, we can assume that the position of a mantle plume does not change much for a long time. If this is so, then the track of hot-spot volcanoes on the plate moving over the plume provides a record of the plate’s absolute velocity and indicates the direction of movement. (In reality, plumes are not completely ﬁxed; geologists use other, more complex methods to calculate absolute plate motions.) </a:t>
            </a:r>
          </a:p>
        </p:txBody>
      </p:sp>
      <p:sp>
        <p:nvSpPr>
          <p:cNvPr id="4" name="Slide Number Placeholder 3"/>
          <p:cNvSpPr>
            <a:spLocks noGrp="1"/>
          </p:cNvSpPr>
          <p:nvPr>
            <p:ph type="sldNum" sz="quarter" idx="10"/>
          </p:nvPr>
        </p:nvSpPr>
        <p:spPr/>
        <p:txBody>
          <a:bodyPr/>
          <a:lstStyle/>
          <a:p>
            <a:fld id="{627097BF-FEFC-FB47-9CF7-B9A0F1DCE5B4}" type="slidenum">
              <a:rPr lang="en-US" smtClean="0"/>
              <a:t>11</a:t>
            </a:fld>
            <a:endParaRPr lang="en-US"/>
          </a:p>
        </p:txBody>
      </p:sp>
    </p:spTree>
    <p:extLst>
      <p:ext uri="{BB962C8B-B14F-4D97-AF65-F5344CB8AC3E}">
        <p14:creationId xmlns:p14="http://schemas.microsoft.com/office/powerpoint/2010/main" val="76001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buFontTx/>
              <a:buChar char="-"/>
            </a:pPr>
            <a:r>
              <a:rPr lang="en-US" b="0" dirty="0" smtClean="0">
                <a:latin typeface="Papyrus" charset="0"/>
                <a:cs typeface="Arial" charset="0"/>
              </a:rPr>
              <a:t>Kinematics –</a:t>
            </a:r>
          </a:p>
          <a:p>
            <a:pPr algn="l" eaLnBrk="1" hangingPunct="1"/>
            <a:r>
              <a:rPr lang="en-US" b="0" dirty="0" smtClean="0">
                <a:latin typeface="Papyrus" charset="0"/>
                <a:cs typeface="Arial" charset="0"/>
              </a:rPr>
              <a:t>describe motions</a:t>
            </a:r>
          </a:p>
          <a:p>
            <a:pPr algn="l" eaLnBrk="1" hangingPunct="1"/>
            <a:r>
              <a:rPr lang="en-US" b="0" dirty="0" smtClean="0">
                <a:latin typeface="Papyrus" charset="0"/>
                <a:cs typeface="Arial" charset="0"/>
              </a:rPr>
              <a:t>(Have to do this first)</a:t>
            </a:r>
          </a:p>
          <a:p>
            <a:pPr algn="l" eaLnBrk="1" hangingPunct="1"/>
            <a:endParaRPr lang="en-US" b="0" dirty="0" smtClean="0">
              <a:latin typeface="Papyrus" charset="0"/>
              <a:cs typeface="Arial" charset="0"/>
            </a:endParaRPr>
          </a:p>
          <a:p>
            <a:pPr algn="l" eaLnBrk="1" hangingPunct="1">
              <a:buFontTx/>
              <a:buChar char="-"/>
            </a:pPr>
            <a:r>
              <a:rPr lang="en-US" b="0" dirty="0" smtClean="0">
                <a:latin typeface="Papyrus" charset="0"/>
                <a:cs typeface="Arial" charset="0"/>
              </a:rPr>
              <a:t>Dynamics –</a:t>
            </a:r>
          </a:p>
          <a:p>
            <a:pPr algn="l" eaLnBrk="1" hangingPunct="1"/>
            <a:r>
              <a:rPr lang="en-US" b="0" dirty="0" smtClean="0">
                <a:latin typeface="Papyrus" charset="0"/>
                <a:cs typeface="Arial" charset="0"/>
              </a:rPr>
              <a:t> relate motions (kinematics) to forces (physics)</a:t>
            </a:r>
          </a:p>
          <a:p>
            <a:pPr algn="l" eaLnBrk="1" hangingPunct="1"/>
            <a:r>
              <a:rPr lang="en-US" b="0" dirty="0" smtClean="0">
                <a:latin typeface="Papyrus" charset="0"/>
                <a:cs typeface="Arial" charset="0"/>
              </a:rPr>
              <a:t>(Do through rheology/constitutive relationship/model.</a:t>
            </a:r>
          </a:p>
          <a:p>
            <a:pPr algn="l" eaLnBrk="1" hangingPunct="1"/>
            <a:r>
              <a:rPr lang="en-US" b="0" dirty="0" smtClean="0">
                <a:latin typeface="Papyrus" charset="0"/>
                <a:cs typeface="Arial" charset="0"/>
              </a:rPr>
              <a:t>Phenomenological, no first principle prediction)</a:t>
            </a:r>
          </a:p>
          <a:p>
            <a:pPr algn="l" eaLnBrk="1" hangingPunct="1"/>
            <a:endParaRPr lang="en-US" b="0" dirty="0" smtClean="0">
              <a:latin typeface="Papyrus" charset="0"/>
              <a:cs typeface="Arial" charset="0"/>
            </a:endParaRPr>
          </a:p>
          <a:p>
            <a:pPr algn="ctr" eaLnBrk="1" hangingPunct="1"/>
            <a:endParaRPr lang="en-US" b="0" dirty="0" smtClean="0">
              <a:latin typeface="Papyrus" charset="0"/>
              <a:cs typeface="Arial" charset="0"/>
            </a:endParaRP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12</a:t>
            </a:fld>
            <a:endParaRPr lang="en-US"/>
          </a:p>
        </p:txBody>
      </p:sp>
    </p:spTree>
    <p:extLst>
      <p:ext uri="{BB962C8B-B14F-4D97-AF65-F5344CB8AC3E}">
        <p14:creationId xmlns:p14="http://schemas.microsoft.com/office/powerpoint/2010/main" val="432699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A53EB24-FFAA-E147-8F91-C9D98299081B}" type="slidenum">
              <a:rPr lang="en-US" sz="1200" b="0">
                <a:latin typeface="Papyrus" charset="0"/>
                <a:cs typeface="Papyrus" charset="0"/>
              </a:rPr>
              <a:pPr eaLnBrk="1" hangingPunct="1"/>
              <a:t>13</a:t>
            </a:fld>
            <a:endParaRPr lang="en-US" sz="1200" b="0">
              <a:latin typeface="Papyrus" charset="0"/>
              <a:cs typeface="Papyrus"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Papyru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PowerPoint - SouthernCaliforniaTalkRebuild23Tight</a:t>
            </a:r>
          </a:p>
          <a:p>
            <a:r>
              <a:rPr lang="en-US" dirty="0" smtClean="0"/>
              <a:t>From Brendan Meade</a:t>
            </a:r>
          </a:p>
          <a:p>
            <a:endParaRPr lang="en-US" dirty="0" smtClean="0"/>
          </a:p>
          <a:p>
            <a:r>
              <a:rPr lang="en-US" dirty="0" smtClean="0"/>
              <a:t>GPS measurements.</a:t>
            </a:r>
            <a:r>
              <a:rPr lang="en-US" baseline="0" dirty="0" smtClean="0"/>
              <a:t> Get position once per day (is average position)</a:t>
            </a:r>
            <a:endParaRPr lang="en-US" dirty="0" smtClean="0"/>
          </a:p>
          <a:p>
            <a:endParaRPr lang="en-US" dirty="0" smtClean="0"/>
          </a:p>
          <a:p>
            <a:r>
              <a:rPr lang="en-US" dirty="0" smtClean="0"/>
              <a:t>Note – this is pretty</a:t>
            </a:r>
            <a:r>
              <a:rPr lang="en-US" baseline="0" dirty="0" smtClean="0"/>
              <a:t> linear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14</a:t>
            </a:fld>
            <a:endParaRPr lang="en-US"/>
          </a:p>
        </p:txBody>
      </p:sp>
    </p:spTree>
    <p:extLst>
      <p:ext uri="{BB962C8B-B14F-4D97-AF65-F5344CB8AC3E}">
        <p14:creationId xmlns:p14="http://schemas.microsoft.com/office/powerpoint/2010/main" val="4083739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PowerPoint - SouthernCaliforniaTalkRebuild23Tight</a:t>
            </a:r>
          </a:p>
          <a:p>
            <a:r>
              <a:rPr lang="en-US" dirty="0" smtClean="0"/>
              <a:t>From Brendan Meade</a:t>
            </a:r>
          </a:p>
          <a:p>
            <a:r>
              <a:rPr lang="en-US" dirty="0" smtClean="0"/>
              <a:t>Velocity fields : </a:t>
            </a:r>
            <a:r>
              <a:rPr lang="en-US" dirty="0" err="1" smtClean="0"/>
              <a:t>Shen</a:t>
            </a:r>
            <a:r>
              <a:rPr lang="en-US" dirty="0" smtClean="0"/>
              <a:t> et al. (2003), </a:t>
            </a:r>
            <a:r>
              <a:rPr lang="en-US" dirty="0" err="1" smtClean="0"/>
              <a:t>McClusky</a:t>
            </a:r>
            <a:r>
              <a:rPr lang="en-US" dirty="0" smtClean="0"/>
              <a:t> et al. (2001), </a:t>
            </a:r>
            <a:r>
              <a:rPr lang="en-US" dirty="0" err="1" smtClean="0"/>
              <a:t>Steblov</a:t>
            </a:r>
            <a:r>
              <a:rPr lang="en-US" dirty="0" smtClean="0"/>
              <a:t> et al.(2003), Murray and </a:t>
            </a:r>
            <a:r>
              <a:rPr lang="en-US" dirty="0" err="1" smtClean="0"/>
              <a:t>Segall</a:t>
            </a:r>
            <a:r>
              <a:rPr lang="en-US" dirty="0" smtClean="0"/>
              <a:t> (2001) Combined by minimization of common stations velocities</a:t>
            </a:r>
          </a:p>
          <a:p>
            <a:endParaRPr lang="en-US" dirty="0" smtClean="0"/>
          </a:p>
          <a:p>
            <a:r>
              <a:rPr lang="en-US" dirty="0" smtClean="0"/>
              <a:t>451 velocities (no EDM, ties?), 1.45 mm/</a:t>
            </a:r>
            <a:r>
              <a:rPr lang="en-US" dirty="0" err="1" smtClean="0"/>
              <a:t>yr</a:t>
            </a:r>
            <a:r>
              <a:rPr lang="en-US" dirty="0" smtClean="0"/>
              <a:t> mean uncertainty magnitude, ~50 mm/</a:t>
            </a:r>
            <a:r>
              <a:rPr lang="en-US" dirty="0" err="1" smtClean="0"/>
              <a:t>yr</a:t>
            </a:r>
            <a:r>
              <a:rPr lang="en-US" dirty="0" smtClean="0"/>
              <a:t> differential motion</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15</a:t>
            </a:fld>
            <a:endParaRPr lang="en-US"/>
          </a:p>
        </p:txBody>
      </p:sp>
    </p:spTree>
    <p:extLst>
      <p:ext uri="{BB962C8B-B14F-4D97-AF65-F5344CB8AC3E}">
        <p14:creationId xmlns:p14="http://schemas.microsoft.com/office/powerpoint/2010/main" val="4186302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PowerPoint - SouthernCaliforniaTalkRebuild23Tight</a:t>
            </a:r>
          </a:p>
          <a:p>
            <a:r>
              <a:rPr lang="en-US" dirty="0" smtClean="0"/>
              <a:t>From Brendan Meade</a:t>
            </a:r>
          </a:p>
          <a:p>
            <a:endParaRPr lang="en-US" dirty="0" smtClean="0"/>
          </a:p>
          <a:p>
            <a:r>
              <a:rPr lang="en-US" dirty="0" smtClean="0"/>
              <a:t>Velocity</a:t>
            </a:r>
            <a:r>
              <a:rPr lang="en-US" baseline="0" dirty="0" smtClean="0"/>
              <a:t> profile across san </a:t>
            </a:r>
            <a:r>
              <a:rPr lang="en-US" baseline="0" dirty="0" err="1" smtClean="0"/>
              <a:t>andreas</a:t>
            </a:r>
            <a:r>
              <a:rPr lang="en-US" baseline="0" dirty="0" smtClean="0"/>
              <a:t> (and other faults).</a:t>
            </a:r>
            <a:endParaRPr lang="en-US"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16</a:t>
            </a:fld>
            <a:endParaRPr lang="en-US"/>
          </a:p>
        </p:txBody>
      </p:sp>
    </p:spTree>
    <p:extLst>
      <p:ext uri="{BB962C8B-B14F-4D97-AF65-F5344CB8AC3E}">
        <p14:creationId xmlns:p14="http://schemas.microsoft.com/office/powerpoint/2010/main" val="4186302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Houlié</a:t>
            </a:r>
            <a:r>
              <a:rPr lang="en-US" dirty="0" smtClean="0"/>
              <a:t> N, </a:t>
            </a:r>
            <a:r>
              <a:rPr lang="en-US" dirty="0" err="1" smtClean="0"/>
              <a:t>Dreger</a:t>
            </a:r>
            <a:r>
              <a:rPr lang="en-US" dirty="0" smtClean="0"/>
              <a:t> D, Kim A. GPS source solution of the 2004 </a:t>
            </a:r>
            <a:r>
              <a:rPr lang="en-US" dirty="0" err="1" smtClean="0"/>
              <a:t>Parkfield</a:t>
            </a:r>
            <a:r>
              <a:rPr lang="en-US" dirty="0" smtClean="0"/>
              <a:t> earthquake. </a:t>
            </a:r>
            <a:r>
              <a:rPr lang="en-US" i="1" dirty="0" smtClean="0"/>
              <a:t>Scientific Reports</a:t>
            </a:r>
            <a:r>
              <a:rPr lang="en-US" dirty="0" smtClean="0"/>
              <a:t>. 2014;4:3646. doi:10.1038/srep03646.</a:t>
            </a:r>
          </a:p>
          <a:p>
            <a:endParaRPr lang="en-US" dirty="0" smtClean="0"/>
          </a:p>
          <a:p>
            <a:r>
              <a:rPr lang="en-US" dirty="0" smtClean="0"/>
              <a:t>Coseismic</a:t>
            </a:r>
            <a:r>
              <a:rPr lang="en-US" baseline="0" dirty="0" smtClean="0"/>
              <a:t> – few seconds!</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17</a:t>
            </a:fld>
            <a:endParaRPr lang="en-US"/>
          </a:p>
        </p:txBody>
      </p:sp>
    </p:spTree>
    <p:extLst>
      <p:ext uri="{BB962C8B-B14F-4D97-AF65-F5344CB8AC3E}">
        <p14:creationId xmlns:p14="http://schemas.microsoft.com/office/powerpoint/2010/main" val="77106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B285C31-0203-764C-A41F-B8621FCCAA98}" type="slidenum">
              <a:rPr lang="en-US" sz="1200" b="0">
                <a:latin typeface="Times" charset="0"/>
              </a:rPr>
              <a:pPr eaLnBrk="1" hangingPunct="1"/>
              <a:t>18</a:t>
            </a:fld>
            <a:endParaRPr lang="en-US" sz="1200" b="0">
              <a:latin typeface="Times"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dirty="0" smtClean="0">
                <a:latin typeface="Papyrus" charset="0"/>
                <a:cs typeface="Papyrus" charset="0"/>
              </a:rPr>
              <a:t>Materials at distance on opposite sides of the fault move relative  to each other, but friction on the fault "locks" it and prevents slip</a:t>
            </a:r>
          </a:p>
          <a:p>
            <a:pPr eaLnBrk="1" hangingPunct="1"/>
            <a:endParaRPr lang="en-US" sz="1200" dirty="0" smtClean="0">
              <a:latin typeface="Papyrus" charset="0"/>
              <a:cs typeface="Papyrus" charset="0"/>
            </a:endParaRPr>
          </a:p>
          <a:p>
            <a:pPr eaLnBrk="1" hangingPunct="1"/>
            <a:r>
              <a:rPr lang="en-US" sz="1200" dirty="0" smtClean="0">
                <a:latin typeface="Papyrus" charset="0"/>
                <a:cs typeface="Papyrus" charset="0"/>
              </a:rPr>
              <a:t>Eventually strain accumulated is more than the rocks on the fault can withstand, and the fault slips in earthquake</a:t>
            </a:r>
          </a:p>
          <a:p>
            <a:pPr eaLnBrk="1" hangingPunct="1"/>
            <a:endParaRPr lang="en-US" sz="1200" dirty="0" smtClean="0">
              <a:latin typeface="Papyrus" charset="0"/>
              <a:cs typeface="Papyrus" charset="0"/>
            </a:endParaRPr>
          </a:p>
          <a:p>
            <a:pPr eaLnBrk="1" hangingPunct="1"/>
            <a:r>
              <a:rPr lang="en-US" sz="1200" dirty="0" smtClean="0">
                <a:latin typeface="Papyrus" charset="0"/>
                <a:cs typeface="Papyrus" charset="0"/>
              </a:rPr>
              <a:t>Earthquake reflects regional deformation</a:t>
            </a:r>
            <a:endParaRPr lang="en-US" sz="1200" dirty="0">
              <a:latin typeface="Papyrus" charset="0"/>
              <a:cs typeface="Papyru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PowerPoint - SouthernCaliforniaTalkRebuild23Tight</a:t>
            </a:r>
          </a:p>
          <a:p>
            <a:r>
              <a:rPr lang="en-US" dirty="0" smtClean="0"/>
              <a:t>From Brendan Meade</a:t>
            </a:r>
          </a:p>
          <a:p>
            <a:endParaRPr lang="en-US" dirty="0" smtClean="0"/>
          </a:p>
          <a:p>
            <a:r>
              <a:rPr lang="en-US" dirty="0" smtClean="0"/>
              <a:t>N0 permanent</a:t>
            </a:r>
            <a:r>
              <a:rPr lang="en-US" baseline="0" dirty="0" smtClean="0"/>
              <a:t> deformation – elastically deforms, and elastically recovers in earthquake</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19</a:t>
            </a:fld>
            <a:endParaRPr lang="en-US"/>
          </a:p>
        </p:txBody>
      </p:sp>
    </p:spTree>
    <p:extLst>
      <p:ext uri="{BB962C8B-B14F-4D97-AF65-F5344CB8AC3E}">
        <p14:creationId xmlns:p14="http://schemas.microsoft.com/office/powerpoint/2010/main" val="4186302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 of South American GPS stations' motions </a:t>
            </a:r>
            <a:r>
              <a:rPr lang="en-US" dirty="0" smtClean="0"/>
              <a:t>compared to the Nazca plate reference frame. The Nazca plate is just west of South America.</a:t>
            </a:r>
          </a:p>
          <a:p>
            <a:r>
              <a:rPr lang="en-US" dirty="0" smtClean="0"/>
              <a:t>A 'reference frame' is a point of view. If your reference frame is North America, you are standing on North America, seeing how other places move, from your point of view.</a:t>
            </a:r>
          </a:p>
          <a:p>
            <a:endParaRPr lang="en-US" dirty="0" smtClean="0"/>
          </a:p>
          <a:p>
            <a:r>
              <a:rPr lang="en-US" dirty="0" smtClean="0"/>
              <a:t>This</a:t>
            </a:r>
            <a:r>
              <a:rPr lang="en-US" baseline="0" dirty="0" smtClean="0"/>
              <a:t> is very different looking than the “true” or “absolute” plate motion picture.</a:t>
            </a:r>
            <a:endParaRPr lang="en-US" dirty="0" smtClean="0"/>
          </a:p>
          <a:p>
            <a:endParaRPr lang="en-US" dirty="0" smtClean="0"/>
          </a:p>
          <a:p>
            <a:r>
              <a:rPr lang="en-US" dirty="0" smtClean="0"/>
              <a:t>Not many vectors on Nazca plate – but notice the one shown – is ~zero.</a:t>
            </a:r>
          </a:p>
          <a:p>
            <a:endParaRPr lang="en-US" dirty="0" smtClean="0"/>
          </a:p>
          <a:p>
            <a:r>
              <a:rPr lang="en-US" dirty="0" smtClean="0"/>
              <a:t>Notice much faster in eastern part,</a:t>
            </a:r>
            <a:r>
              <a:rPr lang="en-US" baseline="0" dirty="0" smtClean="0"/>
              <a:t> vectors slow down as approach the coast. Not supported by data shown in figure but the slowdown starts on e side of Andes, more or less above the last seismically defined contour of the subducted plate.</a:t>
            </a:r>
          </a:p>
          <a:p>
            <a:endParaRPr lang="en-US" baseline="0" dirty="0" smtClean="0"/>
          </a:p>
          <a:p>
            <a:r>
              <a:rPr lang="en-US" baseline="0" dirty="0" smtClean="0"/>
              <a:t>How to interpret this slowing down – the vectors have windshield washer steak pattern, but do not have constant velocities along windshield washer streaks (small circles)?</a:t>
            </a:r>
          </a:p>
          <a:p>
            <a:endParaRPr lang="en-US" baseline="0" dirty="0" smtClean="0"/>
          </a:p>
          <a:p>
            <a:r>
              <a:rPr lang="en-US" baseline="0" dirty="0" smtClean="0"/>
              <a:t>This is not the rigid plate movement of plate tectonics. But that is OK as plate boundaries have a “pass” on following that tenet.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20</a:t>
            </a:fld>
            <a:endParaRPr lang="en-US"/>
          </a:p>
        </p:txBody>
      </p:sp>
    </p:spTree>
    <p:extLst>
      <p:ext uri="{BB962C8B-B14F-4D97-AF65-F5344CB8AC3E}">
        <p14:creationId xmlns:p14="http://schemas.microsoft.com/office/powerpoint/2010/main" val="373704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a:t>
            </a:r>
            <a:r>
              <a:rPr lang="en-US" baseline="0" dirty="0" smtClean="0"/>
              <a:t> one of these is “right/correct” for North America?</a:t>
            </a:r>
          </a:p>
          <a:p>
            <a:r>
              <a:rPr lang="en-US" baseline="0" dirty="0" smtClean="0"/>
              <a:t>ITRF on right, ? on left.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a:t>
            </a:fld>
            <a:endParaRPr lang="en-US"/>
          </a:p>
        </p:txBody>
      </p:sp>
    </p:spTree>
    <p:extLst>
      <p:ext uri="{BB962C8B-B14F-4D97-AF65-F5344CB8AC3E}">
        <p14:creationId xmlns:p14="http://schemas.microsoft.com/office/powerpoint/2010/main" val="551708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Try another view</a:t>
            </a:r>
          </a:p>
          <a:p>
            <a:r>
              <a:rPr lang="en-US" dirty="0" smtClean="0"/>
              <a:t>Plot </a:t>
            </a:r>
            <a:r>
              <a:rPr lang="en-US" dirty="0" smtClean="0"/>
              <a:t>of South American stations' motions with South American plate reference frame. </a:t>
            </a:r>
            <a:r>
              <a:rPr lang="en-US" dirty="0" smtClean="0"/>
              <a:t>Nazca</a:t>
            </a:r>
            <a:r>
              <a:rPr lang="en-US" baseline="0" dirty="0" smtClean="0"/>
              <a:t> plate motion the big arrow.</a:t>
            </a:r>
          </a:p>
          <a:p>
            <a:r>
              <a:rPr lang="en-US" dirty="0" smtClean="0"/>
              <a:t>The </a:t>
            </a:r>
            <a:r>
              <a:rPr lang="en-US" dirty="0" smtClean="0"/>
              <a:t>South American reference frame assumes that central and eastern South America move as a stable unit. Why are stations along the west edge of South America moving towards the interior</a:t>
            </a:r>
            <a:r>
              <a:rPr lang="en-US" dirty="0" smtClean="0"/>
              <a:t>?</a:t>
            </a:r>
          </a:p>
          <a:p>
            <a:endParaRPr lang="en-US" dirty="0" smtClean="0"/>
          </a:p>
          <a:p>
            <a:r>
              <a:rPr lang="en-US" dirty="0" smtClean="0"/>
              <a:t>Notice all the sites</a:t>
            </a:r>
            <a:r>
              <a:rPr lang="en-US" baseline="0" dirty="0" smtClean="0"/>
              <a:t> with the long vectors in the last figure now have ~zero vectors (around some – not defined here – pole).</a:t>
            </a:r>
          </a:p>
          <a:p>
            <a:endParaRPr lang="en-US" baseline="0" dirty="0" smtClean="0"/>
          </a:p>
          <a:p>
            <a:r>
              <a:rPr lang="en-US" baseline="0" dirty="0" smtClean="0"/>
              <a:t>Points on west edge of S. American plate indicate deformation of S. American plate.</a:t>
            </a:r>
          </a:p>
          <a:p>
            <a:endParaRPr lang="en-US" baseline="0" dirty="0" smtClean="0"/>
          </a:p>
          <a:p>
            <a:r>
              <a:rPr lang="en-US" baseline="0" dirty="0" smtClean="0"/>
              <a:t>These velocities (GPS measures position, measuring same position at different times allows determination of velocity, measuring at a set of different locations at set of times allows determination of strain rate – GPS can’t measure absolute strain).</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21</a:t>
            </a:fld>
            <a:endParaRPr lang="en-US"/>
          </a:p>
        </p:txBody>
      </p:sp>
    </p:spTree>
    <p:extLst>
      <p:ext uri="{BB962C8B-B14F-4D97-AF65-F5344CB8AC3E}">
        <p14:creationId xmlns:p14="http://schemas.microsoft.com/office/powerpoint/2010/main" val="942779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absolute</a:t>
            </a:r>
            <a:r>
              <a:rPr lang="en-US" baseline="0" dirty="0" smtClean="0"/>
              <a:t> </a:t>
            </a:r>
            <a:r>
              <a:rPr lang="en-US" dirty="0" smtClean="0"/>
              <a:t>biggest displacement, velocity,</a:t>
            </a:r>
            <a:r>
              <a:rPr lang="en-US" baseline="0" dirty="0" smtClean="0"/>
              <a:t> strain </a:t>
            </a:r>
            <a:r>
              <a:rPr lang="en-US" dirty="0" smtClean="0"/>
              <a:t>signal is the deformation</a:t>
            </a:r>
            <a:r>
              <a:rPr lang="en-US" baseline="0" dirty="0" smtClean="0"/>
              <a:t> associated with “instantaneous” </a:t>
            </a:r>
            <a:r>
              <a:rPr lang="en-US" dirty="0" smtClean="0"/>
              <a:t>coseismic displacement.</a:t>
            </a:r>
            <a:endParaRPr lang="en-US" dirty="0" smtClean="0"/>
          </a:p>
          <a:p>
            <a:r>
              <a:rPr lang="en-US" dirty="0" smtClean="0"/>
              <a:t>Japan eq.</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22</a:t>
            </a:fld>
            <a:endParaRPr lang="en-US"/>
          </a:p>
        </p:txBody>
      </p:sp>
    </p:spTree>
    <p:extLst>
      <p:ext uri="{BB962C8B-B14F-4D97-AF65-F5344CB8AC3E}">
        <p14:creationId xmlns:p14="http://schemas.microsoft.com/office/powerpoint/2010/main" val="2831908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u="sng" dirty="0" smtClean="0">
                <a:latin typeface="Papyrus" charset="0"/>
                <a:cs typeface="Papyrus" charset="0"/>
              </a:rPr>
              <a:t>Cartoons</a:t>
            </a:r>
            <a:r>
              <a:rPr lang="en-US" dirty="0" smtClean="0">
                <a:latin typeface="Papyrus" charset="0"/>
                <a:cs typeface="Papyrus" charset="0"/>
              </a:rPr>
              <a:t> for upper plate deformation during the interseismic (between earthquakes)</a:t>
            </a:r>
          </a:p>
          <a:p>
            <a:pPr>
              <a:spcBef>
                <a:spcPct val="50000"/>
              </a:spcBef>
            </a:pPr>
            <a:r>
              <a:rPr lang="en-US" dirty="0" smtClean="0">
                <a:latin typeface="Papyrus" charset="0"/>
                <a:cs typeface="Papyrus" charset="0"/>
              </a:rPr>
              <a:t>and seismic (earthquake)</a:t>
            </a:r>
          </a:p>
          <a:p>
            <a:pPr>
              <a:spcBef>
                <a:spcPct val="50000"/>
              </a:spcBef>
            </a:pPr>
            <a:r>
              <a:rPr lang="en-US" dirty="0" smtClean="0">
                <a:latin typeface="Papyrus" charset="0"/>
                <a:cs typeface="Papyrus" charset="0"/>
              </a:rPr>
              <a:t>stages of the earthquake cycle. </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23</a:t>
            </a:fld>
            <a:endParaRPr lang="en-US"/>
          </a:p>
        </p:txBody>
      </p:sp>
    </p:spTree>
    <p:extLst>
      <p:ext uri="{BB962C8B-B14F-4D97-AF65-F5344CB8AC3E}">
        <p14:creationId xmlns:p14="http://schemas.microsoft.com/office/powerpoint/2010/main" val="411742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Interseismic</a:t>
            </a:r>
          </a:p>
          <a:p>
            <a:r>
              <a:rPr lang="en-US" dirty="0" smtClean="0"/>
              <a:t>Put</a:t>
            </a:r>
            <a:r>
              <a:rPr lang="en-US" baseline="0" dirty="0" smtClean="0"/>
              <a:t> backwards slip on fault, plot displacement perpendicular to fault</a:t>
            </a:r>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24</a:t>
            </a:fld>
            <a:endParaRPr lang="en-US"/>
          </a:p>
        </p:txBody>
      </p:sp>
    </p:spTree>
    <p:extLst>
      <p:ext uri="{BB962C8B-B14F-4D97-AF65-F5344CB8AC3E}">
        <p14:creationId xmlns:p14="http://schemas.microsoft.com/office/powerpoint/2010/main" val="411742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t>
            </a:r>
            <a:r>
              <a:rPr lang="en-US" dirty="0" err="1" smtClean="0"/>
              <a:t>seis</a:t>
            </a:r>
            <a:endParaRPr lang="en-US" dirty="0" smtClean="0"/>
          </a:p>
          <a:p>
            <a:r>
              <a:rPr lang="en-US" dirty="0" smtClean="0"/>
              <a:t>Colors</a:t>
            </a:r>
            <a:r>
              <a:rPr lang="en-US" baseline="0" dirty="0" smtClean="0"/>
              <a:t> on bottom – red is e-w, </a:t>
            </a:r>
            <a:r>
              <a:rPr lang="en-US" baseline="0" dirty="0" err="1" smtClean="0"/>
              <a:t>bue</a:t>
            </a:r>
            <a:r>
              <a:rPr lang="en-US" baseline="0" dirty="0" smtClean="0"/>
              <a:t> in vertical, green is n-s</a:t>
            </a:r>
          </a:p>
          <a:p>
            <a:r>
              <a:rPr lang="en-US" baseline="0" dirty="0" smtClean="0"/>
              <a:t>(colors on bottom and cross section don’t “match” – in cross section are ±, in bottom are component id)</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25</a:t>
            </a:fld>
            <a:endParaRPr lang="en-US"/>
          </a:p>
        </p:txBody>
      </p:sp>
    </p:spTree>
    <p:extLst>
      <p:ext uri="{BB962C8B-B14F-4D97-AF65-F5344CB8AC3E}">
        <p14:creationId xmlns:p14="http://schemas.microsoft.com/office/powerpoint/2010/main" val="411742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Interseismic</a:t>
            </a:r>
          </a:p>
          <a:p>
            <a:r>
              <a:rPr lang="en-US" dirty="0" smtClean="0"/>
              <a:t>Put</a:t>
            </a:r>
            <a:r>
              <a:rPr lang="en-US" baseline="0" dirty="0" smtClean="0"/>
              <a:t> backwards slip on fault, plot displacement perpendicular </a:t>
            </a:r>
            <a:r>
              <a:rPr lang="en-US" baseline="0" smtClean="0"/>
              <a:t>to fault</a:t>
            </a:r>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26</a:t>
            </a:fld>
            <a:endParaRPr lang="en-US"/>
          </a:p>
        </p:txBody>
      </p:sp>
    </p:spTree>
    <p:extLst>
      <p:ext uri="{BB962C8B-B14F-4D97-AF65-F5344CB8AC3E}">
        <p14:creationId xmlns:p14="http://schemas.microsoft.com/office/powerpoint/2010/main" val="411742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Interseismic</a:t>
            </a:r>
          </a:p>
          <a:p>
            <a:endParaRPr lang="en-US" dirty="0" smtClean="0"/>
          </a:p>
          <a:p>
            <a:r>
              <a:rPr lang="en-US" dirty="0" smtClean="0"/>
              <a:t>Some complications – in Andes.</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27</a:t>
            </a:fld>
            <a:endParaRPr lang="en-US"/>
          </a:p>
        </p:txBody>
      </p:sp>
    </p:spTree>
    <p:extLst>
      <p:ext uri="{BB962C8B-B14F-4D97-AF65-F5344CB8AC3E}">
        <p14:creationId xmlns:p14="http://schemas.microsoft.com/office/powerpoint/2010/main" val="411742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Smaller/slower</a:t>
            </a:r>
            <a:r>
              <a:rPr lang="en-US" baseline="0" dirty="0" smtClean="0"/>
              <a:t> signal </a:t>
            </a:r>
            <a:r>
              <a:rPr lang="en-US" baseline="0" dirty="0" smtClean="0"/>
              <a:t>– interseismic deformation</a:t>
            </a:r>
          </a:p>
          <a:p>
            <a:r>
              <a:rPr lang="en-US" baseline="0" dirty="0" smtClean="0"/>
              <a:t>Here due to continental collision of India (as on plate who’s leading oceanic edge was being subducted. Light continent not following it down) with Eurasia.</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28</a:t>
            </a:fld>
            <a:endParaRPr lang="en-US"/>
          </a:p>
        </p:txBody>
      </p:sp>
    </p:spTree>
    <p:extLst>
      <p:ext uri="{BB962C8B-B14F-4D97-AF65-F5344CB8AC3E}">
        <p14:creationId xmlns:p14="http://schemas.microsoft.com/office/powerpoint/2010/main" val="2831908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Pierre </a:t>
            </a:r>
            <a:r>
              <a:rPr lang="en-US" b="1" i="1" dirty="0" err="1" smtClean="0"/>
              <a:t>Dèzes</a:t>
            </a:r>
            <a:r>
              <a:rPr lang="en-US" b="1" i="1" dirty="0" smtClean="0"/>
              <a:t> 1999, "Tectonic and metamorphic Evolution of the Central Himalayan Domain in Southeast </a:t>
            </a:r>
            <a:r>
              <a:rPr lang="en-US" b="1" i="1" dirty="0" err="1" smtClean="0"/>
              <a:t>Zanskar</a:t>
            </a:r>
            <a:r>
              <a:rPr lang="en-US" b="1" i="1" dirty="0" smtClean="0"/>
              <a:t> (Kashmir, India)".</a:t>
            </a:r>
            <a:r>
              <a:rPr lang="en-US" dirty="0" smtClean="0"/>
              <a:t> </a:t>
            </a:r>
            <a:r>
              <a:rPr lang="en-US" b="1" dirty="0" err="1" smtClean="0"/>
              <a:t>Mémoires</a:t>
            </a:r>
            <a:r>
              <a:rPr lang="en-US" b="1" dirty="0" smtClean="0"/>
              <a:t> de </a:t>
            </a:r>
            <a:r>
              <a:rPr lang="en-US" b="1" dirty="0" err="1" smtClean="0"/>
              <a:t>Géologie</a:t>
            </a:r>
            <a:r>
              <a:rPr lang="en-US" b="1" dirty="0" smtClean="0"/>
              <a:t> (Lausanne) </a:t>
            </a:r>
            <a:r>
              <a:rPr lang="en-US" b="1" i="1" dirty="0" smtClean="0"/>
              <a:t>No. 32, ISSN 1015-3578</a:t>
            </a:r>
            <a:r>
              <a:rPr lang="en-US" dirty="0" smtClean="0"/>
              <a:t> </a:t>
            </a:r>
            <a:r>
              <a:rPr lang="en-US" i="1" dirty="0" smtClean="0"/>
              <a:t>or </a:t>
            </a:r>
            <a:r>
              <a:rPr lang="en-US" b="1" i="1" dirty="0" smtClean="0"/>
              <a:t>the website: </a:t>
            </a:r>
            <a:r>
              <a:rPr lang="en-US" b="1" i="1" dirty="0" smtClean="0">
                <a:hlinkClick r:id="rId3"/>
              </a:rPr>
              <a:t>http://comp1.geol.unibas.ch/zanskar/</a:t>
            </a:r>
            <a:r>
              <a:rPr lang="en-US" i="1" dirty="0" smtClean="0"/>
              <a: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29</a:t>
            </a:fld>
            <a:endParaRPr lang="en-US"/>
          </a:p>
        </p:txBody>
      </p:sp>
    </p:spTree>
    <p:extLst>
      <p:ext uri="{BB962C8B-B14F-4D97-AF65-F5344CB8AC3E}">
        <p14:creationId xmlns:p14="http://schemas.microsoft.com/office/powerpoint/2010/main" val="722747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 </a:t>
            </a:r>
            <a:r>
              <a:rPr lang="en-US" dirty="0" err="1" smtClean="0"/>
              <a:t>Tapponnier</a:t>
            </a:r>
            <a:r>
              <a:rPr lang="en-US" dirty="0" smtClean="0"/>
              <a:t>, G. </a:t>
            </a:r>
            <a:r>
              <a:rPr lang="en-US" dirty="0" err="1" smtClean="0"/>
              <a:t>Peltzer</a:t>
            </a:r>
            <a:r>
              <a:rPr lang="en-US" dirty="0" smtClean="0"/>
              <a:t>, A. Y. Le Dain, R. Armijo, and P. </a:t>
            </a:r>
            <a:r>
              <a:rPr lang="en-US" dirty="0" err="1" smtClean="0"/>
              <a:t>Cobbold</a:t>
            </a:r>
            <a:r>
              <a:rPr lang="en-US" dirty="0" smtClean="0"/>
              <a:t>,</a:t>
            </a:r>
            <a:r>
              <a:rPr lang="en-US" baseline="0" dirty="0" smtClean="0"/>
              <a:t> </a:t>
            </a:r>
            <a:r>
              <a:rPr lang="en-US" dirty="0" smtClean="0"/>
              <a:t>Propagating extrusion tectonics in Asia: New insights from simple experiments with </a:t>
            </a:r>
            <a:r>
              <a:rPr lang="en-US" dirty="0" err="1" smtClean="0"/>
              <a:t>plasticine</a:t>
            </a:r>
            <a:r>
              <a:rPr lang="en-US" dirty="0" smtClean="0"/>
              <a:t> </a:t>
            </a:r>
            <a:r>
              <a:rPr lang="en-US" i="1" dirty="0" smtClean="0"/>
              <a:t>Geology, December, 1982, v. 10, p. 611-616, doi:10.1130/0091-7613(1982)10&lt;611:PETIAN&gt;2.0.CO;2 </a:t>
            </a:r>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31</a:t>
            </a:fld>
            <a:endParaRPr lang="en-US"/>
          </a:p>
        </p:txBody>
      </p:sp>
    </p:spTree>
    <p:extLst>
      <p:ext uri="{BB962C8B-B14F-4D97-AF65-F5344CB8AC3E}">
        <p14:creationId xmlns:p14="http://schemas.microsoft.com/office/powerpoint/2010/main" val="94980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hotspots are ﬁxed in the deep mantle then each seamount in the Hawaiian-Emperor chain should have formed at the same latitude as Hawaii.</a:t>
            </a:r>
          </a:p>
          <a:p>
            <a:r>
              <a:rPr lang="en-US" dirty="0" smtClean="0"/>
              <a:t>  We can test this using </a:t>
            </a:r>
            <a:r>
              <a:rPr lang="en-US" dirty="0" err="1" smtClean="0"/>
              <a:t>paleomagnetic</a:t>
            </a:r>
            <a:r>
              <a:rPr lang="en-US" dirty="0" smtClean="0"/>
              <a:t> data. This is because the Earth’s magnetic ﬁeld approximates a dipole and there is a relationship between the inclination of the </a:t>
            </a:r>
            <a:r>
              <a:rPr lang="en-US" dirty="0" err="1" smtClean="0"/>
              <a:t>remanent</a:t>
            </a:r>
            <a:r>
              <a:rPr lang="en-US" dirty="0" smtClean="0"/>
              <a:t> </a:t>
            </a:r>
            <a:r>
              <a:rPr lang="en-US" dirty="0" err="1" smtClean="0"/>
              <a:t>magnetisation</a:t>
            </a:r>
            <a:r>
              <a:rPr lang="en-US" dirty="0" smtClean="0"/>
              <a:t>, I, in a rock and the latitude, </a:t>
            </a:r>
            <a:r>
              <a:rPr lang="en-US" dirty="0" err="1" smtClean="0"/>
              <a:t>λ</a:t>
            </a:r>
            <a:r>
              <a:rPr lang="en-US" dirty="0" smtClean="0"/>
              <a:t>,  where it formed. </a:t>
            </a:r>
            <a:r>
              <a:rPr lang="en-US" dirty="0" err="1" smtClean="0"/>
              <a:t>tanI</a:t>
            </a:r>
            <a:r>
              <a:rPr lang="en-US" dirty="0" smtClean="0"/>
              <a:t> = 2tanλ (see GG, p51-53).</a:t>
            </a:r>
          </a:p>
          <a:p>
            <a:r>
              <a:rPr lang="en-US" dirty="0" smtClean="0"/>
              <a:t>   Results suggest that the Hawaiian hotspot has been ﬁxed for the past</a:t>
            </a:r>
          </a:p>
          <a:p>
            <a:r>
              <a:rPr lang="en-US" dirty="0" smtClean="0"/>
              <a:t>~40 Ma, but prior to this it migrated south by as much as ~50 mm/yr.</a:t>
            </a:r>
          </a:p>
          <a:p>
            <a:r>
              <a:rPr lang="en-US" dirty="0" err="1" smtClean="0"/>
              <a:t>Tarduno</a:t>
            </a:r>
            <a:r>
              <a:rPr lang="en-US" dirty="0" smtClean="0"/>
              <a:t> et al 2003.</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a:t>
            </a:fld>
            <a:endParaRPr lang="en-US"/>
          </a:p>
        </p:txBody>
      </p:sp>
    </p:spTree>
    <p:extLst>
      <p:ext uri="{BB962C8B-B14F-4D97-AF65-F5344CB8AC3E}">
        <p14:creationId xmlns:p14="http://schemas.microsoft.com/office/powerpoint/2010/main" val="364732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smtClean="0">
                <a:latin typeface="Papyrus" charset="0"/>
                <a:cs typeface="Arial" charset="0"/>
              </a:rPr>
              <a:t>Again – this is </a:t>
            </a:r>
            <a:r>
              <a:rPr lang="ja-JP" altLang="en-US" b="0" dirty="0" smtClean="0">
                <a:latin typeface="Papyrus" charset="0"/>
                <a:cs typeface="Arial" charset="0"/>
              </a:rPr>
              <a:t>“</a:t>
            </a:r>
            <a:r>
              <a:rPr lang="en-US" altLang="ja-JP" b="0" dirty="0" smtClean="0">
                <a:latin typeface="Papyrus" charset="0"/>
                <a:cs typeface="Arial" charset="0"/>
              </a:rPr>
              <a:t>wrong way around</a:t>
            </a:r>
            <a:r>
              <a:rPr lang="ja-JP" altLang="en-US" b="0" dirty="0" smtClean="0">
                <a:latin typeface="Papyrus" charset="0"/>
                <a:cs typeface="Arial" charset="0"/>
              </a:rPr>
              <a:t>”</a:t>
            </a:r>
            <a:r>
              <a:rPr lang="en-US" altLang="ja-JP" b="0" dirty="0" smtClean="0">
                <a:latin typeface="Papyrus" charset="0"/>
                <a:cs typeface="Arial" charset="0"/>
              </a:rPr>
              <a:t> – it </a:t>
            </a:r>
            <a:r>
              <a:rPr lang="en-US" altLang="ja-JP" b="0" dirty="0" err="1" smtClean="0">
                <a:latin typeface="Papyrus" charset="0"/>
                <a:cs typeface="Arial" charset="0"/>
              </a:rPr>
              <a:t>isthe</a:t>
            </a:r>
            <a:r>
              <a:rPr lang="en-US" altLang="ja-JP" b="0" dirty="0" smtClean="0">
                <a:latin typeface="Papyrus" charset="0"/>
                <a:cs typeface="Arial" charset="0"/>
              </a:rPr>
              <a:t> forward problem</a:t>
            </a:r>
          </a:p>
          <a:p>
            <a:pPr eaLnBrk="1" hangingPunct="1"/>
            <a:endParaRPr lang="en-US" b="0" dirty="0" smtClean="0">
              <a:latin typeface="Papyrus" charset="0"/>
              <a:cs typeface="Arial" charset="0"/>
            </a:endParaRPr>
          </a:p>
          <a:p>
            <a:pPr eaLnBrk="1" hangingPunct="1"/>
            <a:r>
              <a:rPr lang="en-US" b="0" dirty="0" smtClean="0">
                <a:latin typeface="Papyrus" charset="0"/>
                <a:cs typeface="Arial" charset="0"/>
              </a:rPr>
              <a:t>We know</a:t>
            </a:r>
          </a:p>
          <a:p>
            <a:pPr eaLnBrk="1" hangingPunct="1"/>
            <a:r>
              <a:rPr lang="en-US" b="0" u="sng" dirty="0" smtClean="0">
                <a:latin typeface="Papyrus" charset="0"/>
                <a:cs typeface="Arial" charset="0"/>
              </a:rPr>
              <a:t>u</a:t>
            </a:r>
            <a:r>
              <a:rPr lang="en-US" b="0" dirty="0" smtClean="0">
                <a:latin typeface="Papyrus" charset="0"/>
                <a:cs typeface="Arial" charset="0"/>
              </a:rPr>
              <a:t> and </a:t>
            </a:r>
            <a:r>
              <a:rPr lang="en-US" b="0" u="sng" dirty="0" smtClean="0">
                <a:latin typeface="Papyrus" charset="0"/>
                <a:cs typeface="Arial" charset="0"/>
              </a:rPr>
              <a:t>x</a:t>
            </a:r>
            <a:endParaRPr lang="en-US" b="0" dirty="0" smtClean="0">
              <a:latin typeface="Papyrus" charset="0"/>
              <a:cs typeface="Arial" charset="0"/>
            </a:endParaRPr>
          </a:p>
          <a:p>
            <a:pPr eaLnBrk="1" hangingPunct="1"/>
            <a:r>
              <a:rPr lang="en-US" b="0" dirty="0" smtClean="0">
                <a:latin typeface="Papyrus" charset="0"/>
                <a:cs typeface="Arial" charset="0"/>
              </a:rPr>
              <a:t>and want</a:t>
            </a:r>
          </a:p>
          <a:p>
            <a:pPr eaLnBrk="1" hangingPunct="1"/>
            <a:r>
              <a:rPr lang="en-US" b="0" u="sng" dirty="0" smtClean="0">
                <a:latin typeface="Papyrus" charset="0"/>
                <a:cs typeface="Arial" charset="0"/>
              </a:rPr>
              <a:t>t</a:t>
            </a:r>
            <a:r>
              <a:rPr lang="en-US" b="0" dirty="0" smtClean="0">
                <a:latin typeface="Papyrus" charset="0"/>
                <a:cs typeface="Arial" charset="0"/>
              </a:rPr>
              <a:t> and </a:t>
            </a:r>
            <a:r>
              <a:rPr lang="en-US" b="0" dirty="0" err="1" smtClean="0">
                <a:latin typeface="Papyrus" charset="0"/>
                <a:cs typeface="Arial" charset="0"/>
              </a:rPr>
              <a:t>d</a:t>
            </a:r>
            <a:r>
              <a:rPr lang="en-US" b="0" baseline="-25000" dirty="0" err="1" smtClean="0">
                <a:latin typeface="Papyrus" charset="0"/>
                <a:cs typeface="Arial" charset="0"/>
              </a:rPr>
              <a:t>ij</a:t>
            </a:r>
            <a:r>
              <a:rPr lang="en-US" b="0" dirty="0" smtClean="0">
                <a:latin typeface="Papyrus" charset="0"/>
                <a:cs typeface="Arial" charset="0"/>
              </a:rPr>
              <a:t>.</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33</a:t>
            </a:fld>
            <a:endParaRPr lang="en-US"/>
          </a:p>
        </p:txBody>
      </p:sp>
    </p:spTree>
    <p:extLst>
      <p:ext uri="{BB962C8B-B14F-4D97-AF65-F5344CB8AC3E}">
        <p14:creationId xmlns:p14="http://schemas.microsoft.com/office/powerpoint/2010/main" val="2194371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Papyrus" charset="0"/>
                <a:ea typeface="ＭＳ Ｐゴシック" charset="0"/>
                <a:cs typeface="ＭＳ Ｐゴシック" charset="0"/>
              </a:rPr>
              <a:t>Recast to “invert”</a:t>
            </a:r>
          </a:p>
          <a:p>
            <a:r>
              <a:rPr lang="en-US" dirty="0" smtClean="0">
                <a:latin typeface="Papyrus" charset="0"/>
                <a:ea typeface="ＭＳ Ｐゴシック" charset="0"/>
                <a:cs typeface="ＭＳ Ｐゴシック" charset="0"/>
              </a:rPr>
              <a:t>That's </a:t>
            </a:r>
            <a:r>
              <a:rPr lang="en-US" dirty="0">
                <a:latin typeface="Papyrus" charset="0"/>
                <a:ea typeface="ＭＳ Ｐゴシック" charset="0"/>
                <a:cs typeface="ＭＳ Ｐゴシック" charset="0"/>
              </a:rPr>
              <a:t>not </a:t>
            </a:r>
            <a:r>
              <a:rPr lang="en-US" dirty="0" err="1">
                <a:latin typeface="Papyrus" charset="0"/>
                <a:ea typeface="ＭＳ Ｐゴシック" charset="0"/>
                <a:cs typeface="ＭＳ Ｐゴシック" charset="0"/>
              </a:rPr>
              <a:t>gonna</a:t>
            </a:r>
            <a:r>
              <a:rPr lang="en-US" dirty="0">
                <a:latin typeface="Papyrus" charset="0"/>
                <a:ea typeface="ＭＳ Ｐゴシック" charset="0"/>
                <a:cs typeface="ＭＳ Ｐゴシック" charset="0"/>
              </a:rPr>
              <a:t> work</a:t>
            </a: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7A5D2828-2604-9640-803A-6F44EC9919AD}" type="slidenum">
              <a:rPr lang="en-US" sz="1200" b="0">
                <a:latin typeface="Papyrus" charset="0"/>
                <a:cs typeface="Papyrus" charset="0"/>
              </a:rPr>
              <a:pPr eaLnBrk="1" hangingPunct="1"/>
              <a:t>34</a:t>
            </a:fld>
            <a:endParaRPr lang="en-US" sz="1200" b="0">
              <a:latin typeface="Papyrus" charset="0"/>
              <a:cs typeface="Papyru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Deformation</a:t>
            </a:r>
          </a:p>
          <a:p>
            <a:r>
              <a:rPr lang="en-US" dirty="0" smtClean="0"/>
              <a:t>This </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36</a:t>
            </a:fld>
            <a:endParaRPr lang="en-US"/>
          </a:p>
        </p:txBody>
      </p:sp>
    </p:spTree>
    <p:extLst>
      <p:ext uri="{BB962C8B-B14F-4D97-AF65-F5344CB8AC3E}">
        <p14:creationId xmlns:p14="http://schemas.microsoft.com/office/powerpoint/2010/main" val="2831908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The "problem" is due to the non-rigid body aspect – for freshman, rigid body mechanics don't need to consider this/jump through these hoops.</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B541E7D-F2E8-FB48-871D-9D6FF1F4775C}" type="slidenum">
              <a:rPr lang="en-US" sz="1200" b="0">
                <a:latin typeface="Papyrus" charset="0"/>
                <a:cs typeface="Papyrus" charset="0"/>
              </a:rPr>
              <a:pPr eaLnBrk="1" hangingPunct="1"/>
              <a:t>41</a:t>
            </a:fld>
            <a:endParaRPr lang="en-US" sz="1200" b="0">
              <a:latin typeface="Papyrus" charset="0"/>
              <a:cs typeface="Papyru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latin typeface="Papyrus" charset="0"/>
                <a:cs typeface="Arial" charset="0"/>
              </a:rPr>
              <a:t>GPS and INSAR detection thresholds for 10-km baselines, assuming 2-mm and 2-cm displacement resolution for GPS and INSAR, respectively (horizontal only).</a:t>
            </a:r>
          </a:p>
          <a:p>
            <a:pPr eaLnBrk="1" hangingPunct="1"/>
            <a:r>
              <a:rPr lang="en-US" b="0" dirty="0" smtClean="0">
                <a:latin typeface="Papyrus" charset="0"/>
                <a:cs typeface="Arial" charset="0"/>
              </a:rPr>
              <a:t>Post-seismic deformation (triangles),</a:t>
            </a:r>
          </a:p>
          <a:p>
            <a:pPr eaLnBrk="1" hangingPunct="1"/>
            <a:r>
              <a:rPr lang="en-US" b="0" dirty="0" smtClean="0">
                <a:latin typeface="Papyrus" charset="0"/>
                <a:cs typeface="Arial" charset="0"/>
              </a:rPr>
              <a:t>slow earthquakes (squares),</a:t>
            </a:r>
          </a:p>
          <a:p>
            <a:pPr eaLnBrk="1" hangingPunct="1"/>
            <a:r>
              <a:rPr lang="en-US" b="0" dirty="0" smtClean="0">
                <a:latin typeface="Papyrus" charset="0"/>
                <a:cs typeface="Arial" charset="0"/>
              </a:rPr>
              <a:t>long-term aseismic deformation (diamonds),</a:t>
            </a:r>
          </a:p>
          <a:p>
            <a:pPr eaLnBrk="1" hangingPunct="1"/>
            <a:r>
              <a:rPr lang="en-US" b="0" dirty="0" err="1" smtClean="0">
                <a:latin typeface="Papyrus" charset="0"/>
                <a:cs typeface="Arial" charset="0"/>
              </a:rPr>
              <a:t>preseismic</a:t>
            </a:r>
            <a:r>
              <a:rPr lang="en-US" b="0" dirty="0" smtClean="0">
                <a:latin typeface="Papyrus" charset="0"/>
                <a:cs typeface="Arial" charset="0"/>
              </a:rPr>
              <a:t> transients (circles),</a:t>
            </a:r>
          </a:p>
          <a:p>
            <a:pPr eaLnBrk="1" hangingPunct="1"/>
            <a:r>
              <a:rPr lang="en-US" b="0" dirty="0" smtClean="0">
                <a:latin typeface="Papyrus" charset="0"/>
                <a:cs typeface="Arial" charset="0"/>
              </a:rPr>
              <a:t>and volcanic strain transients (stars).</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45</a:t>
            </a:fld>
            <a:endParaRPr lang="en-US"/>
          </a:p>
        </p:txBody>
      </p:sp>
    </p:spTree>
    <p:extLst>
      <p:ext uri="{BB962C8B-B14F-4D97-AF65-F5344CB8AC3E}">
        <p14:creationId xmlns:p14="http://schemas.microsoft.com/office/powerpoint/2010/main" val="899985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smtClean="0">
                <a:latin typeface="Papyrus" charset="0"/>
                <a:cs typeface="Arial" charset="0"/>
              </a:rPr>
              <a:t>Apply constant stress, </a:t>
            </a:r>
            <a:r>
              <a:rPr lang="en-US" b="0" dirty="0" smtClean="0">
                <a:latin typeface="Symbol" charset="0"/>
                <a:cs typeface="Arial" charset="0"/>
              </a:rPr>
              <a:t>s, </a:t>
            </a:r>
            <a:r>
              <a:rPr lang="en-US" b="0" dirty="0" smtClean="0">
                <a:latin typeface="Papyrus" charset="0"/>
                <a:cs typeface="Arial" charset="0"/>
              </a:rPr>
              <a:t>to a viscoelastic material.</a:t>
            </a:r>
          </a:p>
          <a:p>
            <a:pPr eaLnBrk="1" hangingPunct="1"/>
            <a:r>
              <a:rPr lang="en-US" b="0" dirty="0" smtClean="0">
                <a:latin typeface="Papyrus" charset="0"/>
                <a:cs typeface="Arial" charset="0"/>
              </a:rPr>
              <a:t>Record deformation (strain, </a:t>
            </a:r>
            <a:r>
              <a:rPr lang="en-US" b="0" dirty="0" smtClean="0">
                <a:latin typeface="Symbol" charset="0"/>
                <a:cs typeface="Arial" charset="0"/>
              </a:rPr>
              <a:t>e</a:t>
            </a:r>
            <a:r>
              <a:rPr lang="en-US" b="0" dirty="0" smtClean="0">
                <a:latin typeface="Papyrus" charset="0"/>
                <a:cs typeface="Arial" charset="0"/>
              </a:rPr>
              <a:t>) as a function of time.</a:t>
            </a:r>
          </a:p>
          <a:p>
            <a:pPr eaLnBrk="1" hangingPunct="1"/>
            <a:r>
              <a:rPr lang="en-US" b="0" dirty="0" smtClean="0">
                <a:latin typeface="Symbol" charset="0"/>
                <a:cs typeface="Arial" charset="0"/>
              </a:rPr>
              <a:t>e</a:t>
            </a:r>
            <a:r>
              <a:rPr lang="en-US" b="0" dirty="0" smtClean="0">
                <a:latin typeface="Papyrus" charset="0"/>
                <a:cs typeface="Arial" charset="0"/>
              </a:rPr>
              <a:t> increases with time.</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47</a:t>
            </a:fld>
            <a:endParaRPr lang="en-US"/>
          </a:p>
        </p:txBody>
      </p:sp>
    </p:spTree>
    <p:extLst>
      <p:ext uri="{BB962C8B-B14F-4D97-AF65-F5344CB8AC3E}">
        <p14:creationId xmlns:p14="http://schemas.microsoft.com/office/powerpoint/2010/main" val="63573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smtClean="0">
                <a:latin typeface="Papyrus" charset="0"/>
                <a:cs typeface="Arial" charset="0"/>
              </a:rPr>
              <a:t>Maintain constant strain, record load stress needed.</a:t>
            </a:r>
          </a:p>
          <a:p>
            <a:pPr eaLnBrk="1" hangingPunct="1"/>
            <a:r>
              <a:rPr lang="en-US" b="0" dirty="0" smtClean="0">
                <a:latin typeface="Papyrus" charset="0"/>
                <a:cs typeface="Arial" charset="0"/>
              </a:rPr>
              <a:t>Decreases with time.</a:t>
            </a:r>
          </a:p>
          <a:p>
            <a:pPr eaLnBrk="1" hangingPunct="1"/>
            <a:r>
              <a:rPr lang="en-US" b="0" dirty="0" smtClean="0">
                <a:latin typeface="Papyrus" charset="0"/>
                <a:cs typeface="Arial" charset="0"/>
              </a:rPr>
              <a:t>Called relaxation.</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48</a:t>
            </a:fld>
            <a:endParaRPr lang="en-US"/>
          </a:p>
        </p:txBody>
      </p:sp>
    </p:spTree>
    <p:extLst>
      <p:ext uri="{BB962C8B-B14F-4D97-AF65-F5344CB8AC3E}">
        <p14:creationId xmlns:p14="http://schemas.microsoft.com/office/powerpoint/2010/main" val="1634859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b="0" dirty="0" smtClean="0">
                <a:latin typeface="Papyrus" charset="0"/>
                <a:cs typeface="Arial" charset="0"/>
              </a:rPr>
              <a:t>Handles creep and recovery fairly well</a:t>
            </a:r>
          </a:p>
          <a:p>
            <a:pPr eaLnBrk="1" hangingPunct="1">
              <a:spcBef>
                <a:spcPct val="50000"/>
              </a:spcBef>
            </a:pPr>
            <a:r>
              <a:rPr lang="en-US" b="0" dirty="0" smtClean="0">
                <a:latin typeface="Papyrus" charset="0"/>
                <a:cs typeface="Arial" charset="0"/>
              </a:rPr>
              <a:t>Does not account for relaxation</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49</a:t>
            </a:fld>
            <a:endParaRPr lang="en-US"/>
          </a:p>
        </p:txBody>
      </p:sp>
    </p:spTree>
    <p:extLst>
      <p:ext uri="{BB962C8B-B14F-4D97-AF65-F5344CB8AC3E}">
        <p14:creationId xmlns:p14="http://schemas.microsoft.com/office/powerpoint/2010/main" val="2238443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b="0" dirty="0" smtClean="0">
                <a:latin typeface="Papyrus" charset="0"/>
                <a:cs typeface="Arial" charset="0"/>
              </a:rPr>
              <a:t>Handles creep badly (unbounded)</a:t>
            </a:r>
          </a:p>
          <a:p>
            <a:pPr eaLnBrk="1" hangingPunct="1">
              <a:spcBef>
                <a:spcPct val="50000"/>
              </a:spcBef>
            </a:pPr>
            <a:r>
              <a:rPr lang="en-US" b="0" dirty="0" smtClean="0">
                <a:latin typeface="Papyrus" charset="0"/>
                <a:cs typeface="Arial" charset="0"/>
              </a:rPr>
              <a:t>Handles recovery badly (elastic only, instantaneous)</a:t>
            </a:r>
          </a:p>
          <a:p>
            <a:pPr eaLnBrk="1" hangingPunct="1">
              <a:spcBef>
                <a:spcPct val="50000"/>
              </a:spcBef>
            </a:pPr>
            <a:r>
              <a:rPr lang="en-US" b="0" dirty="0" smtClean="0">
                <a:latin typeface="Papyrus" charset="0"/>
                <a:cs typeface="Arial" charset="0"/>
              </a:rPr>
              <a:t>Accounts for relaxation fairly well</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50</a:t>
            </a:fld>
            <a:endParaRPr lang="en-US"/>
          </a:p>
        </p:txBody>
      </p:sp>
    </p:spTree>
    <p:extLst>
      <p:ext uri="{BB962C8B-B14F-4D97-AF65-F5344CB8AC3E}">
        <p14:creationId xmlns:p14="http://schemas.microsoft.com/office/powerpoint/2010/main" val="2940785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smtClean="0">
                <a:latin typeface="Papyrus" charset="0"/>
                <a:cs typeface="Arial" charset="0"/>
              </a:rPr>
              <a:t>Instantaneous elastic strain when stress applied</a:t>
            </a:r>
          </a:p>
          <a:p>
            <a:pPr eaLnBrk="1" hangingPunct="1"/>
            <a:r>
              <a:rPr lang="en-US" b="0" dirty="0" smtClean="0">
                <a:latin typeface="Papyrus" charset="0"/>
                <a:cs typeface="Arial" charset="0"/>
              </a:rPr>
              <a:t>Strain creeps towards limit under constant stress</a:t>
            </a:r>
          </a:p>
          <a:p>
            <a:pPr eaLnBrk="1" hangingPunct="1"/>
            <a:r>
              <a:rPr lang="en-US" b="0" dirty="0" smtClean="0">
                <a:latin typeface="Papyrus" charset="0"/>
                <a:cs typeface="Arial" charset="0"/>
              </a:rPr>
              <a:t>Stress relaxes towards limit under constant strain</a:t>
            </a:r>
          </a:p>
          <a:p>
            <a:pPr eaLnBrk="1" hangingPunct="1"/>
            <a:r>
              <a:rPr lang="en-US" b="0" dirty="0" smtClean="0">
                <a:latin typeface="Papyrus" charset="0"/>
                <a:cs typeface="Arial" charset="0"/>
              </a:rPr>
              <a:t>Instantaneous elastic recovery when strain removed</a:t>
            </a:r>
          </a:p>
          <a:p>
            <a:pPr eaLnBrk="1" hangingPunct="1"/>
            <a:r>
              <a:rPr lang="en-US" b="0" dirty="0" smtClean="0">
                <a:latin typeface="Papyrus" charset="0"/>
                <a:cs typeface="Arial" charset="0"/>
              </a:rPr>
              <a:t>Followed by gradual recovery to zero strain</a:t>
            </a:r>
          </a:p>
          <a:p>
            <a:pPr eaLnBrk="1" hangingPunct="1"/>
            <a:endParaRPr lang="en-US" b="0" dirty="0" smtClean="0">
              <a:latin typeface="Papyrus" charset="0"/>
              <a:cs typeface="Arial" charset="0"/>
            </a:endParaRP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52</a:t>
            </a:fld>
            <a:endParaRPr lang="en-US"/>
          </a:p>
        </p:txBody>
      </p:sp>
    </p:spTree>
    <p:extLst>
      <p:ext uri="{BB962C8B-B14F-4D97-AF65-F5344CB8AC3E}">
        <p14:creationId xmlns:p14="http://schemas.microsoft.com/office/powerpoint/2010/main" val="251360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Tarduno</a:t>
            </a:r>
            <a:r>
              <a:rPr lang="en-US" dirty="0" smtClean="0"/>
              <a:t> 2007</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5</a:t>
            </a:fld>
            <a:endParaRPr lang="en-US"/>
          </a:p>
        </p:txBody>
      </p:sp>
    </p:spTree>
    <p:extLst>
      <p:ext uri="{BB962C8B-B14F-4D97-AF65-F5344CB8AC3E}">
        <p14:creationId xmlns:p14="http://schemas.microsoft.com/office/powerpoint/2010/main" val="3127854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b="0" dirty="0" smtClean="0">
                <a:latin typeface="Papyrus" charset="0"/>
                <a:cs typeface="Arial" charset="0"/>
              </a:rPr>
              <a:t>Two time constants</a:t>
            </a:r>
          </a:p>
          <a:p>
            <a:pPr eaLnBrk="1" hangingPunct="1">
              <a:spcBef>
                <a:spcPct val="50000"/>
              </a:spcBef>
            </a:pPr>
            <a:r>
              <a:rPr lang="en-US" b="0" dirty="0" smtClean="0">
                <a:latin typeface="Papyrus" charset="0"/>
                <a:cs typeface="Arial" charset="0"/>
              </a:rPr>
              <a:t>- Creep/recovery under constant stress</a:t>
            </a:r>
          </a:p>
          <a:p>
            <a:pPr eaLnBrk="1" hangingPunct="1">
              <a:spcBef>
                <a:spcPct val="50000"/>
              </a:spcBef>
            </a:pPr>
            <a:r>
              <a:rPr lang="en-US" b="0" dirty="0" smtClean="0">
                <a:latin typeface="Papyrus" charset="0"/>
                <a:cs typeface="Arial" charset="0"/>
              </a:rPr>
              <a:t>- Relaxation under constant strain</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53</a:t>
            </a:fld>
            <a:endParaRPr lang="en-US"/>
          </a:p>
        </p:txBody>
      </p:sp>
    </p:spTree>
    <p:extLst>
      <p:ext uri="{BB962C8B-B14F-4D97-AF65-F5344CB8AC3E}">
        <p14:creationId xmlns:p14="http://schemas.microsoft.com/office/powerpoint/2010/main" val="42280450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b="0" dirty="0" smtClean="0">
                <a:latin typeface="Papyrus" charset="0"/>
                <a:cs typeface="Arial" charset="0"/>
              </a:rPr>
              <a:t>Can make arbitrarily complicated to match many deformation/strain/time</a:t>
            </a:r>
          </a:p>
          <a:p>
            <a:pPr eaLnBrk="1" hangingPunct="1">
              <a:spcBef>
                <a:spcPct val="50000"/>
              </a:spcBef>
            </a:pPr>
            <a:r>
              <a:rPr lang="en-US" b="0" dirty="0" smtClean="0">
                <a:latin typeface="Papyrus" charset="0"/>
                <a:cs typeface="Arial" charset="0"/>
              </a:rPr>
              <a:t>relationships</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54</a:t>
            </a:fld>
            <a:endParaRPr lang="en-US"/>
          </a:p>
        </p:txBody>
      </p:sp>
    </p:spTree>
    <p:extLst>
      <p:ext uri="{BB962C8B-B14F-4D97-AF65-F5344CB8AC3E}">
        <p14:creationId xmlns:p14="http://schemas.microsoft.com/office/powerpoint/2010/main" val="755631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b="0" dirty="0" smtClean="0">
                <a:latin typeface="Papyrus" charset="0"/>
                <a:cs typeface="Arial" charset="0"/>
              </a:rPr>
              <a:t>Fault is locked from surface to depth D, then free to infinity. </a:t>
            </a:r>
          </a:p>
          <a:p>
            <a:pPr>
              <a:spcBef>
                <a:spcPct val="50000"/>
              </a:spcBef>
            </a:pPr>
            <a:r>
              <a:rPr lang="en-US" b="0" dirty="0" smtClean="0">
                <a:latin typeface="Papyrus" charset="0"/>
                <a:cs typeface="Arial" charset="0"/>
              </a:rPr>
              <a:t>Far-field displacement, V, applied. </a:t>
            </a:r>
          </a:p>
          <a:p>
            <a:pPr>
              <a:spcBef>
                <a:spcPct val="50000"/>
              </a:spcBef>
            </a:pPr>
            <a:endParaRPr lang="en-US" b="0" dirty="0" smtClean="0">
              <a:latin typeface="Papyrus" charset="0"/>
              <a:cs typeface="Arial" charset="0"/>
            </a:endParaRPr>
          </a:p>
          <a:p>
            <a:pPr>
              <a:spcBef>
                <a:spcPct val="50000"/>
              </a:spcBef>
            </a:pPr>
            <a:r>
              <a:rPr lang="en-US" b="0" dirty="0" smtClean="0">
                <a:latin typeface="Papyrus" charset="0"/>
                <a:cs typeface="Arial" charset="0"/>
              </a:rPr>
              <a:t>w(x) is the equilibrium displacement parallel to y at position x.</a:t>
            </a:r>
          </a:p>
          <a:p>
            <a:pPr>
              <a:spcBef>
                <a:spcPct val="50000"/>
              </a:spcBef>
            </a:pPr>
            <a:r>
              <a:rPr lang="en-US" b="0" dirty="0" smtClean="0">
                <a:latin typeface="Papyrus" charset="0"/>
                <a:cs typeface="Arial" charset="0"/>
              </a:rPr>
              <a:t>|w| is 50% max at x/D=.93; 63% at x/D=1.47 &amp; 90% at x/D=6.3</a:t>
            </a:r>
          </a:p>
          <a:p>
            <a:pPr>
              <a:spcBef>
                <a:spcPct val="50000"/>
              </a:spcBef>
            </a:pPr>
            <a:endParaRPr lang="en-US" b="0" dirty="0" smtClean="0">
              <a:latin typeface="Papyrus" charset="0"/>
              <a:cs typeface="Arial" charset="0"/>
            </a:endParaRP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57</a:t>
            </a:fld>
            <a:endParaRPr lang="en-US"/>
          </a:p>
        </p:txBody>
      </p:sp>
    </p:spTree>
    <p:extLst>
      <p:ext uri="{BB962C8B-B14F-4D97-AF65-F5344CB8AC3E}">
        <p14:creationId xmlns:p14="http://schemas.microsoft.com/office/powerpoint/2010/main" val="2339707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b="0" dirty="0" smtClean="0">
                <a:latin typeface="Papyrus" charset="0"/>
                <a:cs typeface="Arial" charset="0"/>
              </a:rPr>
              <a:t>The fault is locked from the surface to a depth D (not a down dip length of D). </a:t>
            </a:r>
          </a:p>
          <a:p>
            <a:pPr>
              <a:spcBef>
                <a:spcPct val="50000"/>
              </a:spcBef>
            </a:pPr>
            <a:endParaRPr lang="en-US" b="0" dirty="0" smtClean="0">
              <a:latin typeface="Papyrus" charset="0"/>
              <a:cs typeface="Arial" charset="0"/>
            </a:endParaRPr>
          </a:p>
          <a:p>
            <a:pPr>
              <a:spcBef>
                <a:spcPct val="50000"/>
              </a:spcBef>
            </a:pPr>
            <a:r>
              <a:rPr lang="en-US" b="0" dirty="0" smtClean="0">
                <a:latin typeface="Papyrus" charset="0"/>
                <a:cs typeface="Arial" charset="0"/>
              </a:rPr>
              <a:t>The fault is free from this depth to infinity.</a:t>
            </a:r>
          </a:p>
          <a:p>
            <a:pPr>
              <a:spcBef>
                <a:spcPct val="50000"/>
              </a:spcBef>
            </a:pPr>
            <a:endParaRPr lang="en-US" b="0" dirty="0" smtClean="0">
              <a:latin typeface="Papyrus" charset="0"/>
              <a:cs typeface="Arial" charset="0"/>
            </a:endParaRPr>
          </a:p>
          <a:p>
            <a:pPr>
              <a:spcBef>
                <a:spcPct val="50000"/>
              </a:spcBef>
            </a:pPr>
            <a:r>
              <a:rPr lang="en-US" b="0" dirty="0" smtClean="0">
                <a:latin typeface="Papyrus" charset="0"/>
                <a:cs typeface="Arial" charset="0"/>
              </a:rPr>
              <a:t>Surface deformation pattern is </a:t>
            </a:r>
            <a:r>
              <a:rPr lang="en-US" b="0" u="sng" dirty="0" smtClean="0">
                <a:latin typeface="Papyrus" charset="0"/>
                <a:cs typeface="Arial" charset="0"/>
              </a:rPr>
              <a:t>SAME</a:t>
            </a:r>
            <a:r>
              <a:rPr lang="en-US" b="0" dirty="0" smtClean="0">
                <a:latin typeface="Papyrus" charset="0"/>
                <a:cs typeface="Arial" charset="0"/>
              </a:rPr>
              <a:t> as for vertical fault, but centered over </a:t>
            </a:r>
            <a:r>
              <a:rPr lang="en-US" b="0" u="sng" dirty="0" smtClean="0">
                <a:latin typeface="Papyrus" charset="0"/>
                <a:cs typeface="Arial" charset="0"/>
              </a:rPr>
              <a:t>down dip end</a:t>
            </a:r>
            <a:r>
              <a:rPr lang="en-US" b="0" dirty="0" smtClean="0">
                <a:latin typeface="Papyrus" charset="0"/>
                <a:cs typeface="Arial" charset="0"/>
              </a:rPr>
              <a:t> of dipping fault.</a:t>
            </a:r>
          </a:p>
          <a:p>
            <a:pPr>
              <a:spcBef>
                <a:spcPct val="50000"/>
              </a:spcBef>
            </a:pPr>
            <a:endParaRPr lang="en-US" b="0" dirty="0" smtClean="0">
              <a:latin typeface="Papyrus" charset="0"/>
              <a:cs typeface="Arial" charset="0"/>
            </a:endParaRPr>
          </a:p>
          <a:p>
            <a:pPr>
              <a:spcBef>
                <a:spcPct val="50000"/>
              </a:spcBef>
            </a:pPr>
            <a:r>
              <a:rPr lang="en-US" b="0" dirty="0" smtClean="0">
                <a:latin typeface="Papyrus" charset="0"/>
                <a:cs typeface="Arial" charset="0"/>
              </a:rPr>
              <a:t>Dip estimation from center of deformation pattern to surface trace and locking depth.</a:t>
            </a:r>
          </a:p>
          <a:p>
            <a:pPr>
              <a:spcBef>
                <a:spcPct val="50000"/>
              </a:spcBef>
            </a:pPr>
            <a:endParaRPr lang="en-US" b="0" dirty="0" smtClean="0">
              <a:latin typeface="Papyrus" charset="0"/>
              <a:cs typeface="Arial" charset="0"/>
            </a:endParaRP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58</a:t>
            </a:fld>
            <a:endParaRPr lang="en-US"/>
          </a:p>
        </p:txBody>
      </p:sp>
    </p:spTree>
    <p:extLst>
      <p:ext uri="{BB962C8B-B14F-4D97-AF65-F5344CB8AC3E}">
        <p14:creationId xmlns:p14="http://schemas.microsoft.com/office/powerpoint/2010/main" val="2307865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Interseismic deformation signal along subduction boundary (on over-riding plate side) – few/no measurements on oceanic side (one subsea geodesy paper).</a:t>
            </a: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93953F7-2ACA-144A-AECB-1A28AA753F43}" type="slidenum">
              <a:rPr lang="en-US" sz="1200" b="0">
                <a:latin typeface="Papyrus" charset="0"/>
                <a:cs typeface="Papyrus" charset="0"/>
              </a:rPr>
              <a:pPr eaLnBrk="1" hangingPunct="1"/>
              <a:t>62</a:t>
            </a:fld>
            <a:endParaRPr lang="en-US" sz="1200" b="0">
              <a:latin typeface="Papyrus" charset="0"/>
              <a:cs typeface="Papyru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4E39DAC-E20A-CE4C-BC7C-8BFFE1384525}" type="slidenum">
              <a:rPr lang="en-US" sz="1200" b="0">
                <a:latin typeface="Papyrus" charset="0"/>
                <a:cs typeface="Papyrus" charset="0"/>
              </a:rPr>
              <a:pPr eaLnBrk="1" hangingPunct="1"/>
              <a:t>63</a:t>
            </a:fld>
            <a:endParaRPr lang="en-US" sz="1200" b="0">
              <a:latin typeface="Papyrus" charset="0"/>
              <a:cs typeface="Papyrus"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Papyrus" charset="0"/>
                <a:ea typeface="ヒラギノ角ゴ Pro W3" charset="0"/>
                <a:cs typeface="ヒラギノ角ゴ Pro W3" charset="0"/>
              </a:rPr>
              <a:t>spring block</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84EAAE1-20CB-B244-A748-4C8406000300}" type="slidenum">
              <a:rPr lang="en-US" sz="1200" b="0">
                <a:latin typeface="Papyrus" charset="0"/>
                <a:cs typeface="Papyrus" charset="0"/>
              </a:rPr>
              <a:pPr eaLnBrk="1" hangingPunct="1"/>
              <a:t>64</a:t>
            </a:fld>
            <a:endParaRPr lang="en-US" sz="1200" b="0">
              <a:latin typeface="Papyrus" charset="0"/>
              <a:cs typeface="Papyru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Papyru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8CEF3C11-6BB8-D14C-BF70-6D81A168CA45}" type="slidenum">
              <a:rPr lang="en-US" sz="1200" b="0">
                <a:latin typeface="Papyrus" charset="0"/>
                <a:cs typeface="Papyrus" charset="0"/>
              </a:rPr>
              <a:pPr eaLnBrk="1" hangingPunct="1"/>
              <a:t>65</a:t>
            </a:fld>
            <a:endParaRPr lang="en-US" sz="1200" b="0">
              <a:latin typeface="Papyrus" charset="0"/>
              <a:cs typeface="Papyru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b="0" dirty="0" smtClean="0">
                <a:latin typeface="Papyrus" charset="0"/>
                <a:cs typeface="Papyrus" charset="0"/>
              </a:rPr>
              <a:t>Sort of mini-version of plate tectonics.</a:t>
            </a:r>
          </a:p>
          <a:p>
            <a:pPr eaLnBrk="1" hangingPunct="1"/>
            <a:r>
              <a:rPr lang="en-US" sz="1200" b="0" dirty="0" smtClean="0">
                <a:latin typeface="Papyrus" charset="0"/>
                <a:cs typeface="Papyrus" charset="0"/>
              </a:rPr>
              <a:t>“Easy” to see with GPS.</a:t>
            </a:r>
          </a:p>
          <a:p>
            <a:endParaRPr lang="en-US" dirty="0">
              <a:latin typeface="Papyru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7C97B68-253C-6B46-BE14-EC291A2A6416}" type="slidenum">
              <a:rPr lang="en-US" sz="1200" b="0">
                <a:latin typeface="Papyrus" charset="0"/>
                <a:cs typeface="Papyrus" charset="0"/>
              </a:rPr>
              <a:pPr eaLnBrk="1" hangingPunct="1"/>
              <a:t>66</a:t>
            </a:fld>
            <a:endParaRPr lang="en-US" sz="1200" b="0">
              <a:latin typeface="Papyrus" charset="0"/>
              <a:cs typeface="Papyru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b="0" dirty="0" smtClean="0">
                <a:latin typeface="Papyrus" charset="0"/>
                <a:cs typeface="Papyrus" charset="0"/>
              </a:rPr>
              <a:t>Pervasive internal deformation </a:t>
            </a:r>
            <a:r>
              <a:rPr lang="en-US" sz="800" b="0" dirty="0" smtClean="0">
                <a:latin typeface="Papyrus" charset="0"/>
                <a:cs typeface="Papyrus" charset="0"/>
              </a:rPr>
              <a:t>(but not fast enough to invalidate plate tectonics)</a:t>
            </a:r>
            <a:r>
              <a:rPr lang="en-US" sz="1200" b="0" dirty="0" smtClean="0">
                <a:latin typeface="Papyrus" charset="0"/>
                <a:cs typeface="Papyrus" charset="0"/>
              </a:rPr>
              <a:t>.</a:t>
            </a:r>
          </a:p>
          <a:p>
            <a:pPr eaLnBrk="1" hangingPunct="1"/>
            <a:r>
              <a:rPr lang="en-US" sz="1200" b="0" dirty="0" smtClean="0">
                <a:latin typeface="Papyrus" charset="0"/>
                <a:cs typeface="Papyrus" charset="0"/>
              </a:rPr>
              <a:t>Continuum sea.</a:t>
            </a:r>
          </a:p>
          <a:p>
            <a:pPr eaLnBrk="1" hangingPunct="1"/>
            <a:r>
              <a:rPr lang="en-US" sz="1200" b="0" dirty="0" smtClean="0">
                <a:latin typeface="Papyrus" charset="0"/>
                <a:cs typeface="Papyrus" charset="0"/>
              </a:rPr>
              <a:t>“Harder” to see with GPS</a:t>
            </a:r>
            <a:r>
              <a:rPr lang="en-US" sz="1200" b="0" baseline="0" dirty="0" smtClean="0">
                <a:latin typeface="Papyrus" charset="0"/>
                <a:cs typeface="Papyrus" charset="0"/>
              </a:rPr>
              <a:t> – but GPS is best tool</a:t>
            </a:r>
            <a:endParaRPr lang="en-US" sz="1200" b="0" dirty="0" smtClean="0">
              <a:latin typeface="Papyrus" charset="0"/>
              <a:cs typeface="Papyrus" charset="0"/>
            </a:endParaRPr>
          </a:p>
          <a:p>
            <a:endParaRPr lang="en-US" dirty="0">
              <a:latin typeface="Papyru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D17DE8C-53B8-E048-BBB3-4A580A6769BA}" type="slidenum">
              <a:rPr lang="en-US" sz="1200" b="0">
                <a:latin typeface="Papyrus" charset="0"/>
                <a:cs typeface="Papyrus" charset="0"/>
              </a:rPr>
              <a:pPr eaLnBrk="1" hangingPunct="1"/>
              <a:t>67</a:t>
            </a:fld>
            <a:endParaRPr lang="en-US" sz="1200" b="0">
              <a:latin typeface="Papyrus" charset="0"/>
              <a:cs typeface="Papyru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b="0" dirty="0" smtClean="0">
                <a:latin typeface="Papyrus" charset="0"/>
                <a:cs typeface="Papyrus" charset="0"/>
              </a:rPr>
              <a:t>Concentrated zones of deformation within inactive regions.</a:t>
            </a:r>
          </a:p>
          <a:p>
            <a:pPr eaLnBrk="1" hangingPunct="1"/>
            <a:r>
              <a:rPr lang="en-US" sz="1200" b="0" dirty="0" smtClean="0">
                <a:latin typeface="Papyrus" charset="0"/>
                <a:cs typeface="Papyrus" charset="0"/>
              </a:rPr>
              <a:t>“Challenging” to see with GPS</a:t>
            </a:r>
            <a:r>
              <a:rPr lang="en-US" sz="1200" b="0" baseline="0" dirty="0" smtClean="0">
                <a:latin typeface="Papyrus" charset="0"/>
                <a:cs typeface="Papyrus" charset="0"/>
              </a:rPr>
              <a:t> – but again </a:t>
            </a:r>
            <a:r>
              <a:rPr lang="en-US" sz="1200" b="0" baseline="0" dirty="0" err="1" smtClean="0">
                <a:latin typeface="Papyrus" charset="0"/>
                <a:cs typeface="Papyrus" charset="0"/>
              </a:rPr>
              <a:t>gps</a:t>
            </a:r>
            <a:r>
              <a:rPr lang="en-US" sz="1200" b="0" baseline="0" dirty="0" smtClean="0">
                <a:latin typeface="Papyrus" charset="0"/>
                <a:cs typeface="Papyrus" charset="0"/>
              </a:rPr>
              <a:t> is best tool</a:t>
            </a:r>
          </a:p>
          <a:p>
            <a:pPr eaLnBrk="1" hangingPunct="1"/>
            <a:endParaRPr lang="en-US" sz="1200" b="0" baseline="0" dirty="0" smtClean="0">
              <a:latin typeface="Papyrus" charset="0"/>
              <a:cs typeface="Papyrus"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Papyrus" charset="0"/>
                <a:cs typeface="Papyrus" charset="0"/>
              </a:rPr>
              <a:t>More faults with evidence of active deformation than actively deforming zones.</a:t>
            </a:r>
          </a:p>
          <a:p>
            <a:pPr eaLnBrk="1" hangingPunct="1"/>
            <a:r>
              <a:rPr lang="en-US" sz="1200" b="0" dirty="0" smtClean="0">
                <a:latin typeface="Papyrus" charset="0"/>
                <a:cs typeface="Papyrus" charset="0"/>
              </a:rPr>
              <a:t>May jump around </a:t>
            </a:r>
            <a:r>
              <a:rPr lang="en-US" sz="800" b="0" dirty="0" smtClean="0">
                <a:latin typeface="Papyrus" charset="0"/>
                <a:cs typeface="Papyrus" charset="0"/>
              </a:rPr>
              <a:t>(on human or geologic scale)</a:t>
            </a:r>
            <a:r>
              <a:rPr lang="en-US" sz="1200" b="0" dirty="0" smtClean="0">
                <a:latin typeface="Papyrus" charset="0"/>
                <a:cs typeface="Papyrus" charset="0"/>
              </a:rPr>
              <a:t>.</a:t>
            </a:r>
          </a:p>
          <a:p>
            <a:pPr eaLnBrk="1" hangingPunct="1"/>
            <a:r>
              <a:rPr lang="en-US" sz="1200" b="0" dirty="0" smtClean="0">
                <a:latin typeface="Papyrus" charset="0"/>
                <a:cs typeface="Papyrus" charset="0"/>
              </a:rPr>
              <a:t>“Challenging” to see with GPS.</a:t>
            </a:r>
          </a:p>
          <a:p>
            <a:endParaRPr lang="en-US" dirty="0" smtClean="0">
              <a:latin typeface="Papyrus" charset="0"/>
              <a:ea typeface="ＭＳ Ｐゴシック" charset="0"/>
              <a:cs typeface="ＭＳ Ｐゴシック" charset="0"/>
            </a:endParaRPr>
          </a:p>
          <a:p>
            <a:pPr eaLnBrk="1" hangingPunct="1"/>
            <a:endParaRPr lang="en-US" sz="1200" b="0" baseline="0" dirty="0" smtClean="0">
              <a:latin typeface="Papyrus" charset="0"/>
              <a:cs typeface="Papyrus" charset="0"/>
            </a:endParaRPr>
          </a:p>
          <a:p>
            <a:pPr eaLnBrk="1" hangingPunct="1"/>
            <a:endParaRPr lang="en-US" sz="1200" b="0" dirty="0" smtClean="0">
              <a:latin typeface="Papyrus" charset="0"/>
              <a:cs typeface="Papyrus" charset="0"/>
            </a:endParaRPr>
          </a:p>
          <a:p>
            <a:endParaRPr lang="en-US" dirty="0">
              <a:latin typeface="Papyru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from review by </a:t>
            </a:r>
            <a:r>
              <a:rPr lang="en-US" dirty="0" smtClean="0"/>
              <a:t>Stock 2003</a:t>
            </a:r>
          </a:p>
          <a:p>
            <a:endParaRPr lang="en-US" dirty="0" smtClean="0"/>
          </a:p>
          <a:p>
            <a:r>
              <a:rPr lang="en-US" dirty="0" err="1" smtClean="0"/>
              <a:t>Tarduno</a:t>
            </a:r>
            <a:r>
              <a:rPr lang="en-US" baseline="0" dirty="0" smtClean="0"/>
              <a:t> model is controversial.</a:t>
            </a:r>
            <a:endParaRPr lang="en-US" dirty="0" smtClean="0"/>
          </a:p>
          <a:p>
            <a:endParaRPr lang="en-US" dirty="0" smtClean="0"/>
          </a:p>
          <a:p>
            <a:r>
              <a:rPr lang="en-US" dirty="0" smtClean="0"/>
              <a:t>Argument</a:t>
            </a:r>
            <a:r>
              <a:rPr lang="en-US" baseline="0" dirty="0" smtClean="0"/>
              <a:t> against moving hotspots – Wessel and </a:t>
            </a:r>
            <a:r>
              <a:rPr lang="en-US" baseline="0" dirty="0" err="1" smtClean="0"/>
              <a:t>Kroenke</a:t>
            </a:r>
            <a:r>
              <a:rPr lang="en-US" baseline="0" dirty="0" smtClean="0"/>
              <a:t> 2008 – explain latitude variation as true polar wander, argue that can see change in direction associated with an </a:t>
            </a:r>
            <a:r>
              <a:rPr lang="en-US" baseline="0" dirty="0" err="1" smtClean="0"/>
              <a:t>eocene</a:t>
            </a:r>
            <a:r>
              <a:rPr lang="en-US" baseline="0" dirty="0" smtClean="0"/>
              <a:t> plate kinematic “event”.</a:t>
            </a:r>
          </a:p>
          <a:p>
            <a:r>
              <a:rPr lang="en-US" baseline="0" dirty="0" smtClean="0"/>
              <a:t>I note – assuming mag pole at rotation pole, this not good assumption – can be 20° off, and change in latitude only 10°, but is consistent – argues is change in latitude.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6</a:t>
            </a:fld>
            <a:endParaRPr lang="en-US"/>
          </a:p>
        </p:txBody>
      </p:sp>
    </p:spTree>
    <p:extLst>
      <p:ext uri="{BB962C8B-B14F-4D97-AF65-F5344CB8AC3E}">
        <p14:creationId xmlns:p14="http://schemas.microsoft.com/office/powerpoint/2010/main" val="3127854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Papyrus" charset="0"/>
                <a:ea typeface="ＭＳ Ｐゴシック" charset="0"/>
                <a:cs typeface="ＭＳ Ｐゴシック" charset="0"/>
              </a:rPr>
              <a:t>Use capital D</a:t>
            </a: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367BC4A-A75A-4448-9808-B768B9ACCCA9}" type="slidenum">
              <a:rPr lang="en-US" sz="1200" b="0">
                <a:latin typeface="Papyrus" charset="0"/>
                <a:cs typeface="Papyrus" charset="0"/>
              </a:rPr>
              <a:pPr eaLnBrk="1" hangingPunct="1"/>
              <a:t>81</a:t>
            </a:fld>
            <a:endParaRPr lang="en-US" sz="1200" b="0">
              <a:latin typeface="Papyrus" charset="0"/>
              <a:cs typeface="Papyru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PO71 </a:t>
            </a:r>
            <a:r>
              <a:rPr lang="en-US" dirty="0" smtClean="0"/>
              <a:t>and RM2 – earliest 2.</a:t>
            </a:r>
          </a:p>
          <a:p>
            <a:endParaRPr lang="en-US" dirty="0" smtClean="0"/>
          </a:p>
          <a:p>
            <a:r>
              <a:rPr lang="en-US" dirty="0" smtClean="0"/>
              <a:t>NUVEL is Northwestern University Velocities (</a:t>
            </a:r>
            <a:r>
              <a:rPr lang="en-US" dirty="0" err="1" smtClean="0"/>
              <a:t>Demets</a:t>
            </a:r>
            <a:r>
              <a:rPr lang="en-US" baseline="0" dirty="0" smtClean="0"/>
              <a:t> was Stein student at Northwestern)</a:t>
            </a:r>
            <a:endParaRPr lang="en-US" dirty="0" smtClean="0"/>
          </a:p>
          <a:p>
            <a:r>
              <a:rPr lang="en-US" dirty="0" smtClean="0"/>
              <a:t>MORVEL</a:t>
            </a:r>
            <a:r>
              <a:rPr lang="en-US" baseline="0" dirty="0" smtClean="0"/>
              <a:t> don’t know acronym (Mid Ocean Ridge)</a:t>
            </a:r>
          </a:p>
          <a:p>
            <a:r>
              <a:rPr lang="en-US" baseline="0" dirty="0" smtClean="0"/>
              <a:t>ITRF is International Terrestrial Reference Frame</a:t>
            </a:r>
          </a:p>
          <a:p>
            <a:r>
              <a:rPr lang="en-US" baseline="0" dirty="0" smtClean="0"/>
              <a:t>REVEL is Recent Velocities</a:t>
            </a:r>
          </a:p>
          <a:p>
            <a:r>
              <a:rPr lang="en-US" baseline="0" dirty="0" smtClean="0"/>
              <a:t>GEODVEL </a:t>
            </a:r>
            <a:r>
              <a:rPr lang="en-US" dirty="0" smtClean="0"/>
              <a:t>for </a:t>
            </a:r>
            <a:r>
              <a:rPr lang="en-US" dirty="0" err="1" smtClean="0"/>
              <a:t>GEODesy</a:t>
            </a:r>
            <a:r>
              <a:rPr lang="en-US" dirty="0" smtClean="0"/>
              <a:t> </a:t>
            </a:r>
            <a:r>
              <a:rPr lang="en-US" dirty="0" err="1" smtClean="0"/>
              <a:t>VELocity</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7</a:t>
            </a:fld>
            <a:endParaRPr lang="en-US"/>
          </a:p>
        </p:txBody>
      </p:sp>
    </p:spTree>
    <p:extLst>
      <p:ext uri="{BB962C8B-B14F-4D97-AF65-F5344CB8AC3E}">
        <p14:creationId xmlns:p14="http://schemas.microsoft.com/office/powerpoint/2010/main" val="278627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latin typeface="Papyrus" charset="0"/>
                <a:cs typeface="Arial" charset="0"/>
              </a:rPr>
              <a:t>Shows velocities</a:t>
            </a:r>
            <a:r>
              <a:rPr lang="en-US" b="0" baseline="0" dirty="0" smtClean="0">
                <a:latin typeface="Papyrus" charset="0"/>
                <a:cs typeface="Arial" charset="0"/>
              </a:rPr>
              <a:t> with respect to hot spot reference frame (not too clear on what hot spots make up the frame – seems like </a:t>
            </a:r>
            <a:r>
              <a:rPr lang="en-US" b="0" baseline="0" dirty="0" err="1" smtClean="0">
                <a:latin typeface="Papyrus" charset="0"/>
                <a:cs typeface="Arial" charset="0"/>
              </a:rPr>
              <a:t>hawaiian</a:t>
            </a:r>
            <a:r>
              <a:rPr lang="en-US" b="0" baseline="0" dirty="0" smtClean="0">
                <a:latin typeface="Papyrus" charset="0"/>
                <a:cs typeface="Arial" charset="0"/>
              </a:rPr>
              <a:t>, maybe other pacific ones)</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latin typeface="Papyrus" charset="0"/>
                <a:cs typeface="Arial" charset="0"/>
              </a:rPr>
              <a:t>(</a:t>
            </a:r>
            <a:r>
              <a:rPr lang="en-US" b="0" dirty="0" smtClean="0">
                <a:latin typeface="Papyrus" charset="0"/>
                <a:cs typeface="Arial" charset="0"/>
              </a:rPr>
              <a:t>note holes – Scotia Plate for </a:t>
            </a:r>
            <a:r>
              <a:rPr lang="en-US" b="0" dirty="0" smtClean="0">
                <a:latin typeface="Papyrus" charset="0"/>
                <a:cs typeface="Arial" charset="0"/>
              </a:rPr>
              <a:t>example – no plate interior GPS, also Co, SS,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latin typeface="Papyrus" charset="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latin typeface="Papyrus" charset="0"/>
                <a:cs typeface="Arial" charset="0"/>
              </a:rPr>
              <a:t>Red</a:t>
            </a:r>
            <a:r>
              <a:rPr lang="en-US" b="0" baseline="0" dirty="0" smtClean="0">
                <a:latin typeface="Papyrus" charset="0"/>
                <a:cs typeface="Arial" charset="0"/>
              </a:rPr>
              <a:t> vectors – plate motion</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latin typeface="Papyrus" charset="0"/>
                <a:cs typeface="Arial" charset="0"/>
              </a:rPr>
              <a:t>White vectors – few selected plate boundary deformation zones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latin typeface="Papyrus" charset="0"/>
              <a:cs typeface="Arial" charset="0"/>
            </a:endParaRP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8</a:t>
            </a:fld>
            <a:endParaRPr lang="en-US"/>
          </a:p>
        </p:txBody>
      </p:sp>
    </p:spTree>
    <p:extLst>
      <p:ext uri="{BB962C8B-B14F-4D97-AF65-F5344CB8AC3E}">
        <p14:creationId xmlns:p14="http://schemas.microsoft.com/office/powerpoint/2010/main" val="830470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ITRF– </a:t>
            </a:r>
            <a:r>
              <a:rPr lang="en-US" dirty="0" smtClean="0"/>
              <a:t>tries</a:t>
            </a:r>
            <a:r>
              <a:rPr lang="en-US" baseline="0" dirty="0" smtClean="0"/>
              <a:t> to be in “best agreement” with </a:t>
            </a:r>
            <a:r>
              <a:rPr lang="en-US" baseline="0" dirty="0" smtClean="0"/>
              <a:t>nuvel1a </a:t>
            </a:r>
            <a:r>
              <a:rPr lang="en-US" baseline="0" dirty="0" err="1" smtClean="0"/>
              <a:t>nnr</a:t>
            </a:r>
            <a:r>
              <a:rPr lang="en-US" baseline="0" dirty="0" smtClean="0"/>
              <a:t> (nuvel1a relative motions, plus rotation of pacific plate to hot spot [local hot spot] reference frame).</a:t>
            </a:r>
          </a:p>
          <a:p>
            <a:endParaRPr lang="en-US" baseline="0" dirty="0" smtClean="0"/>
          </a:p>
          <a:p>
            <a:r>
              <a:rPr lang="en-US" baseline="0" dirty="0" smtClean="0"/>
              <a:t>But this figure is pretty useless – most active tectonics is due to interaction of plates with each other along their boundaries, not due to their motion with respect to the hot spots. I say “most active tectonics” because hot spots leave tracks that may or may not affect tectonics at the time time of the hotspot passing or afterwards (e.g. Yellowstone, Cosgrove in Australia, Bermuda in CEUS?).</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9</a:t>
            </a:fld>
            <a:endParaRPr lang="en-US"/>
          </a:p>
        </p:txBody>
      </p:sp>
    </p:spTree>
    <p:extLst>
      <p:ext uri="{BB962C8B-B14F-4D97-AF65-F5344CB8AC3E}">
        <p14:creationId xmlns:p14="http://schemas.microsoft.com/office/powerpoint/2010/main" val="361672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Relative plate motions</a:t>
            </a:r>
          </a:p>
          <a:p>
            <a:r>
              <a:rPr lang="en-US" dirty="0" smtClean="0"/>
              <a:t>In general these are the</a:t>
            </a:r>
            <a:r>
              <a:rPr lang="en-US" baseline="0" dirty="0" smtClean="0"/>
              <a:t> ones that count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10</a:t>
            </a:fld>
            <a:endParaRPr lang="en-US"/>
          </a:p>
        </p:txBody>
      </p:sp>
    </p:spTree>
    <p:extLst>
      <p:ext uri="{BB962C8B-B14F-4D97-AF65-F5344CB8AC3E}">
        <p14:creationId xmlns:p14="http://schemas.microsoft.com/office/powerpoint/2010/main" val="854609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3924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721258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0949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defRPr/>
            </a:pPr>
            <a:fld id="{DBF42EDE-0C8F-2448-89B5-B14F11FC0904}" type="slidenum">
              <a:rPr lang="en-US"/>
              <a:pPr>
                <a:defRPr/>
              </a:pPr>
              <a:t>‹#›</a:t>
            </a:fld>
            <a:endParaRPr lang="en-US"/>
          </a:p>
        </p:txBody>
      </p:sp>
    </p:spTree>
    <p:extLst>
      <p:ext uri="{BB962C8B-B14F-4D97-AF65-F5344CB8AC3E}">
        <p14:creationId xmlns:p14="http://schemas.microsoft.com/office/powerpoint/2010/main" val="39214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45098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BF8240-C840-8041-9577-EA65B36B9873}" type="datetimeFigureOut">
              <a:rPr lang="en-US" smtClean="0"/>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68214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BF8240-C840-8041-9577-EA65B36B9873}"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00613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BF8240-C840-8041-9577-EA65B36B9873}" type="datetimeFigureOut">
              <a:rPr lang="en-US" smtClean="0"/>
              <a:t>9/19/16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96881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BF8240-C840-8041-9577-EA65B36B9873}" type="datetimeFigureOut">
              <a:rPr lang="en-US" smtClean="0"/>
              <a:t>9/19/16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89677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F8240-C840-8041-9577-EA65B36B9873}" type="datetimeFigureOut">
              <a:rPr lang="en-US" smtClean="0"/>
              <a:t>9/19/16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50798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32858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2264195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6000"/>
            <a:extLst>
              <a:ext uri="{BEBA8EAE-BF5A-486C-A8C5-ECC9F3942E4B}">
                <a14:imgProps xmlns:a14="http://schemas.microsoft.com/office/drawing/2010/main">
                  <a14:imgLayer r:embed="rId15">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F8240-C840-8041-9577-EA65B36B9873}" type="datetimeFigureOut">
              <a:rPr lang="en-US" smtClean="0"/>
              <a:t>9/19/16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63E24-C89D-A647-BE0A-C4DD2C86F148}" type="slidenum">
              <a:rPr lang="en-US" smtClean="0"/>
              <a:t>‹#›</a:t>
            </a:fld>
            <a:endParaRPr lang="en-US"/>
          </a:p>
        </p:txBody>
      </p:sp>
    </p:spTree>
    <p:extLst>
      <p:ext uri="{BB962C8B-B14F-4D97-AF65-F5344CB8AC3E}">
        <p14:creationId xmlns:p14="http://schemas.microsoft.com/office/powerpoint/2010/main" val="3430232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t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t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gi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0.ti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2.emf"/><Relationship Id="rId5" Type="http://schemas.openxmlformats.org/officeDocument/2006/relationships/image" Target="../media/image33.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2.bin"/><Relationship Id="rId5" Type="http://schemas.openxmlformats.org/officeDocument/2006/relationships/image" Target="../media/image34.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3.bin"/><Relationship Id="rId5" Type="http://schemas.openxmlformats.org/officeDocument/2006/relationships/image" Target="../media/image35.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6.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tif"/></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9.jpeg"/><Relationship Id="rId5" Type="http://schemas.openxmlformats.org/officeDocument/2006/relationships/oleObject" Target="../embeddings/Microsoft_Equation1.bin"/><Relationship Id="rId6" Type="http://schemas.openxmlformats.org/officeDocument/2006/relationships/image" Target="../media/image41.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9.jpeg"/><Relationship Id="rId5" Type="http://schemas.openxmlformats.org/officeDocument/2006/relationships/oleObject" Target="../embeddings/Microsoft_Equation2.bin"/><Relationship Id="rId6" Type="http://schemas.openxmlformats.org/officeDocument/2006/relationships/image" Target="../media/image42.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4.wmf"/></Relationships>
</file>

<file path=ppt/slides/_rels/slide46.xml.rels><?xml version="1.0" encoding="UTF-8" standalone="yes"?>
<Relationships xmlns="http://schemas.openxmlformats.org/package/2006/relationships"><Relationship Id="rId3" Type="http://schemas.openxmlformats.org/officeDocument/2006/relationships/image" Target="../media/image46.wmf"/><Relationship Id="rId4" Type="http://schemas.openxmlformats.org/officeDocument/2006/relationships/oleObject" Target="../embeddings/oleObject5.bin"/><Relationship Id="rId5" Type="http://schemas.openxmlformats.org/officeDocument/2006/relationships/image" Target="../media/image45.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48.wmf"/><Relationship Id="rId5" Type="http://schemas.openxmlformats.org/officeDocument/2006/relationships/oleObject" Target="../embeddings/oleObject6.bin"/><Relationship Id="rId6" Type="http://schemas.openxmlformats.org/officeDocument/2006/relationships/image" Target="../media/image47.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48.wmf"/><Relationship Id="rId5" Type="http://schemas.openxmlformats.org/officeDocument/2006/relationships/oleObject" Target="../embeddings/oleObject7.bin"/><Relationship Id="rId6" Type="http://schemas.openxmlformats.org/officeDocument/2006/relationships/image" Target="../media/image49.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51.png"/><Relationship Id="rId5" Type="http://schemas.openxmlformats.org/officeDocument/2006/relationships/oleObject" Target="../embeddings/oleObject8.bin"/><Relationship Id="rId6" Type="http://schemas.openxmlformats.org/officeDocument/2006/relationships/image" Target="../media/image50.emf"/><Relationship Id="rId7" Type="http://schemas.openxmlformats.org/officeDocument/2006/relationships/image" Target="../media/image52.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4" Type="http://schemas.openxmlformats.org/officeDocument/2006/relationships/image" Target="../media/image7.t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9.bin"/><Relationship Id="rId5" Type="http://schemas.openxmlformats.org/officeDocument/2006/relationships/image" Target="../media/image53.emf"/><Relationship Id="rId6" Type="http://schemas.openxmlformats.org/officeDocument/2006/relationships/image" Target="../media/image54.wmf"/><Relationship Id="rId7" Type="http://schemas.openxmlformats.org/officeDocument/2006/relationships/image" Target="../media/image55.wmf"/><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6.wmf"/></Relationships>
</file>

<file path=ppt/slides/_rels/slide53.xml.rels><?xml version="1.0" encoding="UTF-8" standalone="yes"?>
<Relationships xmlns="http://schemas.openxmlformats.org/package/2006/relationships"><Relationship Id="rId3" Type="http://schemas.openxmlformats.org/officeDocument/2006/relationships/image" Target="../media/image56.wmf"/><Relationship Id="rId4" Type="http://schemas.openxmlformats.org/officeDocument/2006/relationships/image" Target="../media/image57.wmf"/><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 Id="rId3"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8.ti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63.xml.rels><?xml version="1.0" encoding="UTF-8" standalone="yes"?>
<Relationships xmlns="http://schemas.openxmlformats.org/package/2006/relationships"><Relationship Id="rId3" Type="http://schemas.openxmlformats.org/officeDocument/2006/relationships/image" Target="../media/image68.wmf"/><Relationship Id="rId4" Type="http://schemas.openxmlformats.org/officeDocument/2006/relationships/image" Target="../media/image69.jpeg"/><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png"/><Relationship Id="rId3" Type="http://schemas.openxmlformats.org/officeDocument/2006/relationships/image" Target="../media/image7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image" Target="../media/image81.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 Id="rId3" Type="http://schemas.openxmlformats.org/officeDocument/2006/relationships/image" Target="../media/image8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86.emf"/><Relationship Id="rId5" Type="http://schemas.openxmlformats.org/officeDocument/2006/relationships/oleObject" Target="../embeddings/oleObject11.bin"/><Relationship Id="rId6" Type="http://schemas.openxmlformats.org/officeDocument/2006/relationships/image" Target="../media/image87.emf"/><Relationship Id="rId7" Type="http://schemas.openxmlformats.org/officeDocument/2006/relationships/oleObject" Target="../embeddings/Microsoft_Equation3.bin"/><Relationship Id="rId8" Type="http://schemas.openxmlformats.org/officeDocument/2006/relationships/image" Target="../media/image88.emf"/><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tif"/></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89.emf"/><Relationship Id="rId5" Type="http://schemas.openxmlformats.org/officeDocument/2006/relationships/oleObject" Target="../embeddings/Microsoft_Equation4.bin"/><Relationship Id="rId6" Type="http://schemas.openxmlformats.org/officeDocument/2006/relationships/image" Target="../media/image90.e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Microsoft_Equation5.bin"/><Relationship Id="rId5" Type="http://schemas.openxmlformats.org/officeDocument/2006/relationships/image" Target="../media/image91.emf"/><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031873"/>
          </a:xfrm>
          <a:prstGeom prst="rect">
            <a:avLst/>
          </a:prstGeom>
        </p:spPr>
        <p:txBody>
          <a:bodyPr wrap="square">
            <a:spAutoFit/>
          </a:bodyPr>
          <a:lstStyle/>
          <a:p>
            <a:pPr algn="ctr">
              <a:spcBef>
                <a:spcPct val="50000"/>
              </a:spcBef>
            </a:pPr>
            <a:r>
              <a:rPr lang="en-US" sz="4000" b="1" dirty="0" err="1" smtClean="0">
                <a:latin typeface="Papyrus"/>
                <a:cs typeface="Papyrus" charset="0"/>
              </a:rPr>
              <a:t>Seismotectonics</a:t>
            </a:r>
            <a:endParaRPr lang="en-US" sz="4000" b="1" dirty="0" smtClean="0">
              <a:latin typeface="Papyrus"/>
              <a:cs typeface="Papyrus" charset="0"/>
            </a:endParaRPr>
          </a:p>
          <a:p>
            <a:pPr algn="ctr">
              <a:spcBef>
                <a:spcPct val="50000"/>
              </a:spcBef>
            </a:pPr>
            <a:endParaRPr lang="en-US" sz="4000" b="1" dirty="0">
              <a:latin typeface="Papyrus"/>
              <a:cs typeface="Papyrus" charset="0"/>
            </a:endParaRPr>
          </a:p>
          <a:p>
            <a:pPr algn="ctr">
              <a:spcBef>
                <a:spcPct val="50000"/>
              </a:spcBef>
            </a:pPr>
            <a:r>
              <a:rPr lang="en-US" sz="4000" b="1" dirty="0" smtClean="0">
                <a:latin typeface="Papyrus"/>
                <a:cs typeface="Papyrus" charset="0"/>
              </a:rPr>
              <a:t>CERI 7280</a:t>
            </a:r>
          </a:p>
          <a:p>
            <a:pPr algn="ctr"/>
            <a:endParaRPr lang="en-US" sz="3200" b="1" dirty="0">
              <a:latin typeface="Papyrus"/>
              <a:cs typeface="Papyrus" charset="0"/>
            </a:endParaRPr>
          </a:p>
          <a:p>
            <a:pPr algn="ctr"/>
            <a:r>
              <a:rPr lang="en-US" sz="3200" b="1" dirty="0">
                <a:latin typeface="Papyrus"/>
                <a:cs typeface="Papyrus" charset="0"/>
              </a:rPr>
              <a:t>Class </a:t>
            </a:r>
            <a:r>
              <a:rPr lang="en-US" sz="3200" b="1" dirty="0" smtClean="0">
                <a:latin typeface="Papyrus"/>
                <a:cs typeface="Papyrus" charset="0"/>
              </a:rPr>
              <a:t>9</a:t>
            </a:r>
          </a:p>
          <a:p>
            <a:pPr algn="ctr"/>
            <a:r>
              <a:rPr lang="en-US" sz="3200" b="1" dirty="0" smtClean="0">
                <a:latin typeface="Papyrus"/>
                <a:cs typeface="Papyrus" charset="0"/>
              </a:rPr>
              <a:t>Sep 20, 2016</a:t>
            </a:r>
          </a:p>
        </p:txBody>
      </p:sp>
    </p:spTree>
    <p:extLst>
      <p:ext uri="{BB962C8B-B14F-4D97-AF65-F5344CB8AC3E}">
        <p14:creationId xmlns:p14="http://schemas.microsoft.com/office/powerpoint/2010/main" val="22232246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ctonics+rate+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5251984"/>
          </a:xfrm>
          <a:prstGeom prst="rect">
            <a:avLst/>
          </a:prstGeom>
        </p:spPr>
      </p:pic>
    </p:spTree>
    <p:extLst>
      <p:ext uri="{BB962C8B-B14F-4D97-AF65-F5344CB8AC3E}">
        <p14:creationId xmlns:p14="http://schemas.microsoft.com/office/powerpoint/2010/main" val="12738298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5348"/>
            <a:ext cx="9144000" cy="4726305"/>
          </a:xfrm>
          <a:prstGeom prst="rect">
            <a:avLst/>
          </a:prstGeom>
        </p:spPr>
      </p:pic>
    </p:spTree>
    <p:extLst>
      <p:ext uri="{BB962C8B-B14F-4D97-AF65-F5344CB8AC3E}">
        <p14:creationId xmlns:p14="http://schemas.microsoft.com/office/powerpoint/2010/main" val="40801234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A2E59AF4-0DAD-D44C-AF71-A5417A6EDB33}" type="slidenum">
              <a:rPr lang="en-US" sz="1200">
                <a:solidFill>
                  <a:srgbClr val="D38E27"/>
                </a:solidFill>
                <a:latin typeface="Papyrus" charset="0"/>
                <a:cs typeface="Papyrus" charset="0"/>
              </a:rPr>
              <a:pPr eaLnBrk="1" hangingPunct="1"/>
              <a:t>12</a:t>
            </a:fld>
            <a:endParaRPr lang="en-US" sz="1200">
              <a:solidFill>
                <a:srgbClr val="D38E27"/>
              </a:solidFill>
              <a:latin typeface="Papyrus" charset="0"/>
              <a:cs typeface="Papyrus" charset="0"/>
            </a:endParaRPr>
          </a:p>
        </p:txBody>
      </p:sp>
      <p:sp>
        <p:nvSpPr>
          <p:cNvPr id="38914" name="Text Box 4"/>
          <p:cNvSpPr txBox="1">
            <a:spLocks noChangeArrowheads="1"/>
          </p:cNvSpPr>
          <p:nvPr/>
        </p:nvSpPr>
        <p:spPr bwMode="auto">
          <a:xfrm>
            <a:off x="0" y="152400"/>
            <a:ext cx="9144000" cy="56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b="0" dirty="0">
                <a:latin typeface="Papyrus" charset="0"/>
                <a:cs typeface="Arial" charset="0"/>
              </a:rPr>
              <a:t>Study deformation at two levels</a:t>
            </a:r>
          </a:p>
          <a:p>
            <a:pPr algn="ctr" eaLnBrk="1" hangingPunct="1"/>
            <a:r>
              <a:rPr lang="en-US" b="0" dirty="0">
                <a:latin typeface="Papyrus" charset="0"/>
                <a:cs typeface="Arial" charset="0"/>
              </a:rPr>
              <a:t>-------------</a:t>
            </a:r>
          </a:p>
          <a:p>
            <a:pPr algn="ctr" eaLnBrk="1" hangingPunct="1"/>
            <a:endParaRPr lang="en-US" b="0" dirty="0" smtClean="0">
              <a:latin typeface="Papyrus" charset="0"/>
              <a:cs typeface="Arial" charset="0"/>
            </a:endParaRPr>
          </a:p>
          <a:p>
            <a:pPr algn="ctr" eaLnBrk="1" hangingPunct="1"/>
            <a:endParaRPr lang="en-US" b="0" dirty="0">
              <a:latin typeface="Papyrus" charset="0"/>
              <a:cs typeface="Arial" charset="0"/>
            </a:endParaRPr>
          </a:p>
          <a:p>
            <a:pPr algn="ctr" eaLnBrk="1" hangingPunct="1"/>
            <a:endParaRPr lang="en-US" b="0" dirty="0">
              <a:latin typeface="Papyrus" charset="0"/>
              <a:cs typeface="Arial" charset="0"/>
            </a:endParaRPr>
          </a:p>
          <a:p>
            <a:pPr algn="ctr" eaLnBrk="1" hangingPunct="1">
              <a:buFontTx/>
              <a:buChar char="-"/>
            </a:pPr>
            <a:r>
              <a:rPr lang="en-US" b="0" dirty="0">
                <a:latin typeface="Papyrus" charset="0"/>
                <a:cs typeface="Arial" charset="0"/>
              </a:rPr>
              <a:t>Kinematics </a:t>
            </a:r>
            <a:r>
              <a:rPr lang="en-US" b="0" dirty="0" smtClean="0">
                <a:latin typeface="Papyrus" charset="0"/>
                <a:cs typeface="Arial" charset="0"/>
              </a:rPr>
              <a:t>–</a:t>
            </a:r>
          </a:p>
          <a:p>
            <a:pPr algn="ctr" eaLnBrk="1" hangingPunct="1"/>
            <a:endParaRPr lang="en-US" b="0" dirty="0" smtClean="0">
              <a:latin typeface="Papyrus" charset="0"/>
              <a:cs typeface="Arial" charset="0"/>
            </a:endParaRPr>
          </a:p>
          <a:p>
            <a:pPr algn="ctr" eaLnBrk="1" hangingPunct="1">
              <a:buFontTx/>
              <a:buChar char="-"/>
            </a:pPr>
            <a:endParaRPr lang="en-US" b="0" dirty="0">
              <a:latin typeface="Papyrus" charset="0"/>
              <a:cs typeface="Arial" charset="0"/>
            </a:endParaRPr>
          </a:p>
          <a:p>
            <a:pPr algn="ctr" eaLnBrk="1" hangingPunct="1"/>
            <a:r>
              <a:rPr lang="en-US" b="0" dirty="0" smtClean="0">
                <a:latin typeface="Papyrus" charset="0"/>
                <a:cs typeface="Arial" charset="0"/>
              </a:rPr>
              <a:t>-</a:t>
            </a:r>
            <a:r>
              <a:rPr lang="en-US" b="0" dirty="0">
                <a:latin typeface="Papyrus" charset="0"/>
                <a:cs typeface="Arial" charset="0"/>
              </a:rPr>
              <a:t>---------------</a:t>
            </a:r>
          </a:p>
          <a:p>
            <a:pPr algn="ctr" eaLnBrk="1" hangingPunct="1"/>
            <a:endParaRPr lang="en-US" b="0" dirty="0" smtClean="0">
              <a:latin typeface="Papyrus" charset="0"/>
              <a:cs typeface="Arial" charset="0"/>
            </a:endParaRPr>
          </a:p>
          <a:p>
            <a:pPr algn="ctr" eaLnBrk="1" hangingPunct="1"/>
            <a:endParaRPr lang="en-US" b="0" dirty="0">
              <a:latin typeface="Papyrus" charset="0"/>
              <a:cs typeface="Arial" charset="0"/>
            </a:endParaRPr>
          </a:p>
          <a:p>
            <a:pPr algn="ctr" eaLnBrk="1" hangingPunct="1"/>
            <a:endParaRPr lang="en-US" b="0" dirty="0">
              <a:latin typeface="Papyrus" charset="0"/>
              <a:cs typeface="Arial" charset="0"/>
            </a:endParaRPr>
          </a:p>
          <a:p>
            <a:pPr algn="ctr" eaLnBrk="1" hangingPunct="1">
              <a:buFontTx/>
              <a:buChar char="-"/>
            </a:pPr>
            <a:r>
              <a:rPr lang="en-US" b="0" dirty="0">
                <a:latin typeface="Papyrus" charset="0"/>
                <a:cs typeface="Arial" charset="0"/>
              </a:rPr>
              <a:t>Dynamics </a:t>
            </a:r>
            <a:r>
              <a:rPr lang="en-US" b="0" dirty="0" smtClean="0">
                <a:latin typeface="Papyrus" charset="0"/>
                <a:cs typeface="Arial" charset="0"/>
              </a:rPr>
              <a:t>–</a:t>
            </a:r>
            <a:endParaRPr lang="en-US" b="0" dirty="0">
              <a:latin typeface="Papyrus" charset="0"/>
              <a:cs typeface="Arial" charset="0"/>
            </a:endParaRPr>
          </a:p>
        </p:txBody>
      </p:sp>
    </p:spTree>
    <p:extLst>
      <p:ext uri="{BB962C8B-B14F-4D97-AF65-F5344CB8AC3E}">
        <p14:creationId xmlns:p14="http://schemas.microsoft.com/office/powerpoint/2010/main" val="28233872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p:cNvSpPr txBox="1">
            <a:spLocks noChangeArrowheads="1"/>
          </p:cNvSpPr>
          <p:nvPr/>
        </p:nvSpPr>
        <p:spPr bwMode="auto">
          <a:xfrm>
            <a:off x="152400" y="6477000"/>
            <a:ext cx="5943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sz="1000">
                <a:latin typeface="Papyrus" charset="0"/>
                <a:cs typeface="Papyrus" charset="0"/>
              </a:rPr>
              <a:t>http://www.washington.edu/burkemuseum/earthquakes/bigone/waves.html</a:t>
            </a:r>
          </a:p>
        </p:txBody>
      </p:sp>
      <p:pic>
        <p:nvPicPr>
          <p:cNvPr id="17410" name="Picture 4" descr="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84488"/>
            <a:ext cx="87630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0" y="411163"/>
            <a:ext cx="9144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Papyrus" charset="0"/>
              </a:rPr>
              <a:t>Dynamics:</a:t>
            </a:r>
          </a:p>
          <a:p>
            <a:pPr eaLnBrk="1" hangingPunct="1">
              <a:spcBef>
                <a:spcPct val="50000"/>
              </a:spcBef>
            </a:pPr>
            <a:r>
              <a:rPr lang="en-US" b="0">
                <a:latin typeface="Papyrus" charset="0"/>
                <a:cs typeface="Papyrus" charset="0"/>
              </a:rPr>
              <a:t>“Physics” of earthquakes</a:t>
            </a:r>
          </a:p>
        </p:txBody>
      </p:sp>
    </p:spTree>
    <p:extLst>
      <p:ext uri="{BB962C8B-B14F-4D97-AF65-F5344CB8AC3E}">
        <p14:creationId xmlns:p14="http://schemas.microsoft.com/office/powerpoint/2010/main" val="34141733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de-5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8" y="228600"/>
            <a:ext cx="8089392" cy="5989320"/>
          </a:xfrm>
          <a:prstGeom prst="rect">
            <a:avLst/>
          </a:prstGeom>
        </p:spPr>
      </p:pic>
    </p:spTree>
    <p:extLst>
      <p:ext uri="{BB962C8B-B14F-4D97-AF65-F5344CB8AC3E}">
        <p14:creationId xmlns:p14="http://schemas.microsoft.com/office/powerpoint/2010/main" val="23712371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de-6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015"/>
            <a:ext cx="9144000" cy="6233185"/>
          </a:xfrm>
          <a:prstGeom prst="rect">
            <a:avLst/>
          </a:prstGeom>
        </p:spPr>
      </p:pic>
    </p:spTree>
    <p:extLst>
      <p:ext uri="{BB962C8B-B14F-4D97-AF65-F5344CB8AC3E}">
        <p14:creationId xmlns:p14="http://schemas.microsoft.com/office/powerpoint/2010/main" val="20143360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ade-7 transp.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12" y="361696"/>
            <a:ext cx="7943088" cy="6388608"/>
          </a:xfrm>
          <a:prstGeom prst="rect">
            <a:avLst/>
          </a:prstGeom>
        </p:spPr>
      </p:pic>
    </p:spTree>
    <p:extLst>
      <p:ext uri="{BB962C8B-B14F-4D97-AF65-F5344CB8AC3E}">
        <p14:creationId xmlns:p14="http://schemas.microsoft.com/office/powerpoint/2010/main" val="8648731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rep03646-2 transp.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59" y="556260"/>
            <a:ext cx="8876041" cy="5311140"/>
          </a:xfrm>
          <a:prstGeom prst="rect">
            <a:avLst/>
          </a:prstGeom>
        </p:spPr>
      </p:pic>
    </p:spTree>
    <p:extLst>
      <p:ext uri="{BB962C8B-B14F-4D97-AF65-F5344CB8AC3E}">
        <p14:creationId xmlns:p14="http://schemas.microsoft.com/office/powerpoint/2010/main" val="42096784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4_1_03"/>
          <p:cNvPicPr>
            <a:picLocks noChangeAspect="1" noChangeArrowheads="1"/>
          </p:cNvPicPr>
          <p:nvPr/>
        </p:nvPicPr>
        <p:blipFill>
          <a:blip r:embed="rId3">
            <a:extLst>
              <a:ext uri="{28A0092B-C50C-407E-A947-70E740481C1C}">
                <a14:useLocalDpi xmlns:a14="http://schemas.microsoft.com/office/drawing/2010/main" val="0"/>
              </a:ext>
            </a:extLst>
          </a:blip>
          <a:srcRect t="4445"/>
          <a:stretch>
            <a:fillRect/>
          </a:stretch>
        </p:blipFill>
        <p:spPr bwMode="auto">
          <a:xfrm>
            <a:off x="3551238" y="1066800"/>
            <a:ext cx="55165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4"/>
          <p:cNvSpPr txBox="1">
            <a:spLocks noChangeArrowheads="1"/>
          </p:cNvSpPr>
          <p:nvPr/>
        </p:nvSpPr>
        <p:spPr bwMode="auto">
          <a:xfrm>
            <a:off x="0" y="1524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2400">
                <a:latin typeface="Papyrus" charset="0"/>
                <a:cs typeface="Papyrus" charset="0"/>
              </a:rPr>
              <a:t>Reid's ELASTIC REBOUND OR SEISMIC CYCLE MODEL</a:t>
            </a:r>
          </a:p>
        </p:txBody>
      </p:sp>
    </p:spTree>
    <p:extLst>
      <p:ext uri="{BB962C8B-B14F-4D97-AF65-F5344CB8AC3E}">
        <p14:creationId xmlns:p14="http://schemas.microsoft.com/office/powerpoint/2010/main" val="12896966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ade-9 transp.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36" y="381000"/>
            <a:ext cx="8263128" cy="6224016"/>
          </a:xfrm>
          <a:prstGeom prst="rect">
            <a:avLst/>
          </a:prstGeom>
        </p:spPr>
      </p:pic>
    </p:spTree>
    <p:extLst>
      <p:ext uri="{BB962C8B-B14F-4D97-AF65-F5344CB8AC3E}">
        <p14:creationId xmlns:p14="http://schemas.microsoft.com/office/powerpoint/2010/main" val="33376106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s orb tran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888" y="128015"/>
            <a:ext cx="5709412" cy="6652485"/>
          </a:xfrm>
          <a:prstGeom prst="rect">
            <a:avLst/>
          </a:prstGeom>
        </p:spPr>
      </p:pic>
    </p:spTree>
    <p:extLst>
      <p:ext uri="{BB962C8B-B14F-4D97-AF65-F5344CB8AC3E}">
        <p14:creationId xmlns:p14="http://schemas.microsoft.com/office/powerpoint/2010/main" val="4128801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0"/>
            <a:ext cx="7311683" cy="6858000"/>
          </a:xfrm>
          <a:prstGeom prst="rect">
            <a:avLst/>
          </a:prstGeom>
        </p:spPr>
      </p:pic>
      <p:sp>
        <p:nvSpPr>
          <p:cNvPr id="3" name="TextBox 2"/>
          <p:cNvSpPr txBox="1"/>
          <p:nvPr/>
        </p:nvSpPr>
        <p:spPr>
          <a:xfrm>
            <a:off x="4660900" y="4892576"/>
            <a:ext cx="4483101" cy="1569660"/>
          </a:xfrm>
          <a:prstGeom prst="rect">
            <a:avLst/>
          </a:prstGeom>
          <a:noFill/>
        </p:spPr>
        <p:txBody>
          <a:bodyPr wrap="square" rtlCol="0">
            <a:spAutoFit/>
          </a:bodyPr>
          <a:lstStyle/>
          <a:p>
            <a:r>
              <a:rPr lang="en-US" sz="2400" dirty="0" smtClean="0">
                <a:latin typeface="Papyrus"/>
                <a:cs typeface="Papyrus"/>
              </a:rPr>
              <a:t>Motion of GPS benchmarks on S. America and Nazca plates with respect to a Nazca plate reference frame.</a:t>
            </a:r>
            <a:endParaRPr lang="en-US" sz="2400" dirty="0">
              <a:latin typeface="Papyrus"/>
              <a:cs typeface="Papyrus"/>
            </a:endParaRPr>
          </a:p>
        </p:txBody>
      </p:sp>
    </p:spTree>
    <p:extLst>
      <p:ext uri="{BB962C8B-B14F-4D97-AF65-F5344CB8AC3E}">
        <p14:creationId xmlns:p14="http://schemas.microsoft.com/office/powerpoint/2010/main" val="29714984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7900" y="0"/>
            <a:ext cx="7136445" cy="6858000"/>
          </a:xfrm>
          <a:prstGeom prst="rect">
            <a:avLst/>
          </a:prstGeom>
        </p:spPr>
      </p:pic>
      <p:sp>
        <p:nvSpPr>
          <p:cNvPr id="3" name="TextBox 2"/>
          <p:cNvSpPr txBox="1"/>
          <p:nvPr/>
        </p:nvSpPr>
        <p:spPr>
          <a:xfrm>
            <a:off x="4203700" y="4919008"/>
            <a:ext cx="4940300" cy="1938992"/>
          </a:xfrm>
          <a:prstGeom prst="rect">
            <a:avLst/>
          </a:prstGeom>
          <a:noFill/>
        </p:spPr>
        <p:txBody>
          <a:bodyPr wrap="square" rtlCol="0">
            <a:spAutoFit/>
          </a:bodyPr>
          <a:lstStyle/>
          <a:p>
            <a:r>
              <a:rPr lang="en-US" sz="2400" dirty="0" smtClean="0">
                <a:latin typeface="Papyrus"/>
                <a:cs typeface="Papyrus"/>
              </a:rPr>
              <a:t>Same data, but now showing motion of GPS benchmarks on S. America and Nazca plates with respect to a S. America  plate reference frame.</a:t>
            </a:r>
            <a:endParaRPr lang="en-US" sz="2400" dirty="0">
              <a:latin typeface="Papyrus"/>
              <a:cs typeface="Papyrus"/>
            </a:endParaRPr>
          </a:p>
        </p:txBody>
      </p:sp>
    </p:spTree>
    <p:extLst>
      <p:ext uri="{BB962C8B-B14F-4D97-AF65-F5344CB8AC3E}">
        <p14:creationId xmlns:p14="http://schemas.microsoft.com/office/powerpoint/2010/main" val="12605992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3-Comparison-between-GPS-coseismic-deformation-data-and-synthetic-coseismic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151"/>
            <a:ext cx="9144000" cy="4851699"/>
          </a:xfrm>
          <a:prstGeom prst="rect">
            <a:avLst/>
          </a:prstGeom>
        </p:spPr>
      </p:pic>
    </p:spTree>
    <p:extLst>
      <p:ext uri="{BB962C8B-B14F-4D97-AF65-F5344CB8AC3E}">
        <p14:creationId xmlns:p14="http://schemas.microsoft.com/office/powerpoint/2010/main" val="21068221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6350"/>
            <a:ext cx="611028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3"/>
          <p:cNvSpPr txBox="1">
            <a:spLocks noChangeArrowheads="1"/>
          </p:cNvSpPr>
          <p:nvPr/>
        </p:nvSpPr>
        <p:spPr bwMode="auto">
          <a:xfrm>
            <a:off x="338138" y="6096000"/>
            <a:ext cx="311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spcBef>
                <a:spcPct val="50000"/>
              </a:spcBef>
            </a:pPr>
            <a:r>
              <a:rPr lang="en-US" sz="1200">
                <a:latin typeface="Papyrus" charset="0"/>
                <a:cs typeface="Papyrus" charset="0"/>
              </a:rPr>
              <a:t>After Hyndman</a:t>
            </a:r>
          </a:p>
        </p:txBody>
      </p:sp>
      <p:sp>
        <p:nvSpPr>
          <p:cNvPr id="23555" name="Text Box 4"/>
          <p:cNvSpPr txBox="1">
            <a:spLocks noChangeArrowheads="1"/>
          </p:cNvSpPr>
          <p:nvPr/>
        </p:nvSpPr>
        <p:spPr bwMode="auto">
          <a:xfrm>
            <a:off x="6046788" y="50800"/>
            <a:ext cx="3200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spcBef>
                <a:spcPct val="50000"/>
              </a:spcBef>
            </a:pPr>
            <a:r>
              <a:rPr lang="en-US" dirty="0">
                <a:latin typeface="Papyrus" charset="0"/>
                <a:cs typeface="Papyrus" charset="0"/>
              </a:rPr>
              <a:t>Subduction zone version of Elastic Rebound</a:t>
            </a:r>
            <a:r>
              <a:rPr lang="en-US" dirty="0" smtClean="0">
                <a:latin typeface="Papyrus" charset="0"/>
                <a:cs typeface="Papyrus" charset="0"/>
              </a:rPr>
              <a:t>:</a:t>
            </a:r>
            <a:endParaRPr lang="en-US" dirty="0">
              <a:latin typeface="Papyrus" charset="0"/>
              <a:cs typeface="Papyrus" charset="0"/>
            </a:endParaRPr>
          </a:p>
        </p:txBody>
      </p:sp>
      <p:sp>
        <p:nvSpPr>
          <p:cNvPr id="23556" name="Text Box 4"/>
          <p:cNvSpPr txBox="1">
            <a:spLocks noChangeArrowheads="1"/>
          </p:cNvSpPr>
          <p:nvPr/>
        </p:nvSpPr>
        <p:spPr bwMode="auto">
          <a:xfrm>
            <a:off x="-228600" y="1944688"/>
            <a:ext cx="31242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spcBef>
                <a:spcPct val="50000"/>
              </a:spcBef>
            </a:pPr>
            <a:r>
              <a:rPr lang="en-US" sz="1800">
                <a:solidFill>
                  <a:srgbClr val="FF0000"/>
                </a:solidFill>
                <a:latin typeface="Papyrus" charset="0"/>
                <a:cs typeface="Papyrus" charset="0"/>
              </a:rPr>
              <a:t>This occurs over hundreds-thousands of years</a:t>
            </a:r>
          </a:p>
          <a:p>
            <a:pPr>
              <a:spcBef>
                <a:spcPct val="50000"/>
              </a:spcBef>
            </a:pPr>
            <a:endParaRPr lang="en-US" sz="1800">
              <a:solidFill>
                <a:srgbClr val="FF0000"/>
              </a:solidFill>
              <a:latin typeface="Papyrus" charset="0"/>
              <a:cs typeface="Papyrus" charset="0"/>
            </a:endParaRPr>
          </a:p>
          <a:p>
            <a:pPr>
              <a:spcBef>
                <a:spcPct val="50000"/>
              </a:spcBef>
            </a:pPr>
            <a:endParaRPr lang="en-US" sz="1800">
              <a:solidFill>
                <a:srgbClr val="FF0000"/>
              </a:solidFill>
              <a:latin typeface="Papyrus" charset="0"/>
              <a:cs typeface="Papyrus" charset="0"/>
            </a:endParaRPr>
          </a:p>
          <a:p>
            <a:pPr>
              <a:spcBef>
                <a:spcPct val="50000"/>
              </a:spcBef>
            </a:pPr>
            <a:r>
              <a:rPr lang="en-US" sz="1800">
                <a:solidFill>
                  <a:srgbClr val="FF0000"/>
                </a:solidFill>
                <a:latin typeface="Papyrus" charset="0"/>
                <a:cs typeface="Papyrus" charset="0"/>
              </a:rPr>
              <a:t>This occurs in seconds-minutes</a:t>
            </a:r>
          </a:p>
        </p:txBody>
      </p:sp>
    </p:spTree>
    <p:extLst>
      <p:ext uri="{BB962C8B-B14F-4D97-AF65-F5344CB8AC3E}">
        <p14:creationId xmlns:p14="http://schemas.microsoft.com/office/powerpoint/2010/main" val="34464215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b only transp.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1054100"/>
            <a:ext cx="5651500" cy="4191000"/>
          </a:xfrm>
          <a:prstGeom prst="rect">
            <a:avLst/>
          </a:prstGeom>
        </p:spPr>
      </p:pic>
    </p:spTree>
    <p:extLst>
      <p:ext uri="{BB962C8B-B14F-4D97-AF65-F5344CB8AC3E}">
        <p14:creationId xmlns:p14="http://schemas.microsoft.com/office/powerpoint/2010/main" val="35083889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rust_e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0" y="589534"/>
            <a:ext cx="5850636" cy="4942332"/>
          </a:xfrm>
          <a:prstGeom prst="rect">
            <a:avLst/>
          </a:prstGeom>
        </p:spPr>
      </p:pic>
    </p:spTree>
    <p:extLst>
      <p:ext uri="{BB962C8B-B14F-4D97-AF65-F5344CB8AC3E}">
        <p14:creationId xmlns:p14="http://schemas.microsoft.com/office/powerpoint/2010/main" val="26128437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des interseis transp.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26" y="508000"/>
            <a:ext cx="8853874" cy="5626100"/>
          </a:xfrm>
          <a:prstGeom prst="rect">
            <a:avLst/>
          </a:prstGeom>
        </p:spPr>
      </p:pic>
    </p:spTree>
    <p:extLst>
      <p:ext uri="{BB962C8B-B14F-4D97-AF65-F5344CB8AC3E}">
        <p14:creationId xmlns:p14="http://schemas.microsoft.com/office/powerpoint/2010/main" val="30603123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des microplate dynamic transps.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0" y="266700"/>
            <a:ext cx="9076880" cy="6197600"/>
          </a:xfrm>
          <a:prstGeom prst="rect">
            <a:avLst/>
          </a:prstGeom>
        </p:spPr>
      </p:pic>
    </p:spTree>
    <p:extLst>
      <p:ext uri="{BB962C8B-B14F-4D97-AF65-F5344CB8AC3E}">
        <p14:creationId xmlns:p14="http://schemas.microsoft.com/office/powerpoint/2010/main" val="33141292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ina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21"/>
            <a:ext cx="9144000" cy="6844179"/>
          </a:xfrm>
          <a:prstGeom prst="rect">
            <a:avLst/>
          </a:prstGeom>
        </p:spPr>
      </p:pic>
    </p:spTree>
    <p:extLst>
      <p:ext uri="{BB962C8B-B14F-4D97-AF65-F5344CB8AC3E}">
        <p14:creationId xmlns:p14="http://schemas.microsoft.com/office/powerpoint/2010/main" val="27626772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ia_71-0_M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875" y="0"/>
            <a:ext cx="4079725" cy="6858000"/>
          </a:xfrm>
          <a:prstGeom prst="rect">
            <a:avLst/>
          </a:prstGeom>
        </p:spPr>
      </p:pic>
    </p:spTree>
    <p:extLst>
      <p:ext uri="{BB962C8B-B14F-4D97-AF65-F5344CB8AC3E}">
        <p14:creationId xmlns:p14="http://schemas.microsoft.com/office/powerpoint/2010/main" val="3338134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565" y="-774700"/>
            <a:ext cx="18714164" cy="128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371600" y="-431800"/>
            <a:ext cx="6451600" cy="7556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364" y="1219200"/>
            <a:ext cx="4684336"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0303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extLst>
              <a:ext uri="{BEBA8EAE-BF5A-486C-A8C5-ECC9F3942E4B}">
                <a14:imgProps xmlns:a14="http://schemas.microsoft.com/office/drawing/2010/main">
                  <a14:imgLayer r:embed="rId3">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Picture 3" descr="1975Science.Molnar&amp;Tapponnier-8 transp.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1820" y="334264"/>
            <a:ext cx="4691380" cy="5832162"/>
          </a:xfrm>
          <a:prstGeom prst="rect">
            <a:avLst/>
          </a:prstGeom>
        </p:spPr>
      </p:pic>
    </p:spTree>
    <p:extLst>
      <p:ext uri="{BB962C8B-B14F-4D97-AF65-F5344CB8AC3E}">
        <p14:creationId xmlns:p14="http://schemas.microsoft.com/office/powerpoint/2010/main" val="313941533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43100" y="0"/>
            <a:ext cx="5238750" cy="6858000"/>
          </a:xfrm>
          <a:prstGeom prst="rect">
            <a:avLst/>
          </a:prstGeom>
        </p:spPr>
      </p:pic>
    </p:spTree>
    <p:extLst>
      <p:ext uri="{BB962C8B-B14F-4D97-AF65-F5344CB8AC3E}">
        <p14:creationId xmlns:p14="http://schemas.microsoft.com/office/powerpoint/2010/main" val="35763555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9D185A65-0611-2946-8146-AC77E84A0676}" type="slidenum">
              <a:rPr lang="en-US" sz="1200">
                <a:solidFill>
                  <a:srgbClr val="D38E27"/>
                </a:solidFill>
                <a:latin typeface="Papyrus" charset="0"/>
                <a:cs typeface="Papyrus" charset="0"/>
              </a:rPr>
              <a:pPr eaLnBrk="1" hangingPunct="1"/>
              <a:t>32</a:t>
            </a:fld>
            <a:endParaRPr lang="en-US" sz="1200">
              <a:solidFill>
                <a:srgbClr val="D38E27"/>
              </a:solidFill>
              <a:latin typeface="Papyrus" charset="0"/>
              <a:cs typeface="Papyrus" charset="0"/>
            </a:endParaRPr>
          </a:p>
        </p:txBody>
      </p:sp>
      <p:graphicFrame>
        <p:nvGraphicFramePr>
          <p:cNvPr id="16386" name="Object 2"/>
          <p:cNvGraphicFramePr>
            <a:graphicFrameLocks noChangeAspect="1"/>
          </p:cNvGraphicFramePr>
          <p:nvPr/>
        </p:nvGraphicFramePr>
        <p:xfrm>
          <a:off x="735013" y="2378075"/>
          <a:ext cx="6054725" cy="3067050"/>
        </p:xfrm>
        <a:graphic>
          <a:graphicData uri="http://schemas.openxmlformats.org/presentationml/2006/ole">
            <mc:AlternateContent xmlns:mc="http://schemas.openxmlformats.org/markup-compatibility/2006">
              <mc:Choice xmlns:v="urn:schemas-microsoft-com:vml" Requires="v">
                <p:oleObj spid="_x0000_s36948" name="Equation" r:id="rId3" imgW="2882900" imgH="1460500" progId="Equation.3">
                  <p:embed/>
                </p:oleObj>
              </mc:Choice>
              <mc:Fallback>
                <p:oleObj name="Equation" r:id="rId3" imgW="2882900" imgH="1460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13" y="2378075"/>
                        <a:ext cx="6054725"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387" name="Text Box 3"/>
          <p:cNvSpPr txBox="1">
            <a:spLocks noChangeArrowheads="1"/>
          </p:cNvSpPr>
          <p:nvPr/>
        </p:nvSpPr>
        <p:spPr bwMode="auto">
          <a:xfrm>
            <a:off x="0" y="152400"/>
            <a:ext cx="91440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dirty="0">
                <a:latin typeface="Papyrus" charset="0"/>
                <a:cs typeface="Arial" charset="0"/>
              </a:rPr>
              <a:t>Determining</a:t>
            </a:r>
          </a:p>
          <a:p>
            <a:pPr eaLnBrk="1" hangingPunct="1">
              <a:spcBef>
                <a:spcPct val="50000"/>
              </a:spcBef>
            </a:pPr>
            <a:r>
              <a:rPr lang="en-US" b="0" u="sng" dirty="0">
                <a:latin typeface="Papyrus" charset="0"/>
                <a:cs typeface="Arial" charset="0"/>
              </a:rPr>
              <a:t>Strain</a:t>
            </a:r>
            <a:r>
              <a:rPr lang="en-US" b="0" dirty="0">
                <a:latin typeface="Papyrus" charset="0"/>
                <a:cs typeface="Arial" charset="0"/>
              </a:rPr>
              <a:t> </a:t>
            </a:r>
            <a:r>
              <a:rPr lang="en-US" b="0" dirty="0" smtClean="0">
                <a:latin typeface="Papyrus" charset="0"/>
                <a:cs typeface="Arial" charset="0"/>
              </a:rPr>
              <a:t>(or </a:t>
            </a:r>
            <a:r>
              <a:rPr lang="en-US" b="0" dirty="0">
                <a:latin typeface="Papyrus" charset="0"/>
                <a:cs typeface="Arial" charset="0"/>
              </a:rPr>
              <a:t>strain </a:t>
            </a:r>
            <a:r>
              <a:rPr lang="en-US" b="0" dirty="0" smtClean="0">
                <a:latin typeface="Papyrus" charset="0"/>
                <a:cs typeface="Arial" charset="0"/>
              </a:rPr>
              <a:t>rate) </a:t>
            </a:r>
            <a:r>
              <a:rPr lang="en-US" b="0" dirty="0">
                <a:latin typeface="Papyrus" charset="0"/>
                <a:cs typeface="Arial" charset="0"/>
              </a:rPr>
              <a:t>from</a:t>
            </a:r>
          </a:p>
          <a:p>
            <a:pPr eaLnBrk="1" hangingPunct="1">
              <a:spcBef>
                <a:spcPct val="50000"/>
              </a:spcBef>
            </a:pPr>
            <a:r>
              <a:rPr lang="en-US" b="0" u="sng" dirty="0">
                <a:latin typeface="Papyrus" charset="0"/>
                <a:cs typeface="Arial" charset="0"/>
              </a:rPr>
              <a:t>Displacement</a:t>
            </a:r>
            <a:r>
              <a:rPr lang="en-US" b="0" dirty="0">
                <a:latin typeface="Papyrus" charset="0"/>
                <a:cs typeface="Arial" charset="0"/>
              </a:rPr>
              <a:t> </a:t>
            </a:r>
            <a:r>
              <a:rPr lang="en-US" b="0" dirty="0" smtClean="0">
                <a:latin typeface="Papyrus" charset="0"/>
                <a:cs typeface="Arial" charset="0"/>
              </a:rPr>
              <a:t>(or velocity) </a:t>
            </a:r>
            <a:r>
              <a:rPr lang="en-US" b="0" dirty="0">
                <a:latin typeface="Papyrus" charset="0"/>
                <a:cs typeface="Arial" charset="0"/>
              </a:rPr>
              <a:t>field</a:t>
            </a:r>
          </a:p>
        </p:txBody>
      </p:sp>
      <p:pic>
        <p:nvPicPr>
          <p:cNvPr id="1638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81400"/>
            <a:ext cx="39370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389" name="Rectangle 5"/>
          <p:cNvSpPr>
            <a:spLocks noChangeArrowheads="1"/>
          </p:cNvSpPr>
          <p:nvPr/>
        </p:nvSpPr>
        <p:spPr bwMode="auto">
          <a:xfrm>
            <a:off x="3048000" y="2486025"/>
            <a:ext cx="1371600" cy="60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Papyrus" charset="0"/>
            </a:endParaRPr>
          </a:p>
        </p:txBody>
      </p:sp>
      <p:sp>
        <p:nvSpPr>
          <p:cNvPr id="16390" name="Rectangle 6"/>
          <p:cNvSpPr>
            <a:spLocks noChangeArrowheads="1"/>
          </p:cNvSpPr>
          <p:nvPr/>
        </p:nvSpPr>
        <p:spPr bwMode="auto">
          <a:xfrm>
            <a:off x="685800" y="2486025"/>
            <a:ext cx="457200" cy="60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Papyrus" charset="0"/>
            </a:endParaRPr>
          </a:p>
        </p:txBody>
      </p:sp>
      <p:sp>
        <p:nvSpPr>
          <p:cNvPr id="16391" name="Text Box 7"/>
          <p:cNvSpPr txBox="1">
            <a:spLocks noChangeArrowheads="1"/>
          </p:cNvSpPr>
          <p:nvPr/>
        </p:nvSpPr>
        <p:spPr bwMode="auto">
          <a:xfrm>
            <a:off x="0" y="5486400"/>
            <a:ext cx="4572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Strain (symmetric) and Rotation (anti-symmetris) tensors</a:t>
            </a:r>
          </a:p>
        </p:txBody>
      </p:sp>
      <p:sp>
        <p:nvSpPr>
          <p:cNvPr id="16392" name="Text Box 8"/>
          <p:cNvSpPr txBox="1">
            <a:spLocks noChangeArrowheads="1"/>
          </p:cNvSpPr>
          <p:nvPr/>
        </p:nvSpPr>
        <p:spPr bwMode="auto">
          <a:xfrm>
            <a:off x="0" y="3276600"/>
            <a:ext cx="426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Deformation tensor</a:t>
            </a:r>
          </a:p>
        </p:txBody>
      </p:sp>
      <p:sp>
        <p:nvSpPr>
          <p:cNvPr id="16393" name="Line 9"/>
          <p:cNvSpPr>
            <a:spLocks noChangeShapeType="1"/>
          </p:cNvSpPr>
          <p:nvPr/>
        </p:nvSpPr>
        <p:spPr bwMode="auto">
          <a:xfrm flipV="1">
            <a:off x="3352800" y="3124200"/>
            <a:ext cx="228600" cy="3048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6394" name="Freeform 10"/>
          <p:cNvSpPr>
            <a:spLocks/>
          </p:cNvSpPr>
          <p:nvPr/>
        </p:nvSpPr>
        <p:spPr bwMode="auto">
          <a:xfrm>
            <a:off x="3048000" y="4267200"/>
            <a:ext cx="609600" cy="1219200"/>
          </a:xfrm>
          <a:custGeom>
            <a:avLst/>
            <a:gdLst>
              <a:gd name="T0" fmla="*/ 2147483647 w 384"/>
              <a:gd name="T1" fmla="*/ 2147483647 h 768"/>
              <a:gd name="T2" fmla="*/ 2147483647 w 384"/>
              <a:gd name="T3" fmla="*/ 2147483647 h 768"/>
              <a:gd name="T4" fmla="*/ 2147483647 w 384"/>
              <a:gd name="T5" fmla="*/ 2147483647 h 768"/>
              <a:gd name="T6" fmla="*/ 0 w 384"/>
              <a:gd name="T7" fmla="*/ 0 h 768"/>
              <a:gd name="T8" fmla="*/ 0 60000 65536"/>
              <a:gd name="T9" fmla="*/ 0 60000 65536"/>
              <a:gd name="T10" fmla="*/ 0 60000 65536"/>
              <a:gd name="T11" fmla="*/ 0 60000 65536"/>
              <a:gd name="T12" fmla="*/ 0 w 384"/>
              <a:gd name="T13" fmla="*/ 0 h 768"/>
              <a:gd name="T14" fmla="*/ 384 w 384"/>
              <a:gd name="T15" fmla="*/ 768 h 768"/>
            </a:gdLst>
            <a:ahLst/>
            <a:cxnLst>
              <a:cxn ang="T8">
                <a:pos x="T0" y="T1"/>
              </a:cxn>
              <a:cxn ang="T9">
                <a:pos x="T2" y="T3"/>
              </a:cxn>
              <a:cxn ang="T10">
                <a:pos x="T4" y="T5"/>
              </a:cxn>
              <a:cxn ang="T11">
                <a:pos x="T6" y="T7"/>
              </a:cxn>
            </a:cxnLst>
            <a:rect l="T12" t="T13" r="T14" b="T15"/>
            <a:pathLst>
              <a:path w="384" h="768">
                <a:moveTo>
                  <a:pt x="48" y="768"/>
                </a:moveTo>
                <a:lnTo>
                  <a:pt x="384" y="432"/>
                </a:lnTo>
                <a:lnTo>
                  <a:pt x="240" y="96"/>
                </a:lnTo>
                <a:lnTo>
                  <a:pt x="0" y="0"/>
                </a:lnTo>
              </a:path>
            </a:pathLst>
          </a:custGeom>
          <a:noFill/>
          <a:ln w="38100">
            <a:solidFill>
              <a:srgbClr val="FF0000"/>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5" name="Freeform 13"/>
          <p:cNvSpPr>
            <a:spLocks/>
          </p:cNvSpPr>
          <p:nvPr/>
        </p:nvSpPr>
        <p:spPr bwMode="auto">
          <a:xfrm>
            <a:off x="76200" y="5029200"/>
            <a:ext cx="609600" cy="1143000"/>
          </a:xfrm>
          <a:custGeom>
            <a:avLst/>
            <a:gdLst>
              <a:gd name="T0" fmla="*/ 2147483647 w 384"/>
              <a:gd name="T1" fmla="*/ 2147483647 h 720"/>
              <a:gd name="T2" fmla="*/ 0 w 384"/>
              <a:gd name="T3" fmla="*/ 2147483647 h 720"/>
              <a:gd name="T4" fmla="*/ 2147483647 w 384"/>
              <a:gd name="T5" fmla="*/ 2147483647 h 720"/>
              <a:gd name="T6" fmla="*/ 2147483647 w 384"/>
              <a:gd name="T7" fmla="*/ 0 h 720"/>
              <a:gd name="T8" fmla="*/ 0 60000 65536"/>
              <a:gd name="T9" fmla="*/ 0 60000 65536"/>
              <a:gd name="T10" fmla="*/ 0 60000 65536"/>
              <a:gd name="T11" fmla="*/ 0 60000 65536"/>
              <a:gd name="T12" fmla="*/ 0 w 384"/>
              <a:gd name="T13" fmla="*/ 0 h 720"/>
              <a:gd name="T14" fmla="*/ 384 w 384"/>
              <a:gd name="T15" fmla="*/ 720 h 720"/>
            </a:gdLst>
            <a:ahLst/>
            <a:cxnLst>
              <a:cxn ang="T8">
                <a:pos x="T0" y="T1"/>
              </a:cxn>
              <a:cxn ang="T9">
                <a:pos x="T2" y="T3"/>
              </a:cxn>
              <a:cxn ang="T10">
                <a:pos x="T4" y="T5"/>
              </a:cxn>
              <a:cxn ang="T11">
                <a:pos x="T6" y="T7"/>
              </a:cxn>
            </a:cxnLst>
            <a:rect l="T12" t="T13" r="T14" b="T15"/>
            <a:pathLst>
              <a:path w="384" h="720">
                <a:moveTo>
                  <a:pt x="96" y="720"/>
                </a:moveTo>
                <a:lnTo>
                  <a:pt x="0" y="576"/>
                </a:lnTo>
                <a:lnTo>
                  <a:pt x="96" y="48"/>
                </a:lnTo>
                <a:lnTo>
                  <a:pt x="384" y="0"/>
                </a:lnTo>
              </a:path>
            </a:pathLst>
          </a:custGeom>
          <a:noFill/>
          <a:ln w="38100">
            <a:solidFill>
              <a:srgbClr val="FF0000"/>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597834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AE509AF4-39D5-9444-BD5A-5254A7F6C28A}" type="slidenum">
              <a:rPr lang="en-US" sz="1200">
                <a:solidFill>
                  <a:srgbClr val="D38E27"/>
                </a:solidFill>
                <a:latin typeface="Papyrus" charset="0"/>
                <a:cs typeface="Papyrus" charset="0"/>
              </a:rPr>
              <a:pPr eaLnBrk="1" hangingPunct="1"/>
              <a:t>33</a:t>
            </a:fld>
            <a:endParaRPr lang="en-US" sz="1200">
              <a:solidFill>
                <a:srgbClr val="D38E27"/>
              </a:solidFill>
              <a:latin typeface="Papyrus" charset="0"/>
              <a:cs typeface="Papyrus" charset="0"/>
            </a:endParaRPr>
          </a:p>
        </p:txBody>
      </p:sp>
      <p:graphicFrame>
        <p:nvGraphicFramePr>
          <p:cNvPr id="17410" name="Object 2"/>
          <p:cNvGraphicFramePr>
            <a:graphicFrameLocks noChangeAspect="1"/>
          </p:cNvGraphicFramePr>
          <p:nvPr>
            <p:extLst>
              <p:ext uri="{D42A27DB-BD31-4B8C-83A1-F6EECF244321}">
                <p14:modId xmlns:p14="http://schemas.microsoft.com/office/powerpoint/2010/main" val="875384409"/>
              </p:ext>
            </p:extLst>
          </p:nvPr>
        </p:nvGraphicFramePr>
        <p:xfrm>
          <a:off x="3360209" y="1717675"/>
          <a:ext cx="3386137" cy="2930525"/>
        </p:xfrm>
        <a:graphic>
          <a:graphicData uri="http://schemas.openxmlformats.org/presentationml/2006/ole">
            <mc:AlternateContent xmlns:mc="http://schemas.openxmlformats.org/markup-compatibility/2006">
              <mc:Choice xmlns:v="urn:schemas-microsoft-com:vml" Requires="v">
                <p:oleObj spid="_x0000_s37971" name="Equation" r:id="rId4" imgW="1612900" imgH="1397000" progId="Equation.3">
                  <p:embed/>
                </p:oleObj>
              </mc:Choice>
              <mc:Fallback>
                <p:oleObj name="Equation" r:id="rId4" imgW="1612900" imgH="1397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209" y="1717675"/>
                        <a:ext cx="3386137" cy="293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7411" name="Text Box 3"/>
          <p:cNvSpPr txBox="1">
            <a:spLocks noChangeArrowheads="1"/>
          </p:cNvSpPr>
          <p:nvPr/>
        </p:nvSpPr>
        <p:spPr bwMode="auto">
          <a:xfrm>
            <a:off x="62971" y="11430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a:latin typeface="Papyrus" charset="0"/>
                <a:cs typeface="Arial" charset="0"/>
              </a:rPr>
              <a:t>Write it out</a:t>
            </a:r>
          </a:p>
        </p:txBody>
      </p:sp>
      <p:sp>
        <p:nvSpPr>
          <p:cNvPr id="17413" name="Text Box 5"/>
          <p:cNvSpPr txBox="1">
            <a:spLocks noChangeArrowheads="1"/>
          </p:cNvSpPr>
          <p:nvPr/>
        </p:nvSpPr>
        <p:spPr bwMode="auto">
          <a:xfrm>
            <a:off x="139171" y="2286000"/>
            <a:ext cx="8991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dirty="0">
                <a:latin typeface="Papyrus" charset="0"/>
                <a:cs typeface="Arial" charset="0"/>
              </a:rPr>
              <a:t>Deformation tensor is not symmetric, have to keep </a:t>
            </a:r>
            <a:r>
              <a:rPr lang="en-US" b="0" dirty="0" err="1">
                <a:latin typeface="Papyrus" charset="0"/>
                <a:cs typeface="Arial" charset="0"/>
              </a:rPr>
              <a:t>d</a:t>
            </a:r>
            <a:r>
              <a:rPr lang="en-US" b="0" baseline="-25000" dirty="0" err="1">
                <a:latin typeface="Papyrus" charset="0"/>
                <a:cs typeface="Arial" charset="0"/>
              </a:rPr>
              <a:t>xy</a:t>
            </a:r>
            <a:r>
              <a:rPr lang="en-US" b="0" dirty="0">
                <a:latin typeface="Papyrus" charset="0"/>
                <a:cs typeface="Arial" charset="0"/>
              </a:rPr>
              <a:t> and </a:t>
            </a:r>
            <a:r>
              <a:rPr lang="en-US" b="0" dirty="0" err="1">
                <a:latin typeface="Papyrus" charset="0"/>
                <a:cs typeface="Arial" charset="0"/>
              </a:rPr>
              <a:t>d</a:t>
            </a:r>
            <a:r>
              <a:rPr lang="en-US" b="0" baseline="-25000" dirty="0" err="1">
                <a:latin typeface="Papyrus" charset="0"/>
                <a:cs typeface="Arial" charset="0"/>
              </a:rPr>
              <a:t>yx</a:t>
            </a:r>
            <a:r>
              <a:rPr lang="en-US" b="0" dirty="0">
                <a:latin typeface="Papyrus" charset="0"/>
                <a:cs typeface="Arial" charset="0"/>
              </a:rPr>
              <a:t>.</a:t>
            </a:r>
          </a:p>
        </p:txBody>
      </p:sp>
    </p:spTree>
    <p:extLst>
      <p:ext uri="{BB962C8B-B14F-4D97-AF65-F5344CB8AC3E}">
        <p14:creationId xmlns:p14="http://schemas.microsoft.com/office/powerpoint/2010/main" val="14544401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AA32E6D-3BC5-174A-B4E9-7EE7E845C0FD}" type="slidenum">
              <a:rPr lang="en-US" sz="1200">
                <a:solidFill>
                  <a:srgbClr val="D38E27"/>
                </a:solidFill>
                <a:latin typeface="Papyrus" charset="0"/>
                <a:cs typeface="Papyrus" charset="0"/>
              </a:rPr>
              <a:pPr eaLnBrk="1" hangingPunct="1"/>
              <a:t>34</a:t>
            </a:fld>
            <a:endParaRPr lang="en-US" sz="1200">
              <a:solidFill>
                <a:srgbClr val="D38E27"/>
              </a:solidFill>
              <a:latin typeface="Papyrus" charset="0"/>
              <a:cs typeface="Papyrus" charset="0"/>
            </a:endParaRPr>
          </a:p>
        </p:txBody>
      </p:sp>
      <p:graphicFrame>
        <p:nvGraphicFramePr>
          <p:cNvPr id="18434" name="Object 2"/>
          <p:cNvGraphicFramePr>
            <a:graphicFrameLocks noChangeAspect="1"/>
          </p:cNvGraphicFramePr>
          <p:nvPr/>
        </p:nvGraphicFramePr>
        <p:xfrm>
          <a:off x="2786063" y="112713"/>
          <a:ext cx="4292600" cy="5410200"/>
        </p:xfrm>
        <a:graphic>
          <a:graphicData uri="http://schemas.openxmlformats.org/presentationml/2006/ole">
            <mc:AlternateContent xmlns:mc="http://schemas.openxmlformats.org/markup-compatibility/2006">
              <mc:Choice xmlns:v="urn:schemas-microsoft-com:vml" Requires="v">
                <p:oleObj spid="_x0000_s38995" name="Equation" r:id="rId4" imgW="2044700" imgH="2578100" progId="Equation.3">
                  <p:embed/>
                </p:oleObj>
              </mc:Choice>
              <mc:Fallback>
                <p:oleObj name="Equation" r:id="rId4" imgW="2044700" imgH="2578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6063" y="112713"/>
                        <a:ext cx="4292600" cy="541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8435" name="Text Box 3"/>
          <p:cNvSpPr txBox="1">
            <a:spLocks noChangeArrowheads="1"/>
          </p:cNvSpPr>
          <p:nvPr/>
        </p:nvSpPr>
        <p:spPr bwMode="auto">
          <a:xfrm>
            <a:off x="0" y="194786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So rearrange it</a:t>
            </a:r>
          </a:p>
        </p:txBody>
      </p:sp>
      <p:sp>
        <p:nvSpPr>
          <p:cNvPr id="18436" name="Text Box 4"/>
          <p:cNvSpPr txBox="1">
            <a:spLocks noChangeArrowheads="1"/>
          </p:cNvSpPr>
          <p:nvPr/>
        </p:nvSpPr>
        <p:spPr bwMode="auto">
          <a:xfrm>
            <a:off x="0" y="57150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Now we have 6 unknowns and 2 equations</a:t>
            </a:r>
          </a:p>
        </p:txBody>
      </p:sp>
    </p:spTree>
    <p:extLst>
      <p:ext uri="{BB962C8B-B14F-4D97-AF65-F5344CB8AC3E}">
        <p14:creationId xmlns:p14="http://schemas.microsoft.com/office/powerpoint/2010/main" val="3310374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6CD391F-F79C-BC48-AA60-B5AE2F482E79}" type="slidenum">
              <a:rPr lang="en-US" sz="1200">
                <a:solidFill>
                  <a:srgbClr val="D38E27"/>
                </a:solidFill>
                <a:latin typeface="Papyrus" charset="0"/>
                <a:cs typeface="Papyrus" charset="0"/>
              </a:rPr>
              <a:pPr eaLnBrk="1" hangingPunct="1"/>
              <a:t>35</a:t>
            </a:fld>
            <a:endParaRPr lang="en-US" sz="1200">
              <a:solidFill>
                <a:srgbClr val="D38E27"/>
              </a:solidFill>
              <a:latin typeface="Papyrus" charset="0"/>
              <a:cs typeface="Papyrus" charset="0"/>
            </a:endParaRPr>
          </a:p>
        </p:txBody>
      </p:sp>
      <p:graphicFrame>
        <p:nvGraphicFramePr>
          <p:cNvPr id="20482" name="Object 2"/>
          <p:cNvGraphicFramePr>
            <a:graphicFrameLocks noChangeAspect="1"/>
          </p:cNvGraphicFramePr>
          <p:nvPr/>
        </p:nvGraphicFramePr>
        <p:xfrm>
          <a:off x="2122488" y="1125538"/>
          <a:ext cx="4933950" cy="4346575"/>
        </p:xfrm>
        <a:graphic>
          <a:graphicData uri="http://schemas.openxmlformats.org/presentationml/2006/ole">
            <mc:AlternateContent xmlns:mc="http://schemas.openxmlformats.org/markup-compatibility/2006">
              <mc:Choice xmlns:v="urn:schemas-microsoft-com:vml" Requires="v">
                <p:oleObj spid="_x0000_s41043" name="Equation" r:id="rId3" imgW="2349500" imgH="2070100" progId="Equation.3">
                  <p:embed/>
                </p:oleObj>
              </mc:Choice>
              <mc:Fallback>
                <p:oleObj name="Equation" r:id="rId3" imgW="2349500" imgH="2070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88" y="1125538"/>
                        <a:ext cx="4933950" cy="434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483" name="Text Box 3"/>
          <p:cNvSpPr txBox="1">
            <a:spLocks noChangeArrowheads="1"/>
          </p:cNvSpPr>
          <p:nvPr/>
        </p:nvSpPr>
        <p:spPr bwMode="auto">
          <a:xfrm>
            <a:off x="0" y="762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b="0">
                <a:latin typeface="Papyrus" charset="0"/>
                <a:cs typeface="Arial" charset="0"/>
              </a:rPr>
              <a:t>So we need at least 3 data points</a:t>
            </a:r>
          </a:p>
          <a:p>
            <a:pPr eaLnBrk="1" hangingPunct="1"/>
            <a:r>
              <a:rPr lang="en-US" b="0">
                <a:latin typeface="Papyrus" charset="0"/>
                <a:cs typeface="Arial" charset="0"/>
              </a:rPr>
              <a:t>That will give us 6 data</a:t>
            </a:r>
          </a:p>
        </p:txBody>
      </p:sp>
      <p:sp>
        <p:nvSpPr>
          <p:cNvPr id="20484" name="Text Box 4"/>
          <p:cNvSpPr txBox="1">
            <a:spLocks noChangeArrowheads="1"/>
          </p:cNvSpPr>
          <p:nvPr/>
        </p:nvSpPr>
        <p:spPr bwMode="auto">
          <a:xfrm>
            <a:off x="0" y="57912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And again – the more the merrier – do least squares.</a:t>
            </a:r>
          </a:p>
        </p:txBody>
      </p:sp>
    </p:spTree>
    <p:extLst>
      <p:ext uri="{BB962C8B-B14F-4D97-AF65-F5344CB8AC3E}">
        <p14:creationId xmlns:p14="http://schemas.microsoft.com/office/powerpoint/2010/main" val="29964782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6-Global-plate-tectonics-map-showing-that-many-plates-are-not-so-rigid-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7185"/>
            <a:ext cx="9144000" cy="4615031"/>
          </a:xfrm>
          <a:prstGeom prst="rect">
            <a:avLst/>
          </a:prstGeom>
        </p:spPr>
      </p:pic>
    </p:spTree>
    <p:extLst>
      <p:ext uri="{BB962C8B-B14F-4D97-AF65-F5344CB8AC3E}">
        <p14:creationId xmlns:p14="http://schemas.microsoft.com/office/powerpoint/2010/main" val="38245705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_0-5-8.0.0.0.0.0.9.0.65544-2ndInvS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6884"/>
            <a:ext cx="9144000" cy="4627832"/>
          </a:xfrm>
          <a:prstGeom prst="rect">
            <a:avLst/>
          </a:prstGeom>
        </p:spPr>
      </p:pic>
    </p:spTree>
    <p:extLst>
      <p:ext uri="{BB962C8B-B14F-4D97-AF65-F5344CB8AC3E}">
        <p14:creationId xmlns:p14="http://schemas.microsoft.com/office/powerpoint/2010/main" val="126632408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05AC104C-6A5E-FC4D-B557-D61A2E090396}" type="slidenum">
              <a:rPr lang="en-US" sz="1200">
                <a:solidFill>
                  <a:srgbClr val="D38E27"/>
                </a:solidFill>
                <a:latin typeface="Papyrus" charset="0"/>
                <a:cs typeface="Papyrus" charset="0"/>
              </a:rPr>
              <a:pPr eaLnBrk="1" hangingPunct="1"/>
              <a:t>38</a:t>
            </a:fld>
            <a:endParaRPr lang="en-US" sz="1200">
              <a:solidFill>
                <a:srgbClr val="D38E27"/>
              </a:solidFill>
              <a:latin typeface="Papyrus" charset="0"/>
              <a:cs typeface="Papyrus" charset="0"/>
            </a:endParaRPr>
          </a:p>
        </p:txBody>
      </p:sp>
      <p:sp>
        <p:nvSpPr>
          <p:cNvPr id="27650" name="Text Box 4"/>
          <p:cNvSpPr txBox="1">
            <a:spLocks noChangeArrowheads="1"/>
          </p:cNvSpPr>
          <p:nvPr/>
        </p:nvSpPr>
        <p:spPr bwMode="auto">
          <a:xfrm>
            <a:off x="4927600" y="2422177"/>
            <a:ext cx="3886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dirty="0" smtClean="0">
                <a:latin typeface="Papyrus" charset="0"/>
                <a:cs typeface="Arial" charset="0"/>
              </a:rPr>
              <a:t>Consider </a:t>
            </a:r>
            <a:r>
              <a:rPr lang="en-US" b="0" dirty="0">
                <a:latin typeface="Papyrus" charset="0"/>
                <a:cs typeface="Arial" charset="0"/>
              </a:rPr>
              <a:t>bar steadily moving through a roller that thins the bar</a:t>
            </a:r>
          </a:p>
        </p:txBody>
      </p:sp>
      <p:sp>
        <p:nvSpPr>
          <p:cNvPr id="27651" name="Text Box 7"/>
          <p:cNvSpPr txBox="1">
            <a:spLocks noChangeArrowheads="1"/>
          </p:cNvSpPr>
          <p:nvPr/>
        </p:nvSpPr>
        <p:spPr bwMode="auto">
          <a:xfrm>
            <a:off x="0" y="47894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dirty="0">
                <a:latin typeface="Papyrus" charset="0"/>
                <a:cs typeface="Arial" charset="0"/>
              </a:rPr>
              <a:t>Examine velocity as a function of time of cross section A</a:t>
            </a:r>
          </a:p>
        </p:txBody>
      </p:sp>
      <p:pic>
        <p:nvPicPr>
          <p:cNvPr id="27652" name="Picture 8" descr="bar thru ro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62200"/>
            <a:ext cx="43068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Line 9"/>
          <p:cNvSpPr>
            <a:spLocks noChangeShapeType="1"/>
          </p:cNvSpPr>
          <p:nvPr/>
        </p:nvSpPr>
        <p:spPr bwMode="auto">
          <a:xfrm>
            <a:off x="838200" y="2819400"/>
            <a:ext cx="0" cy="838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4" name="Text Box 10"/>
          <p:cNvSpPr txBox="1">
            <a:spLocks noChangeArrowheads="1"/>
          </p:cNvSpPr>
          <p:nvPr/>
        </p:nvSpPr>
        <p:spPr bwMode="auto">
          <a:xfrm>
            <a:off x="609600" y="36195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dirty="0">
                <a:latin typeface="Papyrus" charset="0"/>
                <a:cs typeface="Arial" charset="0"/>
              </a:rPr>
              <a:t>A</a:t>
            </a:r>
          </a:p>
        </p:txBody>
      </p:sp>
      <p:sp>
        <p:nvSpPr>
          <p:cNvPr id="8" name="Text Box 7"/>
          <p:cNvSpPr txBox="1">
            <a:spLocks noChangeArrowheads="1"/>
          </p:cNvSpPr>
          <p:nvPr/>
        </p:nvSpPr>
        <p:spPr bwMode="auto">
          <a:xfrm>
            <a:off x="0" y="331788"/>
            <a:ext cx="9144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dirty="0" smtClean="0">
                <a:latin typeface="Papyrus" charset="0"/>
                <a:cs typeface="Arial" charset="0"/>
              </a:rPr>
              <a:t>Strain rate/strain rate tensor</a:t>
            </a:r>
          </a:p>
          <a:p>
            <a:pPr algn="ctr" eaLnBrk="1" hangingPunct="1">
              <a:spcBef>
                <a:spcPct val="50000"/>
              </a:spcBef>
            </a:pPr>
            <a:r>
              <a:rPr lang="en-US" b="0" dirty="0" smtClean="0">
                <a:latin typeface="Papyrus" charset="0"/>
                <a:cs typeface="Arial" charset="0"/>
              </a:rPr>
              <a:t>What </a:t>
            </a:r>
            <a:r>
              <a:rPr lang="en-US" b="0" smtClean="0">
                <a:latin typeface="Papyrus" charset="0"/>
                <a:cs typeface="Arial" charset="0"/>
              </a:rPr>
              <a:t>is it?</a:t>
            </a:r>
            <a:endParaRPr lang="en-US" b="0" dirty="0">
              <a:latin typeface="Papyrus" charset="0"/>
              <a:cs typeface="Arial" charset="0"/>
            </a:endParaRPr>
          </a:p>
        </p:txBody>
      </p:sp>
    </p:spTree>
    <p:extLst>
      <p:ext uri="{BB962C8B-B14F-4D97-AF65-F5344CB8AC3E}">
        <p14:creationId xmlns:p14="http://schemas.microsoft.com/office/powerpoint/2010/main" val="32589705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9ECCC92-6D0D-EA4E-B625-69C58A75013C}" type="slidenum">
              <a:rPr lang="en-US" sz="1200">
                <a:solidFill>
                  <a:srgbClr val="D38E27"/>
                </a:solidFill>
                <a:latin typeface="Papyrus" charset="0"/>
                <a:cs typeface="Papyrus" charset="0"/>
              </a:rPr>
              <a:pPr eaLnBrk="1" hangingPunct="1"/>
              <a:t>39</a:t>
            </a:fld>
            <a:endParaRPr lang="en-US" sz="1200">
              <a:solidFill>
                <a:srgbClr val="D38E27"/>
              </a:solidFill>
              <a:latin typeface="Papyrus" charset="0"/>
              <a:cs typeface="Papyrus" charset="0"/>
            </a:endParaRPr>
          </a:p>
        </p:txBody>
      </p:sp>
      <p:pic>
        <p:nvPicPr>
          <p:cNvPr id="28674" name="Picture 2" descr="bar thru roller 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01963"/>
            <a:ext cx="44196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
          <p:cNvSpPr txBox="1">
            <a:spLocks noChangeArrowheads="1"/>
          </p:cNvSpPr>
          <p:nvPr/>
        </p:nvSpPr>
        <p:spPr bwMode="auto">
          <a:xfrm>
            <a:off x="4724400" y="1143000"/>
            <a:ext cx="43434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The velocity will be constant until the material in A reaches the roller</a:t>
            </a:r>
          </a:p>
          <a:p>
            <a:pPr eaLnBrk="1" hangingPunct="1">
              <a:spcBef>
                <a:spcPct val="50000"/>
              </a:spcBef>
            </a:pPr>
            <a:r>
              <a:rPr lang="en-US" b="0">
                <a:latin typeface="Papyrus" charset="0"/>
                <a:cs typeface="Arial" charset="0"/>
              </a:rPr>
              <a:t>At which point it will speed up (and get a little fatter/wider, but ignore that as second order)</a:t>
            </a:r>
          </a:p>
          <a:p>
            <a:pPr eaLnBrk="1" hangingPunct="1">
              <a:spcBef>
                <a:spcPct val="50000"/>
              </a:spcBef>
            </a:pPr>
            <a:r>
              <a:rPr lang="en-US" b="0">
                <a:latin typeface="Papyrus" charset="0"/>
                <a:cs typeface="Arial" charset="0"/>
              </a:rPr>
              <a:t>After passing through the roller, its velocity will again be constant</a:t>
            </a:r>
          </a:p>
        </p:txBody>
      </p:sp>
      <p:pic>
        <p:nvPicPr>
          <p:cNvPr id="28676" name="Picture 6" descr="bar thru ro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43068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Line 7"/>
          <p:cNvSpPr>
            <a:spLocks noChangeShapeType="1"/>
          </p:cNvSpPr>
          <p:nvPr/>
        </p:nvSpPr>
        <p:spPr bwMode="auto">
          <a:xfrm>
            <a:off x="838200" y="1295400"/>
            <a:ext cx="0" cy="838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 name="Text Box 8"/>
          <p:cNvSpPr txBox="1">
            <a:spLocks noChangeArrowheads="1"/>
          </p:cNvSpPr>
          <p:nvPr/>
        </p:nvSpPr>
        <p:spPr bwMode="auto">
          <a:xfrm>
            <a:off x="104775" y="236220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A(t=t</a:t>
            </a:r>
            <a:r>
              <a:rPr lang="en-US" baseline="-25000">
                <a:latin typeface="Papyrus" charset="0"/>
                <a:cs typeface="Arial" charset="0"/>
              </a:rPr>
              <a:t>1</a:t>
            </a:r>
            <a:r>
              <a:rPr lang="en-US">
                <a:latin typeface="Papyrus" charset="0"/>
                <a:cs typeface="Arial" charset="0"/>
              </a:rPr>
              <a:t>)</a:t>
            </a:r>
          </a:p>
        </p:txBody>
      </p:sp>
      <p:sp>
        <p:nvSpPr>
          <p:cNvPr id="28679" name="Rectangle 9"/>
          <p:cNvSpPr>
            <a:spLocks noChangeArrowheads="1"/>
          </p:cNvSpPr>
          <p:nvPr/>
        </p:nvSpPr>
        <p:spPr bwMode="auto">
          <a:xfrm>
            <a:off x="3200400" y="1828800"/>
            <a:ext cx="76200" cy="366713"/>
          </a:xfrm>
          <a:prstGeom prst="rect">
            <a:avLst/>
          </a:prstGeom>
          <a:solidFill>
            <a:srgbClr val="FF0000"/>
          </a:solidFill>
          <a:ln w="9525">
            <a:solidFill>
              <a:srgbClr val="FF0000"/>
            </a:solidFill>
            <a:miter lim="800000"/>
            <a:headEnd/>
            <a:tailEnd/>
          </a:ln>
        </p:spPr>
        <p:txBody>
          <a:bodyPr wrap="none" anchor="ctr"/>
          <a:lstStyle/>
          <a:p>
            <a:endParaRPr lang="en-US">
              <a:latin typeface="Papyrus" charset="0"/>
            </a:endParaRPr>
          </a:p>
        </p:txBody>
      </p:sp>
      <p:sp>
        <p:nvSpPr>
          <p:cNvPr id="28680" name="Text Box 10"/>
          <p:cNvSpPr txBox="1">
            <a:spLocks noChangeArrowheads="1"/>
          </p:cNvSpPr>
          <p:nvPr/>
        </p:nvSpPr>
        <p:spPr bwMode="auto">
          <a:xfrm>
            <a:off x="2514600" y="236220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A(t=t</a:t>
            </a:r>
            <a:r>
              <a:rPr lang="en-US" baseline="-25000">
                <a:latin typeface="Papyrus" charset="0"/>
                <a:cs typeface="Arial" charset="0"/>
              </a:rPr>
              <a:t>2</a:t>
            </a:r>
            <a:r>
              <a:rPr lang="en-US">
                <a:latin typeface="Papyrus" charset="0"/>
                <a:cs typeface="Arial" charset="0"/>
              </a:rPr>
              <a:t>)</a:t>
            </a:r>
          </a:p>
        </p:txBody>
      </p:sp>
    </p:spTree>
    <p:extLst>
      <p:ext uri="{BB962C8B-B14F-4D97-AF65-F5344CB8AC3E}">
        <p14:creationId xmlns:p14="http://schemas.microsoft.com/office/powerpoint/2010/main" val="7295048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rduno etal03-10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26999"/>
            <a:ext cx="8839200" cy="6658235"/>
          </a:xfrm>
          <a:prstGeom prst="rect">
            <a:avLst/>
          </a:prstGeom>
        </p:spPr>
      </p:pic>
      <p:sp>
        <p:nvSpPr>
          <p:cNvPr id="3" name="TextBox 2"/>
          <p:cNvSpPr txBox="1"/>
          <p:nvPr/>
        </p:nvSpPr>
        <p:spPr>
          <a:xfrm>
            <a:off x="6019800" y="4559300"/>
            <a:ext cx="2781300" cy="1077218"/>
          </a:xfrm>
          <a:prstGeom prst="rect">
            <a:avLst/>
          </a:prstGeom>
          <a:noFill/>
        </p:spPr>
        <p:txBody>
          <a:bodyPr wrap="square" rtlCol="0">
            <a:spAutoFit/>
          </a:bodyPr>
          <a:lstStyle/>
          <a:p>
            <a:r>
              <a:rPr lang="en-US" sz="3200" dirty="0" smtClean="0">
                <a:latin typeface="Papyrus"/>
                <a:cs typeface="Papyrus"/>
              </a:rPr>
              <a:t>How fixed are the hotspots?</a:t>
            </a:r>
            <a:endParaRPr lang="en-US" sz="3200" dirty="0">
              <a:latin typeface="Papyrus"/>
              <a:cs typeface="Papyrus"/>
            </a:endParaRPr>
          </a:p>
        </p:txBody>
      </p:sp>
    </p:spTree>
    <p:extLst>
      <p:ext uri="{BB962C8B-B14F-4D97-AF65-F5344CB8AC3E}">
        <p14:creationId xmlns:p14="http://schemas.microsoft.com/office/powerpoint/2010/main" val="34184688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C5D0CC2-8739-3F4E-93A7-2EF755F6278B}" type="slidenum">
              <a:rPr lang="en-US" sz="1200">
                <a:solidFill>
                  <a:srgbClr val="D38E27"/>
                </a:solidFill>
                <a:latin typeface="Papyrus" charset="0"/>
                <a:cs typeface="Papyrus" charset="0"/>
              </a:rPr>
              <a:pPr eaLnBrk="1" hangingPunct="1"/>
              <a:t>40</a:t>
            </a:fld>
            <a:endParaRPr lang="en-US" sz="1200">
              <a:solidFill>
                <a:srgbClr val="D38E27"/>
              </a:solidFill>
              <a:latin typeface="Papyrus" charset="0"/>
              <a:cs typeface="Papyrus" charset="0"/>
            </a:endParaRPr>
          </a:p>
        </p:txBody>
      </p:sp>
      <p:pic>
        <p:nvPicPr>
          <p:cNvPr id="29698" name="Picture 2" descr="bar thru roller 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01963"/>
            <a:ext cx="44196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4876800" y="838200"/>
            <a:ext cx="38862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If one looks at a particular position, x, however the velocity is constant in time.</a:t>
            </a:r>
          </a:p>
          <a:p>
            <a:pPr eaLnBrk="1" hangingPunct="1">
              <a:spcBef>
                <a:spcPct val="50000"/>
              </a:spcBef>
            </a:pPr>
            <a:r>
              <a:rPr lang="en-US" b="0">
                <a:latin typeface="Papyrus" charset="0"/>
                <a:cs typeface="Arial" charset="0"/>
              </a:rPr>
              <a:t>So for any fixed point in space</a:t>
            </a:r>
          </a:p>
        </p:txBody>
      </p:sp>
      <p:pic>
        <p:nvPicPr>
          <p:cNvPr id="29700" name="Picture 4" descr="bar thru rol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200"/>
            <a:ext cx="43068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Line 5"/>
          <p:cNvSpPr>
            <a:spLocks noChangeShapeType="1"/>
          </p:cNvSpPr>
          <p:nvPr/>
        </p:nvSpPr>
        <p:spPr bwMode="auto">
          <a:xfrm>
            <a:off x="838200" y="1295400"/>
            <a:ext cx="0" cy="838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2" name="Text Box 6"/>
          <p:cNvSpPr txBox="1">
            <a:spLocks noChangeArrowheads="1"/>
          </p:cNvSpPr>
          <p:nvPr/>
        </p:nvSpPr>
        <p:spPr bwMode="auto">
          <a:xfrm>
            <a:off x="104775" y="236220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A(t=t</a:t>
            </a:r>
            <a:r>
              <a:rPr lang="en-US" baseline="-25000">
                <a:latin typeface="Papyrus" charset="0"/>
                <a:cs typeface="Arial" charset="0"/>
              </a:rPr>
              <a:t>1</a:t>
            </a:r>
            <a:r>
              <a:rPr lang="en-US">
                <a:latin typeface="Papyrus" charset="0"/>
                <a:cs typeface="Arial" charset="0"/>
              </a:rPr>
              <a:t>)</a:t>
            </a:r>
          </a:p>
        </p:txBody>
      </p:sp>
      <p:sp>
        <p:nvSpPr>
          <p:cNvPr id="29703" name="Rectangle 7"/>
          <p:cNvSpPr>
            <a:spLocks noChangeArrowheads="1"/>
          </p:cNvSpPr>
          <p:nvPr/>
        </p:nvSpPr>
        <p:spPr bwMode="auto">
          <a:xfrm>
            <a:off x="3200400" y="1828800"/>
            <a:ext cx="76200" cy="366713"/>
          </a:xfrm>
          <a:prstGeom prst="rect">
            <a:avLst/>
          </a:prstGeom>
          <a:solidFill>
            <a:srgbClr val="FF0000"/>
          </a:solidFill>
          <a:ln w="9525">
            <a:solidFill>
              <a:srgbClr val="FF0000"/>
            </a:solidFill>
            <a:miter lim="800000"/>
            <a:headEnd/>
            <a:tailEnd/>
          </a:ln>
        </p:spPr>
        <p:txBody>
          <a:bodyPr wrap="none" anchor="ctr"/>
          <a:lstStyle/>
          <a:p>
            <a:endParaRPr lang="en-US">
              <a:latin typeface="Papyrus" charset="0"/>
            </a:endParaRPr>
          </a:p>
        </p:txBody>
      </p:sp>
      <p:sp>
        <p:nvSpPr>
          <p:cNvPr id="29704" name="Text Box 8"/>
          <p:cNvSpPr txBox="1">
            <a:spLocks noChangeArrowheads="1"/>
          </p:cNvSpPr>
          <p:nvPr/>
        </p:nvSpPr>
        <p:spPr bwMode="auto">
          <a:xfrm>
            <a:off x="2514600" y="236220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A(t=t</a:t>
            </a:r>
            <a:r>
              <a:rPr lang="en-US" baseline="-25000">
                <a:latin typeface="Papyrus" charset="0"/>
                <a:cs typeface="Arial" charset="0"/>
              </a:rPr>
              <a:t>2</a:t>
            </a:r>
            <a:r>
              <a:rPr lang="en-US">
                <a:latin typeface="Papyrus" charset="0"/>
                <a:cs typeface="Arial" charset="0"/>
              </a:rPr>
              <a:t>)</a:t>
            </a:r>
          </a:p>
        </p:txBody>
      </p:sp>
      <p:sp>
        <p:nvSpPr>
          <p:cNvPr id="29705" name="Text Box 11"/>
          <p:cNvSpPr txBox="1">
            <a:spLocks noChangeArrowheads="1"/>
          </p:cNvSpPr>
          <p:nvPr/>
        </p:nvSpPr>
        <p:spPr bwMode="auto">
          <a:xfrm>
            <a:off x="561975" y="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v(x</a:t>
            </a:r>
            <a:r>
              <a:rPr lang="en-US" baseline="-25000">
                <a:latin typeface="Papyrus" charset="0"/>
                <a:cs typeface="Arial" charset="0"/>
              </a:rPr>
              <a:t>1</a:t>
            </a:r>
            <a:r>
              <a:rPr lang="en-US">
                <a:latin typeface="Papyrus" charset="0"/>
                <a:cs typeface="Arial" charset="0"/>
              </a:rPr>
              <a:t>)</a:t>
            </a:r>
          </a:p>
        </p:txBody>
      </p:sp>
      <p:sp>
        <p:nvSpPr>
          <p:cNvPr id="29706" name="Line 12"/>
          <p:cNvSpPr>
            <a:spLocks noChangeShapeType="1"/>
          </p:cNvSpPr>
          <p:nvPr/>
        </p:nvSpPr>
        <p:spPr bwMode="auto">
          <a:xfrm>
            <a:off x="1295400" y="457200"/>
            <a:ext cx="0" cy="6172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7" name="Line 13"/>
          <p:cNvSpPr>
            <a:spLocks noChangeShapeType="1"/>
          </p:cNvSpPr>
          <p:nvPr/>
        </p:nvSpPr>
        <p:spPr bwMode="auto">
          <a:xfrm>
            <a:off x="3581400" y="457200"/>
            <a:ext cx="0" cy="6172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8" name="Text Box 14"/>
          <p:cNvSpPr txBox="1">
            <a:spLocks noChangeArrowheads="1"/>
          </p:cNvSpPr>
          <p:nvPr/>
        </p:nvSpPr>
        <p:spPr bwMode="auto">
          <a:xfrm>
            <a:off x="2852738" y="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v(x</a:t>
            </a:r>
            <a:r>
              <a:rPr lang="en-US" baseline="-25000">
                <a:latin typeface="Papyrus" charset="0"/>
                <a:cs typeface="Arial" charset="0"/>
              </a:rPr>
              <a:t>2</a:t>
            </a:r>
            <a:r>
              <a:rPr lang="en-US">
                <a:latin typeface="Papyrus" charset="0"/>
                <a:cs typeface="Arial" charset="0"/>
              </a:rPr>
              <a:t>)</a:t>
            </a:r>
          </a:p>
        </p:txBody>
      </p:sp>
      <p:graphicFrame>
        <p:nvGraphicFramePr>
          <p:cNvPr id="29709" name="Object 2"/>
          <p:cNvGraphicFramePr>
            <a:graphicFrameLocks noChangeAspect="1"/>
          </p:cNvGraphicFramePr>
          <p:nvPr/>
        </p:nvGraphicFramePr>
        <p:xfrm>
          <a:off x="5929313" y="3976688"/>
          <a:ext cx="1755775" cy="923925"/>
        </p:xfrm>
        <a:graphic>
          <a:graphicData uri="http://schemas.openxmlformats.org/presentationml/2006/ole">
            <mc:AlternateContent xmlns:mc="http://schemas.openxmlformats.org/markup-compatibility/2006">
              <mc:Choice xmlns:v="urn:schemas-microsoft-com:vml" Requires="v">
                <p:oleObj spid="_x0000_s65565" name="Equation" r:id="rId5" imgW="723900" imgH="381000" progId="Equation.3">
                  <p:embed/>
                </p:oleObj>
              </mc:Choice>
              <mc:Fallback>
                <p:oleObj name="Equation" r:id="rId5" imgW="723900" imgH="381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313" y="3976688"/>
                        <a:ext cx="1755775"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710" name="Text Box 16"/>
          <p:cNvSpPr txBox="1">
            <a:spLocks noChangeArrowheads="1"/>
          </p:cNvSpPr>
          <p:nvPr/>
        </p:nvSpPr>
        <p:spPr bwMode="auto">
          <a:xfrm>
            <a:off x="4724400" y="4876800"/>
            <a:ext cx="44196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So the acceleration seems to be zero</a:t>
            </a:r>
          </a:p>
          <a:p>
            <a:pPr eaLnBrk="1" hangingPunct="1">
              <a:spcBef>
                <a:spcPct val="50000"/>
              </a:spcBef>
            </a:pPr>
            <a:r>
              <a:rPr lang="en-US" b="0">
                <a:latin typeface="Papyrus" charset="0"/>
                <a:cs typeface="Arial" charset="0"/>
              </a:rPr>
              <a:t>(which we know it is not)</a:t>
            </a:r>
          </a:p>
        </p:txBody>
      </p:sp>
    </p:spTree>
    <p:extLst>
      <p:ext uri="{BB962C8B-B14F-4D97-AF65-F5344CB8AC3E}">
        <p14:creationId xmlns:p14="http://schemas.microsoft.com/office/powerpoint/2010/main" val="225318299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A18E896-BADB-9A49-8EE8-A21DD8C90657}" type="slidenum">
              <a:rPr lang="en-US" sz="1200">
                <a:solidFill>
                  <a:srgbClr val="D38E27"/>
                </a:solidFill>
                <a:latin typeface="Papyrus" charset="0"/>
                <a:cs typeface="Papyrus" charset="0"/>
              </a:rPr>
              <a:pPr eaLnBrk="1" hangingPunct="1"/>
              <a:t>41</a:t>
            </a:fld>
            <a:endParaRPr lang="en-US" sz="1200">
              <a:solidFill>
                <a:srgbClr val="D38E27"/>
              </a:solidFill>
              <a:latin typeface="Papyrus" charset="0"/>
              <a:cs typeface="Papyrus" charset="0"/>
            </a:endParaRPr>
          </a:p>
        </p:txBody>
      </p:sp>
      <p:pic>
        <p:nvPicPr>
          <p:cNvPr id="30722" name="Picture 2" descr="bar thru roller 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01963"/>
            <a:ext cx="44196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4648200" y="228600"/>
            <a:ext cx="44958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The problem is that we need to compute the time rate of change of the</a:t>
            </a:r>
          </a:p>
          <a:p>
            <a:pPr eaLnBrk="1" hangingPunct="1">
              <a:spcBef>
                <a:spcPct val="50000"/>
              </a:spcBef>
            </a:pPr>
            <a:r>
              <a:rPr lang="en-US" b="0" u="sng">
                <a:latin typeface="Papyrus" charset="0"/>
                <a:cs typeface="Arial" charset="0"/>
              </a:rPr>
              <a:t>material</a:t>
            </a:r>
          </a:p>
          <a:p>
            <a:pPr eaLnBrk="1" hangingPunct="1">
              <a:spcBef>
                <a:spcPct val="50000"/>
              </a:spcBef>
            </a:pPr>
            <a:r>
              <a:rPr lang="en-US" b="0">
                <a:latin typeface="Papyrus" charset="0"/>
                <a:cs typeface="Arial" charset="0"/>
              </a:rPr>
              <a:t>which is moving through space</a:t>
            </a:r>
          </a:p>
          <a:p>
            <a:pPr eaLnBrk="1" hangingPunct="1">
              <a:spcBef>
                <a:spcPct val="50000"/>
              </a:spcBef>
            </a:pPr>
            <a:r>
              <a:rPr lang="en-US" b="0">
                <a:latin typeface="Papyrus" charset="0"/>
                <a:cs typeface="Arial" charset="0"/>
              </a:rPr>
              <a:t>and </a:t>
            </a:r>
            <a:r>
              <a:rPr lang="en-US" b="0" u="sng">
                <a:latin typeface="Papyrus" charset="0"/>
                <a:cs typeface="Arial" charset="0"/>
              </a:rPr>
              <a:t>deforming</a:t>
            </a:r>
          </a:p>
          <a:p>
            <a:pPr eaLnBrk="1" hangingPunct="1">
              <a:spcBef>
                <a:spcPct val="50000"/>
              </a:spcBef>
            </a:pPr>
            <a:r>
              <a:rPr lang="en-US" b="0">
                <a:latin typeface="Papyrus" charset="0"/>
                <a:cs typeface="Arial" charset="0"/>
              </a:rPr>
              <a:t>(not rigid body)</a:t>
            </a:r>
          </a:p>
          <a:p>
            <a:pPr eaLnBrk="1" hangingPunct="1">
              <a:spcBef>
                <a:spcPct val="50000"/>
              </a:spcBef>
            </a:pPr>
            <a:r>
              <a:rPr lang="en-US" b="0">
                <a:latin typeface="Papyrus" charset="0"/>
                <a:cs typeface="Arial" charset="0"/>
              </a:rPr>
              <a:t>(we want/need our reference frame to be with respect to the material, not the coordinate system.</a:t>
            </a:r>
          </a:p>
        </p:txBody>
      </p:sp>
      <p:pic>
        <p:nvPicPr>
          <p:cNvPr id="30724" name="Picture 4" descr="bar thru rol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200"/>
            <a:ext cx="43068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Line 5"/>
          <p:cNvSpPr>
            <a:spLocks noChangeShapeType="1"/>
          </p:cNvSpPr>
          <p:nvPr/>
        </p:nvSpPr>
        <p:spPr bwMode="auto">
          <a:xfrm>
            <a:off x="838200" y="1295400"/>
            <a:ext cx="0" cy="838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6" name="Text Box 6"/>
          <p:cNvSpPr txBox="1">
            <a:spLocks noChangeArrowheads="1"/>
          </p:cNvSpPr>
          <p:nvPr/>
        </p:nvSpPr>
        <p:spPr bwMode="auto">
          <a:xfrm>
            <a:off x="104775" y="236220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A(t=t</a:t>
            </a:r>
            <a:r>
              <a:rPr lang="en-US" baseline="-25000">
                <a:latin typeface="Papyrus" charset="0"/>
                <a:cs typeface="Arial" charset="0"/>
              </a:rPr>
              <a:t>1</a:t>
            </a:r>
            <a:r>
              <a:rPr lang="en-US">
                <a:latin typeface="Papyrus" charset="0"/>
                <a:cs typeface="Arial" charset="0"/>
              </a:rPr>
              <a:t>)</a:t>
            </a:r>
          </a:p>
        </p:txBody>
      </p:sp>
      <p:sp>
        <p:nvSpPr>
          <p:cNvPr id="30727" name="Rectangle 7"/>
          <p:cNvSpPr>
            <a:spLocks noChangeArrowheads="1"/>
          </p:cNvSpPr>
          <p:nvPr/>
        </p:nvSpPr>
        <p:spPr bwMode="auto">
          <a:xfrm>
            <a:off x="3200400" y="1828800"/>
            <a:ext cx="76200" cy="366713"/>
          </a:xfrm>
          <a:prstGeom prst="rect">
            <a:avLst/>
          </a:prstGeom>
          <a:solidFill>
            <a:srgbClr val="FF0000"/>
          </a:solidFill>
          <a:ln w="9525">
            <a:solidFill>
              <a:srgbClr val="FF0000"/>
            </a:solidFill>
            <a:miter lim="800000"/>
            <a:headEnd/>
            <a:tailEnd/>
          </a:ln>
        </p:spPr>
        <p:txBody>
          <a:bodyPr wrap="none" anchor="ctr"/>
          <a:lstStyle/>
          <a:p>
            <a:endParaRPr lang="en-US">
              <a:latin typeface="Papyrus" charset="0"/>
            </a:endParaRPr>
          </a:p>
        </p:txBody>
      </p:sp>
      <p:sp>
        <p:nvSpPr>
          <p:cNvPr id="30728" name="Text Box 8"/>
          <p:cNvSpPr txBox="1">
            <a:spLocks noChangeArrowheads="1"/>
          </p:cNvSpPr>
          <p:nvPr/>
        </p:nvSpPr>
        <p:spPr bwMode="auto">
          <a:xfrm>
            <a:off x="2514600" y="236220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A(t=t</a:t>
            </a:r>
            <a:r>
              <a:rPr lang="en-US" baseline="-25000">
                <a:latin typeface="Papyrus" charset="0"/>
                <a:cs typeface="Arial" charset="0"/>
              </a:rPr>
              <a:t>2</a:t>
            </a:r>
            <a:r>
              <a:rPr lang="en-US">
                <a:latin typeface="Papyrus" charset="0"/>
                <a:cs typeface="Arial" charset="0"/>
              </a:rPr>
              <a:t>)</a:t>
            </a:r>
          </a:p>
        </p:txBody>
      </p:sp>
      <p:sp>
        <p:nvSpPr>
          <p:cNvPr id="30729" name="Text Box 9"/>
          <p:cNvSpPr txBox="1">
            <a:spLocks noChangeArrowheads="1"/>
          </p:cNvSpPr>
          <p:nvPr/>
        </p:nvSpPr>
        <p:spPr bwMode="auto">
          <a:xfrm>
            <a:off x="561975" y="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v(x</a:t>
            </a:r>
            <a:r>
              <a:rPr lang="en-US" baseline="-25000">
                <a:latin typeface="Papyrus" charset="0"/>
                <a:cs typeface="Arial" charset="0"/>
              </a:rPr>
              <a:t>1</a:t>
            </a:r>
            <a:r>
              <a:rPr lang="en-US">
                <a:latin typeface="Papyrus" charset="0"/>
                <a:cs typeface="Arial" charset="0"/>
              </a:rPr>
              <a:t>)</a:t>
            </a:r>
          </a:p>
        </p:txBody>
      </p:sp>
      <p:sp>
        <p:nvSpPr>
          <p:cNvPr id="30730" name="Line 10"/>
          <p:cNvSpPr>
            <a:spLocks noChangeShapeType="1"/>
          </p:cNvSpPr>
          <p:nvPr/>
        </p:nvSpPr>
        <p:spPr bwMode="auto">
          <a:xfrm>
            <a:off x="1295400" y="457200"/>
            <a:ext cx="0" cy="6172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1" name="Line 11"/>
          <p:cNvSpPr>
            <a:spLocks noChangeShapeType="1"/>
          </p:cNvSpPr>
          <p:nvPr/>
        </p:nvSpPr>
        <p:spPr bwMode="auto">
          <a:xfrm>
            <a:off x="3581400" y="457200"/>
            <a:ext cx="0" cy="6172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2" name="Text Box 12"/>
          <p:cNvSpPr txBox="1">
            <a:spLocks noChangeArrowheads="1"/>
          </p:cNvSpPr>
          <p:nvPr/>
        </p:nvSpPr>
        <p:spPr bwMode="auto">
          <a:xfrm>
            <a:off x="2852738" y="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v(x</a:t>
            </a:r>
            <a:r>
              <a:rPr lang="en-US" baseline="-25000">
                <a:latin typeface="Papyrus" charset="0"/>
                <a:cs typeface="Arial" charset="0"/>
              </a:rPr>
              <a:t>2</a:t>
            </a:r>
            <a:r>
              <a:rPr lang="en-US">
                <a:latin typeface="Papyrus" charset="0"/>
                <a:cs typeface="Arial" charset="0"/>
              </a:rPr>
              <a:t>)</a:t>
            </a:r>
          </a:p>
        </p:txBody>
      </p:sp>
    </p:spTree>
    <p:extLst>
      <p:ext uri="{BB962C8B-B14F-4D97-AF65-F5344CB8AC3E}">
        <p14:creationId xmlns:p14="http://schemas.microsoft.com/office/powerpoint/2010/main" val="271805991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3F5D41F-3B4F-BE4F-BB83-051B36B3DB99}" type="slidenum">
              <a:rPr lang="en-US" sz="1200">
                <a:solidFill>
                  <a:srgbClr val="D38E27"/>
                </a:solidFill>
                <a:latin typeface="Papyrus" charset="0"/>
                <a:cs typeface="Papyrus" charset="0"/>
              </a:rPr>
              <a:pPr eaLnBrk="1" hangingPunct="1"/>
              <a:t>42</a:t>
            </a:fld>
            <a:endParaRPr lang="en-US" sz="1200">
              <a:solidFill>
                <a:srgbClr val="D38E27"/>
              </a:solidFill>
              <a:latin typeface="Papyrus" charset="0"/>
              <a:cs typeface="Papyrus" charset="0"/>
            </a:endParaRPr>
          </a:p>
        </p:txBody>
      </p:sp>
      <p:pic>
        <p:nvPicPr>
          <p:cNvPr id="32770" name="Picture 2" descr="bar thru roller 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01963"/>
            <a:ext cx="44196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descr="bar thru rol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200"/>
            <a:ext cx="43068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Line 5"/>
          <p:cNvSpPr>
            <a:spLocks noChangeShapeType="1"/>
          </p:cNvSpPr>
          <p:nvPr/>
        </p:nvSpPr>
        <p:spPr bwMode="auto">
          <a:xfrm>
            <a:off x="838200" y="1295400"/>
            <a:ext cx="0" cy="838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3" name="Text Box 6"/>
          <p:cNvSpPr txBox="1">
            <a:spLocks noChangeArrowheads="1"/>
          </p:cNvSpPr>
          <p:nvPr/>
        </p:nvSpPr>
        <p:spPr bwMode="auto">
          <a:xfrm>
            <a:off x="104775" y="236220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A(t=t</a:t>
            </a:r>
            <a:r>
              <a:rPr lang="en-US" baseline="-25000">
                <a:latin typeface="Papyrus" charset="0"/>
                <a:cs typeface="Arial" charset="0"/>
              </a:rPr>
              <a:t>1</a:t>
            </a:r>
            <a:r>
              <a:rPr lang="en-US">
                <a:latin typeface="Papyrus" charset="0"/>
                <a:cs typeface="Arial" charset="0"/>
              </a:rPr>
              <a:t>)</a:t>
            </a:r>
          </a:p>
        </p:txBody>
      </p:sp>
      <p:sp>
        <p:nvSpPr>
          <p:cNvPr id="32774" name="Rectangle 7"/>
          <p:cNvSpPr>
            <a:spLocks noChangeArrowheads="1"/>
          </p:cNvSpPr>
          <p:nvPr/>
        </p:nvSpPr>
        <p:spPr bwMode="auto">
          <a:xfrm>
            <a:off x="3200400" y="1828800"/>
            <a:ext cx="76200" cy="366713"/>
          </a:xfrm>
          <a:prstGeom prst="rect">
            <a:avLst/>
          </a:prstGeom>
          <a:solidFill>
            <a:srgbClr val="FF0000"/>
          </a:solidFill>
          <a:ln w="9525">
            <a:solidFill>
              <a:srgbClr val="FF0000"/>
            </a:solidFill>
            <a:miter lim="800000"/>
            <a:headEnd/>
            <a:tailEnd/>
          </a:ln>
        </p:spPr>
        <p:txBody>
          <a:bodyPr wrap="none" anchor="ctr"/>
          <a:lstStyle/>
          <a:p>
            <a:endParaRPr lang="en-US">
              <a:latin typeface="Papyrus" charset="0"/>
            </a:endParaRPr>
          </a:p>
        </p:txBody>
      </p:sp>
      <p:sp>
        <p:nvSpPr>
          <p:cNvPr id="32775" name="Text Box 8"/>
          <p:cNvSpPr txBox="1">
            <a:spLocks noChangeArrowheads="1"/>
          </p:cNvSpPr>
          <p:nvPr/>
        </p:nvSpPr>
        <p:spPr bwMode="auto">
          <a:xfrm>
            <a:off x="2514600" y="236220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A(t=t</a:t>
            </a:r>
            <a:r>
              <a:rPr lang="en-US" baseline="-25000">
                <a:latin typeface="Papyrus" charset="0"/>
                <a:cs typeface="Arial" charset="0"/>
              </a:rPr>
              <a:t>2</a:t>
            </a:r>
            <a:r>
              <a:rPr lang="en-US">
                <a:latin typeface="Papyrus" charset="0"/>
                <a:cs typeface="Arial" charset="0"/>
              </a:rPr>
              <a:t>)</a:t>
            </a:r>
          </a:p>
        </p:txBody>
      </p:sp>
      <p:sp>
        <p:nvSpPr>
          <p:cNvPr id="32776" name="Text Box 9"/>
          <p:cNvSpPr txBox="1">
            <a:spLocks noChangeArrowheads="1"/>
          </p:cNvSpPr>
          <p:nvPr/>
        </p:nvSpPr>
        <p:spPr bwMode="auto">
          <a:xfrm>
            <a:off x="561975" y="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v(x</a:t>
            </a:r>
            <a:r>
              <a:rPr lang="en-US" baseline="-25000">
                <a:latin typeface="Papyrus" charset="0"/>
                <a:cs typeface="Arial" charset="0"/>
              </a:rPr>
              <a:t>1</a:t>
            </a:r>
            <a:r>
              <a:rPr lang="en-US">
                <a:latin typeface="Papyrus" charset="0"/>
                <a:cs typeface="Arial" charset="0"/>
              </a:rPr>
              <a:t>)</a:t>
            </a:r>
          </a:p>
        </p:txBody>
      </p:sp>
      <p:sp>
        <p:nvSpPr>
          <p:cNvPr id="32777" name="Line 10"/>
          <p:cNvSpPr>
            <a:spLocks noChangeShapeType="1"/>
          </p:cNvSpPr>
          <p:nvPr/>
        </p:nvSpPr>
        <p:spPr bwMode="auto">
          <a:xfrm>
            <a:off x="1295400" y="457200"/>
            <a:ext cx="0" cy="6172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8" name="Line 11"/>
          <p:cNvSpPr>
            <a:spLocks noChangeShapeType="1"/>
          </p:cNvSpPr>
          <p:nvPr/>
        </p:nvSpPr>
        <p:spPr bwMode="auto">
          <a:xfrm>
            <a:off x="3581400" y="457200"/>
            <a:ext cx="0" cy="6172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9" name="Text Box 12"/>
          <p:cNvSpPr txBox="1">
            <a:spLocks noChangeArrowheads="1"/>
          </p:cNvSpPr>
          <p:nvPr/>
        </p:nvSpPr>
        <p:spPr bwMode="auto">
          <a:xfrm>
            <a:off x="2852738" y="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v(x</a:t>
            </a:r>
            <a:r>
              <a:rPr lang="en-US" baseline="-25000">
                <a:latin typeface="Papyrus" charset="0"/>
                <a:cs typeface="Arial" charset="0"/>
              </a:rPr>
              <a:t>2</a:t>
            </a:r>
            <a:r>
              <a:rPr lang="en-US">
                <a:latin typeface="Papyrus" charset="0"/>
                <a:cs typeface="Arial" charset="0"/>
              </a:rPr>
              <a:t>)</a:t>
            </a:r>
          </a:p>
        </p:txBody>
      </p:sp>
      <p:graphicFrame>
        <p:nvGraphicFramePr>
          <p:cNvPr id="32780" name="Object 2"/>
          <p:cNvGraphicFramePr>
            <a:graphicFrameLocks noChangeAspect="1"/>
          </p:cNvGraphicFramePr>
          <p:nvPr/>
        </p:nvGraphicFramePr>
        <p:xfrm>
          <a:off x="4787900" y="1841500"/>
          <a:ext cx="4140200" cy="741363"/>
        </p:xfrm>
        <a:graphic>
          <a:graphicData uri="http://schemas.openxmlformats.org/presentationml/2006/ole">
            <mc:AlternateContent xmlns:mc="http://schemas.openxmlformats.org/markup-compatibility/2006">
              <mc:Choice xmlns:v="urn:schemas-microsoft-com:vml" Requires="v">
                <p:oleObj spid="_x0000_s68637" name="Equation" r:id="rId5" imgW="2120900" imgH="381000" progId="Equation.3">
                  <p:embed/>
                </p:oleObj>
              </mc:Choice>
              <mc:Fallback>
                <p:oleObj name="Equation" r:id="rId5" imgW="2120900" imgH="381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1841500"/>
                        <a:ext cx="4140200"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2781" name="Text Box 14"/>
          <p:cNvSpPr txBox="1">
            <a:spLocks noChangeArrowheads="1"/>
          </p:cNvSpPr>
          <p:nvPr/>
        </p:nvSpPr>
        <p:spPr bwMode="auto">
          <a:xfrm>
            <a:off x="4724400" y="381000"/>
            <a:ext cx="4267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We know acceleration of material is not zero.</a:t>
            </a:r>
          </a:p>
        </p:txBody>
      </p:sp>
      <p:sp>
        <p:nvSpPr>
          <p:cNvPr id="32782" name="Text Box 15"/>
          <p:cNvSpPr txBox="1">
            <a:spLocks noChangeArrowheads="1"/>
          </p:cNvSpPr>
          <p:nvPr/>
        </p:nvSpPr>
        <p:spPr bwMode="auto">
          <a:xfrm>
            <a:off x="4800600" y="3124200"/>
            <a:ext cx="4038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Term gives acceleration as one</a:t>
            </a:r>
          </a:p>
          <a:p>
            <a:pPr eaLnBrk="1" hangingPunct="1">
              <a:spcBef>
                <a:spcPct val="50000"/>
              </a:spcBef>
            </a:pPr>
            <a:r>
              <a:rPr lang="en-US" b="0" u="sng">
                <a:latin typeface="Papyrus" charset="0"/>
                <a:cs typeface="Arial" charset="0"/>
              </a:rPr>
              <a:t>follows the material</a:t>
            </a:r>
          </a:p>
          <a:p>
            <a:pPr eaLnBrk="1" hangingPunct="1">
              <a:spcBef>
                <a:spcPct val="50000"/>
              </a:spcBef>
            </a:pPr>
            <a:r>
              <a:rPr lang="en-US" b="0">
                <a:latin typeface="Papyrus" charset="0"/>
                <a:cs typeface="Arial" charset="0"/>
              </a:rPr>
              <a:t>through space</a:t>
            </a:r>
          </a:p>
          <a:p>
            <a:pPr eaLnBrk="1" hangingPunct="1">
              <a:spcBef>
                <a:spcPct val="50000"/>
              </a:spcBef>
            </a:pPr>
            <a:r>
              <a:rPr lang="en-US" b="0">
                <a:latin typeface="Papyrus" charset="0"/>
                <a:cs typeface="Arial" charset="0"/>
              </a:rPr>
              <a:t>(have to consider same material at t</a:t>
            </a:r>
            <a:r>
              <a:rPr lang="en-US" b="0" baseline="-25000">
                <a:latin typeface="Papyrus" charset="0"/>
                <a:cs typeface="Arial" charset="0"/>
              </a:rPr>
              <a:t>1</a:t>
            </a:r>
            <a:r>
              <a:rPr lang="en-US" b="0">
                <a:latin typeface="Papyrus" charset="0"/>
                <a:cs typeface="Arial" charset="0"/>
              </a:rPr>
              <a:t> and t</a:t>
            </a:r>
            <a:r>
              <a:rPr lang="en-US" b="0" baseline="-25000">
                <a:latin typeface="Papyrus" charset="0"/>
                <a:cs typeface="Arial" charset="0"/>
              </a:rPr>
              <a:t>2</a:t>
            </a:r>
            <a:r>
              <a:rPr lang="en-US" b="0">
                <a:latin typeface="Papyrus" charset="0"/>
                <a:cs typeface="Arial" charset="0"/>
              </a:rPr>
              <a:t>)</a:t>
            </a:r>
          </a:p>
        </p:txBody>
      </p:sp>
      <p:sp>
        <p:nvSpPr>
          <p:cNvPr id="32783" name="Line 16"/>
          <p:cNvSpPr>
            <a:spLocks noChangeShapeType="1"/>
          </p:cNvSpPr>
          <p:nvPr/>
        </p:nvSpPr>
        <p:spPr bwMode="auto">
          <a:xfrm flipV="1">
            <a:off x="5562600" y="2514600"/>
            <a:ext cx="1676400" cy="6858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32784" name="Rectangle 17"/>
          <p:cNvSpPr>
            <a:spLocks noChangeArrowheads="1"/>
          </p:cNvSpPr>
          <p:nvPr/>
        </p:nvSpPr>
        <p:spPr bwMode="auto">
          <a:xfrm>
            <a:off x="7239000" y="1752600"/>
            <a:ext cx="1676400" cy="914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Papyrus" charset="0"/>
            </a:endParaRPr>
          </a:p>
        </p:txBody>
      </p:sp>
    </p:spTree>
    <p:extLst>
      <p:ext uri="{BB962C8B-B14F-4D97-AF65-F5344CB8AC3E}">
        <p14:creationId xmlns:p14="http://schemas.microsoft.com/office/powerpoint/2010/main" val="428688078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9B50C876-B4D0-B14E-A440-5BB93B6E61B9}" type="slidenum">
              <a:rPr lang="en-US" sz="1200">
                <a:solidFill>
                  <a:srgbClr val="D38E27"/>
                </a:solidFill>
                <a:latin typeface="Papyrus" charset="0"/>
                <a:cs typeface="Papyrus" charset="0"/>
              </a:rPr>
              <a:pPr eaLnBrk="1" hangingPunct="1"/>
              <a:t>43</a:t>
            </a:fld>
            <a:endParaRPr lang="en-US" sz="1200">
              <a:solidFill>
                <a:srgbClr val="D38E27"/>
              </a:solidFill>
              <a:latin typeface="Papyrus" charset="0"/>
              <a:cs typeface="Papyrus" charset="0"/>
            </a:endParaRPr>
          </a:p>
        </p:txBody>
      </p:sp>
      <p:sp>
        <p:nvSpPr>
          <p:cNvPr id="33794" name="Text Box 4"/>
          <p:cNvSpPr txBox="1">
            <a:spLocks noChangeArrowheads="1"/>
          </p:cNvSpPr>
          <p:nvPr/>
        </p:nvSpPr>
        <p:spPr bwMode="auto">
          <a:xfrm>
            <a:off x="0" y="762000"/>
            <a:ext cx="91440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dirty="0">
                <a:latin typeface="Papyrus" charset="0"/>
                <a:cs typeface="Arial" charset="0"/>
              </a:rPr>
              <a:t>Various names for this derivative</a:t>
            </a:r>
          </a:p>
          <a:p>
            <a:pPr algn="ctr" eaLnBrk="1" hangingPunct="1">
              <a:spcBef>
                <a:spcPct val="50000"/>
              </a:spcBef>
            </a:pPr>
            <a:endParaRPr lang="en-US" b="0" dirty="0">
              <a:latin typeface="Papyrus" charset="0"/>
              <a:cs typeface="Arial" charset="0"/>
            </a:endParaRPr>
          </a:p>
          <a:p>
            <a:pPr algn="ctr" eaLnBrk="1" hangingPunct="1">
              <a:spcBef>
                <a:spcPct val="50000"/>
              </a:spcBef>
            </a:pPr>
            <a:r>
              <a:rPr lang="en-US" b="0" dirty="0">
                <a:latin typeface="Papyrus" charset="0"/>
                <a:cs typeface="Arial" charset="0"/>
              </a:rPr>
              <a:t>Substantive derivative</a:t>
            </a:r>
          </a:p>
          <a:p>
            <a:pPr algn="ctr" eaLnBrk="1" hangingPunct="1">
              <a:spcBef>
                <a:spcPct val="50000"/>
              </a:spcBef>
            </a:pPr>
            <a:r>
              <a:rPr lang="en-US" b="0" dirty="0" err="1">
                <a:latin typeface="Papyrus" charset="0"/>
                <a:cs typeface="Arial" charset="0"/>
              </a:rPr>
              <a:t>Lagrangian</a:t>
            </a:r>
            <a:r>
              <a:rPr lang="en-US" b="0" dirty="0">
                <a:latin typeface="Papyrus" charset="0"/>
                <a:cs typeface="Arial" charset="0"/>
              </a:rPr>
              <a:t> derivative</a:t>
            </a:r>
          </a:p>
          <a:p>
            <a:pPr algn="ctr" eaLnBrk="1" hangingPunct="1">
              <a:spcBef>
                <a:spcPct val="50000"/>
              </a:spcBef>
            </a:pPr>
            <a:r>
              <a:rPr lang="en-US" b="0" dirty="0">
                <a:latin typeface="Papyrus" charset="0"/>
                <a:cs typeface="Arial" charset="0"/>
              </a:rPr>
              <a:t>Material derivative</a:t>
            </a:r>
          </a:p>
          <a:p>
            <a:pPr algn="ctr" eaLnBrk="1" hangingPunct="1">
              <a:spcBef>
                <a:spcPct val="50000"/>
              </a:spcBef>
            </a:pPr>
            <a:r>
              <a:rPr lang="en-US" b="0" dirty="0" err="1">
                <a:latin typeface="Papyrus" charset="0"/>
                <a:cs typeface="Arial" charset="0"/>
              </a:rPr>
              <a:t>Advective</a:t>
            </a:r>
            <a:r>
              <a:rPr lang="en-US" b="0" dirty="0">
                <a:latin typeface="Papyrus" charset="0"/>
                <a:cs typeface="Arial" charset="0"/>
              </a:rPr>
              <a:t> derivative</a:t>
            </a:r>
          </a:p>
          <a:p>
            <a:pPr algn="ctr" eaLnBrk="1" hangingPunct="1">
              <a:spcBef>
                <a:spcPct val="50000"/>
              </a:spcBef>
            </a:pPr>
            <a:r>
              <a:rPr lang="en-US" b="0" dirty="0">
                <a:latin typeface="Papyrus" charset="0"/>
                <a:cs typeface="Arial" charset="0"/>
              </a:rPr>
              <a:t>Total derivative</a:t>
            </a:r>
          </a:p>
        </p:txBody>
      </p:sp>
    </p:spTree>
    <p:extLst>
      <p:ext uri="{BB962C8B-B14F-4D97-AF65-F5344CB8AC3E}">
        <p14:creationId xmlns:p14="http://schemas.microsoft.com/office/powerpoint/2010/main" val="28174258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F5EE7876-A284-6749-AF7C-056A09F05933}" type="slidenum">
              <a:rPr lang="en-US" sz="1200">
                <a:solidFill>
                  <a:srgbClr val="D38E27"/>
                </a:solidFill>
                <a:latin typeface="Papyrus" charset="0"/>
                <a:cs typeface="Papyrus" charset="0"/>
              </a:rPr>
              <a:pPr eaLnBrk="1" hangingPunct="1"/>
              <a:t>44</a:t>
            </a:fld>
            <a:endParaRPr lang="en-US" sz="1200">
              <a:solidFill>
                <a:srgbClr val="D38E27"/>
              </a:solidFill>
              <a:latin typeface="Papyrus" charset="0"/>
              <a:cs typeface="Papyrus" charset="0"/>
            </a:endParaRPr>
          </a:p>
        </p:txBody>
      </p:sp>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5"/>
          <p:cNvSpPr txBox="1">
            <a:spLocks noChangeArrowheads="1"/>
          </p:cNvSpPr>
          <p:nvPr/>
        </p:nvSpPr>
        <p:spPr bwMode="auto">
          <a:xfrm>
            <a:off x="0" y="6629400"/>
            <a:ext cx="2514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solidFill>
                  <a:schemeClr val="bg2"/>
                </a:solidFill>
                <a:latin typeface="Papyrus" charset="0"/>
                <a:cs typeface="Arial" charset="0"/>
              </a:rPr>
              <a:t>From Rick Allmendinger</a:t>
            </a:r>
          </a:p>
        </p:txBody>
      </p:sp>
    </p:spTree>
    <p:extLst>
      <p:ext uri="{BB962C8B-B14F-4D97-AF65-F5344CB8AC3E}">
        <p14:creationId xmlns:p14="http://schemas.microsoft.com/office/powerpoint/2010/main" val="171680974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B7921A9-03BB-B14F-A6D3-3AD4C04D6A22}" type="slidenum">
              <a:rPr lang="en-US" sz="1200">
                <a:solidFill>
                  <a:srgbClr val="D38E27"/>
                </a:solidFill>
                <a:latin typeface="Papyrus" charset="0"/>
                <a:cs typeface="Papyrus" charset="0"/>
              </a:rPr>
              <a:pPr eaLnBrk="1" hangingPunct="1"/>
              <a:t>45</a:t>
            </a:fld>
            <a:endParaRPr lang="en-US" sz="1200">
              <a:solidFill>
                <a:srgbClr val="D38E27"/>
              </a:solidFill>
              <a:latin typeface="Papyrus" charset="0"/>
              <a:cs typeface="Papyrus" charset="0"/>
            </a:endParaRPr>
          </a:p>
        </p:txBody>
      </p:sp>
      <p:pic>
        <p:nvPicPr>
          <p:cNvPr id="368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133" y="2269067"/>
            <a:ext cx="555625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5"/>
          <p:cNvSpPr txBox="1">
            <a:spLocks noChangeArrowheads="1"/>
          </p:cNvSpPr>
          <p:nvPr/>
        </p:nvSpPr>
        <p:spPr bwMode="auto">
          <a:xfrm>
            <a:off x="0" y="6629400"/>
            <a:ext cx="8915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Arial" charset="0"/>
              </a:rPr>
              <a:t>http://www.iris.iris.edu/USArray/EllenMaterial/assets/es_proj_plan_lo.pdf, http://www.iris.edu/news/IRISnewsletter/EE.Fall98.web/plate.html</a:t>
            </a:r>
          </a:p>
        </p:txBody>
      </p:sp>
      <p:sp>
        <p:nvSpPr>
          <p:cNvPr id="36868" name="Text Box 6"/>
          <p:cNvSpPr txBox="1">
            <a:spLocks noChangeArrowheads="1"/>
          </p:cNvSpPr>
          <p:nvPr/>
        </p:nvSpPr>
        <p:spPr bwMode="auto">
          <a:xfrm>
            <a:off x="0" y="296329"/>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dirty="0">
                <a:latin typeface="Papyrus" charset="0"/>
                <a:cs typeface="Arial" charset="0"/>
              </a:rPr>
              <a:t>Strain-rate sensitivity thresholds (schematic) as functions of period</a:t>
            </a:r>
          </a:p>
        </p:txBody>
      </p:sp>
      <p:sp>
        <p:nvSpPr>
          <p:cNvPr id="36869" name="Text Box 7"/>
          <p:cNvSpPr txBox="1">
            <a:spLocks noChangeArrowheads="1"/>
          </p:cNvSpPr>
          <p:nvPr/>
        </p:nvSpPr>
        <p:spPr bwMode="auto">
          <a:xfrm>
            <a:off x="0" y="46482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endParaRPr lang="en-US" b="0" dirty="0">
              <a:latin typeface="Papyrus" charset="0"/>
              <a:cs typeface="Arial" charset="0"/>
            </a:endParaRPr>
          </a:p>
        </p:txBody>
      </p:sp>
    </p:spTree>
    <p:extLst>
      <p:ext uri="{BB962C8B-B14F-4D97-AF65-F5344CB8AC3E}">
        <p14:creationId xmlns:p14="http://schemas.microsoft.com/office/powerpoint/2010/main" val="33730112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6DDC70E-9418-7E4C-8E62-75739337FBD4}" type="slidenum">
              <a:rPr lang="en-US" sz="1200">
                <a:solidFill>
                  <a:srgbClr val="D38E27"/>
                </a:solidFill>
                <a:latin typeface="Papyrus" charset="0"/>
                <a:cs typeface="Papyrus" charset="0"/>
              </a:rPr>
              <a:pPr eaLnBrk="1" hangingPunct="1"/>
              <a:t>46</a:t>
            </a:fld>
            <a:endParaRPr lang="en-US" sz="1200">
              <a:solidFill>
                <a:srgbClr val="D38E27"/>
              </a:solidFill>
              <a:latin typeface="Papyrus" charset="0"/>
              <a:cs typeface="Papyrus" charset="0"/>
            </a:endParaRPr>
          </a:p>
        </p:txBody>
      </p:sp>
      <p:sp>
        <p:nvSpPr>
          <p:cNvPr id="39938" name="Text Box 2"/>
          <p:cNvSpPr txBox="1">
            <a:spLocks noChangeArrowheads="1"/>
          </p:cNvSpPr>
          <p:nvPr/>
        </p:nvSpPr>
        <p:spPr bwMode="auto">
          <a:xfrm>
            <a:off x="76200" y="6553200"/>
            <a:ext cx="3581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Arial" charset="0"/>
              </a:rPr>
              <a:t>http://hcgl.eng.ohio-state.edu/~ce552/3rdMat06_handout.pdf</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7969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940" name="Object 2"/>
          <p:cNvGraphicFramePr>
            <a:graphicFrameLocks noChangeAspect="1"/>
          </p:cNvGraphicFramePr>
          <p:nvPr/>
        </p:nvGraphicFramePr>
        <p:xfrm>
          <a:off x="5830888" y="1577975"/>
          <a:ext cx="977900" cy="269875"/>
        </p:xfrm>
        <a:graphic>
          <a:graphicData uri="http://schemas.openxmlformats.org/presentationml/2006/ole">
            <mc:AlternateContent xmlns:mc="http://schemas.openxmlformats.org/markup-compatibility/2006">
              <mc:Choice xmlns:v="urn:schemas-microsoft-com:vml" Requires="v">
                <p:oleObj spid="_x0000_s45137" name="Equation" r:id="rId4" imgW="457200" imgH="127000" progId="Equation.3">
                  <p:embed/>
                </p:oleObj>
              </mc:Choice>
              <mc:Fallback>
                <p:oleObj name="Equation" r:id="rId4" imgW="457200" imgH="127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0888" y="1577975"/>
                        <a:ext cx="977900"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9941" name="Text Box 11"/>
          <p:cNvSpPr txBox="1">
            <a:spLocks noChangeArrowheads="1"/>
          </p:cNvSpPr>
          <p:nvPr/>
        </p:nvSpPr>
        <p:spPr bwMode="auto">
          <a:xfrm>
            <a:off x="0" y="304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Simple rheological models</a:t>
            </a:r>
          </a:p>
        </p:txBody>
      </p:sp>
      <p:sp>
        <p:nvSpPr>
          <p:cNvPr id="39942" name="Text Box 13"/>
          <p:cNvSpPr txBox="1">
            <a:spLocks noChangeArrowheads="1"/>
          </p:cNvSpPr>
          <p:nvPr/>
        </p:nvSpPr>
        <p:spPr bwMode="auto">
          <a:xfrm>
            <a:off x="0" y="1447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elastic</a:t>
            </a:r>
          </a:p>
        </p:txBody>
      </p:sp>
      <p:sp>
        <p:nvSpPr>
          <p:cNvPr id="39943" name="Line 21"/>
          <p:cNvSpPr>
            <a:spLocks noChangeShapeType="1"/>
          </p:cNvSpPr>
          <p:nvPr/>
        </p:nvSpPr>
        <p:spPr bwMode="auto">
          <a:xfrm>
            <a:off x="3429000" y="5410200"/>
            <a:ext cx="2590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4" name="Line 22"/>
          <p:cNvSpPr>
            <a:spLocks noChangeShapeType="1"/>
          </p:cNvSpPr>
          <p:nvPr/>
        </p:nvSpPr>
        <p:spPr bwMode="auto">
          <a:xfrm flipV="1">
            <a:off x="3429000" y="3581400"/>
            <a:ext cx="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5" name="Line 23"/>
          <p:cNvSpPr>
            <a:spLocks noChangeShapeType="1"/>
          </p:cNvSpPr>
          <p:nvPr/>
        </p:nvSpPr>
        <p:spPr bwMode="auto">
          <a:xfrm flipV="1">
            <a:off x="3429000" y="3352800"/>
            <a:ext cx="22860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6" name="Text Box 27"/>
          <p:cNvSpPr txBox="1">
            <a:spLocks noChangeArrowheads="1"/>
          </p:cNvSpPr>
          <p:nvPr/>
        </p:nvSpPr>
        <p:spPr bwMode="auto">
          <a:xfrm>
            <a:off x="5715000" y="30480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sz="2400" b="0">
                <a:latin typeface="Symbol" charset="0"/>
                <a:cs typeface="Arial" charset="0"/>
              </a:rPr>
              <a:t>e</a:t>
            </a:r>
            <a:r>
              <a:rPr lang="en-US" sz="2400" b="0" baseline="-25000">
                <a:latin typeface="Arial" charset="0"/>
                <a:cs typeface="Arial" charset="0"/>
              </a:rPr>
              <a:t> </a:t>
            </a:r>
            <a:r>
              <a:rPr lang="en-US" sz="2400" b="0">
                <a:latin typeface="Arial" charset="0"/>
                <a:cs typeface="Arial" charset="0"/>
              </a:rPr>
              <a:t>(</a:t>
            </a:r>
            <a:r>
              <a:rPr lang="en-US" sz="2400" b="0">
                <a:latin typeface="Symbol" charset="0"/>
                <a:cs typeface="Arial" charset="0"/>
              </a:rPr>
              <a:t>s</a:t>
            </a:r>
            <a:r>
              <a:rPr lang="en-US" sz="2400" b="0">
                <a:latin typeface="Arial" charset="0"/>
                <a:cs typeface="Arial" charset="0"/>
              </a:rPr>
              <a:t>)</a:t>
            </a:r>
          </a:p>
        </p:txBody>
      </p:sp>
      <p:sp>
        <p:nvSpPr>
          <p:cNvPr id="39947" name="Rectangle 33"/>
          <p:cNvSpPr>
            <a:spLocks noChangeArrowheads="1"/>
          </p:cNvSpPr>
          <p:nvPr/>
        </p:nvSpPr>
        <p:spPr bwMode="auto">
          <a:xfrm>
            <a:off x="2971800" y="3200400"/>
            <a:ext cx="361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200" b="0">
                <a:latin typeface="Symbol" charset="0"/>
              </a:rPr>
              <a:t>e</a:t>
            </a:r>
          </a:p>
        </p:txBody>
      </p:sp>
      <p:sp>
        <p:nvSpPr>
          <p:cNvPr id="39948" name="Rectangle 35"/>
          <p:cNvSpPr>
            <a:spLocks noChangeArrowheads="1"/>
          </p:cNvSpPr>
          <p:nvPr/>
        </p:nvSpPr>
        <p:spPr bwMode="auto">
          <a:xfrm>
            <a:off x="5638800" y="54864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200" b="0">
                <a:latin typeface="Symbol" charset="0"/>
              </a:rPr>
              <a:t>s</a:t>
            </a:r>
          </a:p>
        </p:txBody>
      </p:sp>
    </p:spTree>
    <p:extLst>
      <p:ext uri="{BB962C8B-B14F-4D97-AF65-F5344CB8AC3E}">
        <p14:creationId xmlns:p14="http://schemas.microsoft.com/office/powerpoint/2010/main" val="207678376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81EDFF56-9F11-0148-BDB0-7CA2077B52C6}" type="slidenum">
              <a:rPr lang="en-US" sz="1200">
                <a:solidFill>
                  <a:srgbClr val="D38E27"/>
                </a:solidFill>
                <a:latin typeface="Papyrus" charset="0"/>
                <a:cs typeface="Papyrus" charset="0"/>
              </a:rPr>
              <a:pPr eaLnBrk="1" hangingPunct="1"/>
              <a:t>47</a:t>
            </a:fld>
            <a:endParaRPr lang="en-US" sz="1200">
              <a:solidFill>
                <a:srgbClr val="D38E27"/>
              </a:solidFill>
              <a:latin typeface="Papyrus" charset="0"/>
              <a:cs typeface="Papyrus" charset="0"/>
            </a:endParaRPr>
          </a:p>
        </p:txBody>
      </p:sp>
      <p:sp>
        <p:nvSpPr>
          <p:cNvPr id="40962" name="Text Box 2"/>
          <p:cNvSpPr txBox="1">
            <a:spLocks noChangeArrowheads="1"/>
          </p:cNvSpPr>
          <p:nvPr/>
        </p:nvSpPr>
        <p:spPr bwMode="auto">
          <a:xfrm>
            <a:off x="76200" y="6553200"/>
            <a:ext cx="3581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Arial" charset="0"/>
              </a:rPr>
              <a:t>http://hcgl.eng.ohio-state.edu/~ce552/3rdMat06_handout.pdf</a:t>
            </a:r>
          </a:p>
        </p:txBody>
      </p:sp>
      <p:pic>
        <p:nvPicPr>
          <p:cNvPr id="4096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14400"/>
            <a:ext cx="1354138"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7"/>
          <p:cNvSpPr txBox="1">
            <a:spLocks noChangeArrowheads="1"/>
          </p:cNvSpPr>
          <p:nvPr/>
        </p:nvSpPr>
        <p:spPr bwMode="auto">
          <a:xfrm>
            <a:off x="0" y="304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Simple rheological models</a:t>
            </a:r>
          </a:p>
        </p:txBody>
      </p:sp>
      <p:sp>
        <p:nvSpPr>
          <p:cNvPr id="40965" name="Line 9"/>
          <p:cNvSpPr>
            <a:spLocks noChangeShapeType="1"/>
          </p:cNvSpPr>
          <p:nvPr/>
        </p:nvSpPr>
        <p:spPr bwMode="auto">
          <a:xfrm>
            <a:off x="1524000" y="4648200"/>
            <a:ext cx="2590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66" name="Line 10"/>
          <p:cNvSpPr>
            <a:spLocks noChangeShapeType="1"/>
          </p:cNvSpPr>
          <p:nvPr/>
        </p:nvSpPr>
        <p:spPr bwMode="auto">
          <a:xfrm flipV="1">
            <a:off x="1524000" y="2819400"/>
            <a:ext cx="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67" name="Line 11"/>
          <p:cNvSpPr>
            <a:spLocks noChangeShapeType="1"/>
          </p:cNvSpPr>
          <p:nvPr/>
        </p:nvSpPr>
        <p:spPr bwMode="auto">
          <a:xfrm>
            <a:off x="1524000" y="4038600"/>
            <a:ext cx="228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8" name="Line 12"/>
          <p:cNvSpPr>
            <a:spLocks noChangeShapeType="1"/>
          </p:cNvSpPr>
          <p:nvPr/>
        </p:nvSpPr>
        <p:spPr bwMode="auto">
          <a:xfrm>
            <a:off x="1524000" y="3429000"/>
            <a:ext cx="228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9" name="Text Box 13"/>
          <p:cNvSpPr txBox="1">
            <a:spLocks noChangeArrowheads="1"/>
          </p:cNvSpPr>
          <p:nvPr/>
        </p:nvSpPr>
        <p:spPr bwMode="auto">
          <a:xfrm>
            <a:off x="990600" y="3733800"/>
            <a:ext cx="53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Symbol" charset="0"/>
                <a:cs typeface="Arial" charset="0"/>
              </a:rPr>
              <a:t>s</a:t>
            </a:r>
            <a:r>
              <a:rPr lang="en-US" baseline="-25000">
                <a:latin typeface="Papyrus" charset="0"/>
                <a:cs typeface="Arial" charset="0"/>
              </a:rPr>
              <a:t>1</a:t>
            </a:r>
          </a:p>
        </p:txBody>
      </p:sp>
      <p:sp>
        <p:nvSpPr>
          <p:cNvPr id="40970" name="Text Box 14"/>
          <p:cNvSpPr txBox="1">
            <a:spLocks noChangeArrowheads="1"/>
          </p:cNvSpPr>
          <p:nvPr/>
        </p:nvSpPr>
        <p:spPr bwMode="auto">
          <a:xfrm>
            <a:off x="990600" y="3124200"/>
            <a:ext cx="53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Symbol" charset="0"/>
                <a:cs typeface="Arial" charset="0"/>
              </a:rPr>
              <a:t>s</a:t>
            </a:r>
            <a:r>
              <a:rPr lang="en-US" baseline="-25000">
                <a:latin typeface="Papyrus" charset="0"/>
                <a:cs typeface="Arial" charset="0"/>
              </a:rPr>
              <a:t>2</a:t>
            </a:r>
          </a:p>
        </p:txBody>
      </p:sp>
      <p:sp>
        <p:nvSpPr>
          <p:cNvPr id="40971" name="Text Box 15"/>
          <p:cNvSpPr txBox="1">
            <a:spLocks noChangeArrowheads="1"/>
          </p:cNvSpPr>
          <p:nvPr/>
        </p:nvSpPr>
        <p:spPr bwMode="auto">
          <a:xfrm>
            <a:off x="4038600" y="4433888"/>
            <a:ext cx="338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Papyrus" charset="0"/>
                <a:cs typeface="Arial" charset="0"/>
              </a:rPr>
              <a:t>t</a:t>
            </a:r>
          </a:p>
        </p:txBody>
      </p:sp>
      <p:sp>
        <p:nvSpPr>
          <p:cNvPr id="40972" name="Line 16"/>
          <p:cNvSpPr>
            <a:spLocks noChangeShapeType="1"/>
          </p:cNvSpPr>
          <p:nvPr/>
        </p:nvSpPr>
        <p:spPr bwMode="auto">
          <a:xfrm>
            <a:off x="4419600" y="4648200"/>
            <a:ext cx="2590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3" name="Line 17"/>
          <p:cNvSpPr>
            <a:spLocks noChangeShapeType="1"/>
          </p:cNvSpPr>
          <p:nvPr/>
        </p:nvSpPr>
        <p:spPr bwMode="auto">
          <a:xfrm flipV="1">
            <a:off x="4419600" y="2819400"/>
            <a:ext cx="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74" name="Line 18"/>
          <p:cNvSpPr>
            <a:spLocks noChangeShapeType="1"/>
          </p:cNvSpPr>
          <p:nvPr/>
        </p:nvSpPr>
        <p:spPr bwMode="auto">
          <a:xfrm flipV="1">
            <a:off x="4419600" y="3733800"/>
            <a:ext cx="2209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5" name="Line 19"/>
          <p:cNvSpPr>
            <a:spLocks noChangeShapeType="1"/>
          </p:cNvSpPr>
          <p:nvPr/>
        </p:nvSpPr>
        <p:spPr bwMode="auto">
          <a:xfrm flipV="1">
            <a:off x="4419600" y="2667000"/>
            <a:ext cx="19812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6" name="Text Box 20"/>
          <p:cNvSpPr txBox="1">
            <a:spLocks noChangeArrowheads="1"/>
          </p:cNvSpPr>
          <p:nvPr/>
        </p:nvSpPr>
        <p:spPr bwMode="auto">
          <a:xfrm>
            <a:off x="6477000" y="2438400"/>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Symbol" charset="0"/>
                <a:cs typeface="Arial" charset="0"/>
              </a:rPr>
              <a:t>e</a:t>
            </a:r>
            <a:r>
              <a:rPr lang="en-US" baseline="-25000">
                <a:latin typeface="Papyrus" charset="0"/>
                <a:cs typeface="Arial" charset="0"/>
              </a:rPr>
              <a:t>2 </a:t>
            </a:r>
            <a:r>
              <a:rPr lang="en-US">
                <a:latin typeface="Papyrus" charset="0"/>
                <a:cs typeface="Arial" charset="0"/>
              </a:rPr>
              <a:t>(t)</a:t>
            </a:r>
          </a:p>
        </p:txBody>
      </p:sp>
      <p:sp>
        <p:nvSpPr>
          <p:cNvPr id="40977" name="Text Box 21"/>
          <p:cNvSpPr txBox="1">
            <a:spLocks noChangeArrowheads="1"/>
          </p:cNvSpPr>
          <p:nvPr/>
        </p:nvSpPr>
        <p:spPr bwMode="auto">
          <a:xfrm>
            <a:off x="6994525" y="4419600"/>
            <a:ext cx="325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b="0">
                <a:latin typeface="Papyrus" charset="0"/>
                <a:cs typeface="Arial" charset="0"/>
              </a:rPr>
              <a:t>t</a:t>
            </a:r>
          </a:p>
        </p:txBody>
      </p:sp>
      <p:sp>
        <p:nvSpPr>
          <p:cNvPr id="40978" name="Text Box 22"/>
          <p:cNvSpPr txBox="1">
            <a:spLocks noChangeArrowheads="1"/>
          </p:cNvSpPr>
          <p:nvPr/>
        </p:nvSpPr>
        <p:spPr bwMode="auto">
          <a:xfrm>
            <a:off x="6629400" y="3429000"/>
            <a:ext cx="129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Symbol" charset="0"/>
                <a:cs typeface="Arial" charset="0"/>
              </a:rPr>
              <a:t>e</a:t>
            </a:r>
            <a:r>
              <a:rPr lang="en-US" baseline="-25000">
                <a:latin typeface="Papyrus" charset="0"/>
                <a:cs typeface="Arial" charset="0"/>
              </a:rPr>
              <a:t>1 </a:t>
            </a:r>
            <a:r>
              <a:rPr lang="en-US">
                <a:latin typeface="Papyrus" charset="0"/>
                <a:cs typeface="Arial" charset="0"/>
              </a:rPr>
              <a:t>(t)</a:t>
            </a:r>
          </a:p>
        </p:txBody>
      </p:sp>
      <p:sp>
        <p:nvSpPr>
          <p:cNvPr id="40979" name="Line 23"/>
          <p:cNvSpPr>
            <a:spLocks noChangeShapeType="1"/>
          </p:cNvSpPr>
          <p:nvPr/>
        </p:nvSpPr>
        <p:spPr bwMode="auto">
          <a:xfrm flipV="1">
            <a:off x="5029200" y="2743200"/>
            <a:ext cx="0" cy="1905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80" name="Line 24"/>
          <p:cNvSpPr>
            <a:spLocks noChangeShapeType="1"/>
          </p:cNvSpPr>
          <p:nvPr/>
        </p:nvSpPr>
        <p:spPr bwMode="auto">
          <a:xfrm flipV="1">
            <a:off x="6096000" y="2590800"/>
            <a:ext cx="0" cy="2057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981" name="Text Box 25"/>
          <p:cNvSpPr txBox="1">
            <a:spLocks noChangeArrowheads="1"/>
          </p:cNvSpPr>
          <p:nvPr/>
        </p:nvSpPr>
        <p:spPr bwMode="auto">
          <a:xfrm>
            <a:off x="4876800" y="4627563"/>
            <a:ext cx="466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Papyrus" charset="0"/>
                <a:cs typeface="Arial" charset="0"/>
              </a:rPr>
              <a:t>t</a:t>
            </a:r>
            <a:r>
              <a:rPr lang="en-US" baseline="-25000">
                <a:latin typeface="Papyrus" charset="0"/>
                <a:cs typeface="Arial" charset="0"/>
              </a:rPr>
              <a:t>a</a:t>
            </a:r>
          </a:p>
        </p:txBody>
      </p:sp>
      <p:sp>
        <p:nvSpPr>
          <p:cNvPr id="40982" name="Text Box 26"/>
          <p:cNvSpPr txBox="1">
            <a:spLocks noChangeArrowheads="1"/>
          </p:cNvSpPr>
          <p:nvPr/>
        </p:nvSpPr>
        <p:spPr bwMode="auto">
          <a:xfrm>
            <a:off x="5943600" y="4627563"/>
            <a:ext cx="466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Papyrus" charset="0"/>
                <a:cs typeface="Arial" charset="0"/>
              </a:rPr>
              <a:t>t</a:t>
            </a:r>
            <a:r>
              <a:rPr lang="en-US" baseline="-25000">
                <a:latin typeface="Papyrus" charset="0"/>
                <a:cs typeface="Arial" charset="0"/>
              </a:rPr>
              <a:t>b</a:t>
            </a:r>
          </a:p>
        </p:txBody>
      </p:sp>
      <p:sp>
        <p:nvSpPr>
          <p:cNvPr id="40983" name="Rectangle 27"/>
          <p:cNvSpPr>
            <a:spLocks noChangeArrowheads="1"/>
          </p:cNvSpPr>
          <p:nvPr/>
        </p:nvSpPr>
        <p:spPr bwMode="auto">
          <a:xfrm>
            <a:off x="1143000" y="2487613"/>
            <a:ext cx="3984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atin typeface="Symbol" charset="0"/>
              </a:rPr>
              <a:t>s</a:t>
            </a:r>
          </a:p>
        </p:txBody>
      </p:sp>
      <p:sp>
        <p:nvSpPr>
          <p:cNvPr id="40984" name="Rectangle 28"/>
          <p:cNvSpPr>
            <a:spLocks noChangeArrowheads="1"/>
          </p:cNvSpPr>
          <p:nvPr/>
        </p:nvSpPr>
        <p:spPr bwMode="auto">
          <a:xfrm>
            <a:off x="3962400" y="2487613"/>
            <a:ext cx="339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atin typeface="Symbol" charset="0"/>
              </a:rPr>
              <a:t>e</a:t>
            </a:r>
          </a:p>
        </p:txBody>
      </p:sp>
      <p:sp>
        <p:nvSpPr>
          <p:cNvPr id="40985" name="Text Box 29"/>
          <p:cNvSpPr txBox="1">
            <a:spLocks noChangeArrowheads="1"/>
          </p:cNvSpPr>
          <p:nvPr/>
        </p:nvSpPr>
        <p:spPr bwMode="auto">
          <a:xfrm>
            <a:off x="0" y="1447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viscous</a:t>
            </a:r>
          </a:p>
        </p:txBody>
      </p:sp>
      <p:graphicFrame>
        <p:nvGraphicFramePr>
          <p:cNvPr id="40986" name="Object 2"/>
          <p:cNvGraphicFramePr>
            <a:graphicFrameLocks noChangeAspect="1"/>
          </p:cNvGraphicFramePr>
          <p:nvPr/>
        </p:nvGraphicFramePr>
        <p:xfrm>
          <a:off x="5983288" y="1335088"/>
          <a:ext cx="1928812" cy="760412"/>
        </p:xfrm>
        <a:graphic>
          <a:graphicData uri="http://schemas.openxmlformats.org/presentationml/2006/ole">
            <mc:AlternateContent xmlns:mc="http://schemas.openxmlformats.org/markup-compatibility/2006">
              <mc:Choice xmlns:v="urn:schemas-microsoft-com:vml" Requires="v">
                <p:oleObj spid="_x0000_s46161" name="Equation" r:id="rId5" imgW="901700" imgH="355600" progId="Equation.3">
                  <p:embed/>
                </p:oleObj>
              </mc:Choice>
              <mc:Fallback>
                <p:oleObj name="Equation" r:id="rId5" imgW="9017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288" y="1335088"/>
                        <a:ext cx="1928812" cy="76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70635181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99F59136-B98D-A247-B132-F43CD6560789}" type="slidenum">
              <a:rPr lang="en-US" sz="1200">
                <a:solidFill>
                  <a:srgbClr val="D38E27"/>
                </a:solidFill>
                <a:latin typeface="Papyrus" charset="0"/>
                <a:cs typeface="Papyrus" charset="0"/>
              </a:rPr>
              <a:pPr eaLnBrk="1" hangingPunct="1"/>
              <a:t>48</a:t>
            </a:fld>
            <a:endParaRPr lang="en-US" sz="1200">
              <a:solidFill>
                <a:srgbClr val="D38E27"/>
              </a:solidFill>
              <a:latin typeface="Papyrus" charset="0"/>
              <a:cs typeface="Papyrus" charset="0"/>
            </a:endParaRPr>
          </a:p>
        </p:txBody>
      </p:sp>
      <p:sp>
        <p:nvSpPr>
          <p:cNvPr id="41986" name="Text Box 2"/>
          <p:cNvSpPr txBox="1">
            <a:spLocks noChangeArrowheads="1"/>
          </p:cNvSpPr>
          <p:nvPr/>
        </p:nvSpPr>
        <p:spPr bwMode="auto">
          <a:xfrm>
            <a:off x="76200" y="6553200"/>
            <a:ext cx="3581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Arial" charset="0"/>
              </a:rPr>
              <a:t>http://hcgl.eng.ohio-state.edu/~ce552/3rdMat06_handout.pdf</a:t>
            </a:r>
          </a:p>
        </p:txBody>
      </p:sp>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14400"/>
            <a:ext cx="1354138"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0" y="304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Simple rheological models</a:t>
            </a:r>
          </a:p>
        </p:txBody>
      </p:sp>
      <p:sp>
        <p:nvSpPr>
          <p:cNvPr id="41989" name="Text Box 25"/>
          <p:cNvSpPr txBox="1">
            <a:spLocks noChangeArrowheads="1"/>
          </p:cNvSpPr>
          <p:nvPr/>
        </p:nvSpPr>
        <p:spPr bwMode="auto">
          <a:xfrm>
            <a:off x="0" y="1447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viscous</a:t>
            </a:r>
          </a:p>
        </p:txBody>
      </p:sp>
      <p:graphicFrame>
        <p:nvGraphicFramePr>
          <p:cNvPr id="41990" name="Object 2"/>
          <p:cNvGraphicFramePr>
            <a:graphicFrameLocks noChangeAspect="1"/>
          </p:cNvGraphicFramePr>
          <p:nvPr/>
        </p:nvGraphicFramePr>
        <p:xfrm>
          <a:off x="5983288" y="1335088"/>
          <a:ext cx="1928812" cy="760412"/>
        </p:xfrm>
        <a:graphic>
          <a:graphicData uri="http://schemas.openxmlformats.org/presentationml/2006/ole">
            <mc:AlternateContent xmlns:mc="http://schemas.openxmlformats.org/markup-compatibility/2006">
              <mc:Choice xmlns:v="urn:schemas-microsoft-com:vml" Requires="v">
                <p:oleObj spid="_x0000_s47185" name="Equation" r:id="rId5" imgW="901700" imgH="355600" progId="Equation.3">
                  <p:embed/>
                </p:oleObj>
              </mc:Choice>
              <mc:Fallback>
                <p:oleObj name="Equation" r:id="rId5" imgW="9017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288" y="1335088"/>
                        <a:ext cx="1928812" cy="76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92" name="Line 28"/>
          <p:cNvSpPr>
            <a:spLocks noChangeShapeType="1"/>
          </p:cNvSpPr>
          <p:nvPr/>
        </p:nvSpPr>
        <p:spPr bwMode="auto">
          <a:xfrm>
            <a:off x="1295400" y="4419600"/>
            <a:ext cx="2590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3" name="Line 29"/>
          <p:cNvSpPr>
            <a:spLocks noChangeShapeType="1"/>
          </p:cNvSpPr>
          <p:nvPr/>
        </p:nvSpPr>
        <p:spPr bwMode="auto">
          <a:xfrm flipV="1">
            <a:off x="1295400" y="2590800"/>
            <a:ext cx="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4" name="Line 30"/>
          <p:cNvSpPr>
            <a:spLocks noChangeShapeType="1"/>
          </p:cNvSpPr>
          <p:nvPr/>
        </p:nvSpPr>
        <p:spPr bwMode="auto">
          <a:xfrm>
            <a:off x="1295400" y="3810000"/>
            <a:ext cx="228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5" name="Line 31"/>
          <p:cNvSpPr>
            <a:spLocks noChangeShapeType="1"/>
          </p:cNvSpPr>
          <p:nvPr/>
        </p:nvSpPr>
        <p:spPr bwMode="auto">
          <a:xfrm>
            <a:off x="1295400" y="3200400"/>
            <a:ext cx="228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6" name="Text Box 32"/>
          <p:cNvSpPr txBox="1">
            <a:spLocks noChangeArrowheads="1"/>
          </p:cNvSpPr>
          <p:nvPr/>
        </p:nvSpPr>
        <p:spPr bwMode="auto">
          <a:xfrm>
            <a:off x="762000" y="2895600"/>
            <a:ext cx="53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Symbol" charset="0"/>
                <a:cs typeface="Arial" charset="0"/>
              </a:rPr>
              <a:t>e</a:t>
            </a:r>
            <a:r>
              <a:rPr lang="en-US" baseline="-25000">
                <a:latin typeface="Papyrus" charset="0"/>
                <a:cs typeface="Arial" charset="0"/>
              </a:rPr>
              <a:t>2</a:t>
            </a:r>
          </a:p>
        </p:txBody>
      </p:sp>
      <p:sp>
        <p:nvSpPr>
          <p:cNvPr id="41997" name="Text Box 33"/>
          <p:cNvSpPr txBox="1">
            <a:spLocks noChangeArrowheads="1"/>
          </p:cNvSpPr>
          <p:nvPr/>
        </p:nvSpPr>
        <p:spPr bwMode="auto">
          <a:xfrm>
            <a:off x="3870325" y="4133850"/>
            <a:ext cx="338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Papyrus" charset="0"/>
                <a:cs typeface="Arial" charset="0"/>
              </a:rPr>
              <a:t>t</a:t>
            </a:r>
          </a:p>
        </p:txBody>
      </p:sp>
      <p:sp>
        <p:nvSpPr>
          <p:cNvPr id="41998" name="Line 34"/>
          <p:cNvSpPr>
            <a:spLocks noChangeShapeType="1"/>
          </p:cNvSpPr>
          <p:nvPr/>
        </p:nvSpPr>
        <p:spPr bwMode="auto">
          <a:xfrm>
            <a:off x="5181600" y="4419600"/>
            <a:ext cx="2590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9" name="Line 35"/>
          <p:cNvSpPr>
            <a:spLocks noChangeShapeType="1"/>
          </p:cNvSpPr>
          <p:nvPr/>
        </p:nvSpPr>
        <p:spPr bwMode="auto">
          <a:xfrm flipV="1">
            <a:off x="5181600" y="2590800"/>
            <a:ext cx="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0" name="Text Box 36"/>
          <p:cNvSpPr txBox="1">
            <a:spLocks noChangeArrowheads="1"/>
          </p:cNvSpPr>
          <p:nvPr/>
        </p:nvSpPr>
        <p:spPr bwMode="auto">
          <a:xfrm>
            <a:off x="7239000" y="3200400"/>
            <a:ext cx="160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Symbol" charset="0"/>
                <a:cs typeface="Arial" charset="0"/>
              </a:rPr>
              <a:t>s</a:t>
            </a:r>
            <a:r>
              <a:rPr lang="en-US" baseline="-25000">
                <a:latin typeface="Papyrus" charset="0"/>
                <a:cs typeface="Arial" charset="0"/>
              </a:rPr>
              <a:t>2 </a:t>
            </a:r>
            <a:r>
              <a:rPr lang="en-US">
                <a:latin typeface="Papyrus" charset="0"/>
                <a:cs typeface="Arial" charset="0"/>
              </a:rPr>
              <a:t>(t)</a:t>
            </a:r>
          </a:p>
        </p:txBody>
      </p:sp>
      <p:sp>
        <p:nvSpPr>
          <p:cNvPr id="42001" name="Text Box 37"/>
          <p:cNvSpPr txBox="1">
            <a:spLocks noChangeArrowheads="1"/>
          </p:cNvSpPr>
          <p:nvPr/>
        </p:nvSpPr>
        <p:spPr bwMode="auto">
          <a:xfrm>
            <a:off x="7756525" y="4133850"/>
            <a:ext cx="338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Papyrus" charset="0"/>
                <a:cs typeface="Arial" charset="0"/>
              </a:rPr>
              <a:t>t</a:t>
            </a:r>
          </a:p>
        </p:txBody>
      </p:sp>
      <p:sp>
        <p:nvSpPr>
          <p:cNvPr id="42002" name="Text Box 38"/>
          <p:cNvSpPr txBox="1">
            <a:spLocks noChangeArrowheads="1"/>
          </p:cNvSpPr>
          <p:nvPr/>
        </p:nvSpPr>
        <p:spPr bwMode="auto">
          <a:xfrm>
            <a:off x="7315200" y="3810000"/>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Symbol" charset="0"/>
                <a:cs typeface="Arial" charset="0"/>
              </a:rPr>
              <a:t>s</a:t>
            </a:r>
            <a:r>
              <a:rPr lang="en-US" baseline="-25000">
                <a:latin typeface="Papyrus" charset="0"/>
                <a:cs typeface="Arial" charset="0"/>
              </a:rPr>
              <a:t>1 </a:t>
            </a:r>
            <a:r>
              <a:rPr lang="en-US">
                <a:latin typeface="Papyrus" charset="0"/>
                <a:cs typeface="Arial" charset="0"/>
              </a:rPr>
              <a:t>(t)</a:t>
            </a:r>
          </a:p>
        </p:txBody>
      </p:sp>
      <p:sp>
        <p:nvSpPr>
          <p:cNvPr id="42003" name="Line 39"/>
          <p:cNvSpPr>
            <a:spLocks noChangeShapeType="1"/>
          </p:cNvSpPr>
          <p:nvPr/>
        </p:nvSpPr>
        <p:spPr bwMode="auto">
          <a:xfrm flipV="1">
            <a:off x="5791200" y="2514600"/>
            <a:ext cx="0" cy="1905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2004" name="Line 40"/>
          <p:cNvSpPr>
            <a:spLocks noChangeShapeType="1"/>
          </p:cNvSpPr>
          <p:nvPr/>
        </p:nvSpPr>
        <p:spPr bwMode="auto">
          <a:xfrm flipV="1">
            <a:off x="6858000" y="2514600"/>
            <a:ext cx="0" cy="1905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2005" name="Text Box 41"/>
          <p:cNvSpPr txBox="1">
            <a:spLocks noChangeArrowheads="1"/>
          </p:cNvSpPr>
          <p:nvPr/>
        </p:nvSpPr>
        <p:spPr bwMode="auto">
          <a:xfrm>
            <a:off x="5638800" y="4445000"/>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sz="2400">
                <a:latin typeface="Papyrus" charset="0"/>
                <a:cs typeface="Arial" charset="0"/>
              </a:rPr>
              <a:t>t</a:t>
            </a:r>
            <a:r>
              <a:rPr lang="en-US" sz="2400" baseline="-25000">
                <a:latin typeface="Papyrus" charset="0"/>
                <a:cs typeface="Arial" charset="0"/>
              </a:rPr>
              <a:t>a</a:t>
            </a:r>
          </a:p>
        </p:txBody>
      </p:sp>
      <p:sp>
        <p:nvSpPr>
          <p:cNvPr id="42006" name="Text Box 42"/>
          <p:cNvSpPr txBox="1">
            <a:spLocks noChangeArrowheads="1"/>
          </p:cNvSpPr>
          <p:nvPr/>
        </p:nvSpPr>
        <p:spPr bwMode="auto">
          <a:xfrm>
            <a:off x="6705600" y="4398963"/>
            <a:ext cx="45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b="0">
                <a:latin typeface="Papyrus" charset="0"/>
                <a:cs typeface="Arial" charset="0"/>
              </a:rPr>
              <a:t>t</a:t>
            </a:r>
            <a:r>
              <a:rPr lang="en-US" b="0" baseline="-25000">
                <a:latin typeface="Papyrus" charset="0"/>
                <a:cs typeface="Arial" charset="0"/>
              </a:rPr>
              <a:t>b</a:t>
            </a:r>
          </a:p>
        </p:txBody>
      </p:sp>
      <p:sp>
        <p:nvSpPr>
          <p:cNvPr id="42007" name="Text Box 43"/>
          <p:cNvSpPr txBox="1">
            <a:spLocks noChangeArrowheads="1"/>
          </p:cNvSpPr>
          <p:nvPr/>
        </p:nvSpPr>
        <p:spPr bwMode="auto">
          <a:xfrm>
            <a:off x="762000" y="3505200"/>
            <a:ext cx="53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r>
              <a:rPr lang="en-US">
                <a:latin typeface="Symbol" charset="0"/>
                <a:cs typeface="Arial" charset="0"/>
              </a:rPr>
              <a:t>e</a:t>
            </a:r>
            <a:r>
              <a:rPr lang="en-US" baseline="-25000">
                <a:latin typeface="Papyrus" charset="0"/>
                <a:cs typeface="Arial" charset="0"/>
              </a:rPr>
              <a:t>1</a:t>
            </a:r>
          </a:p>
        </p:txBody>
      </p:sp>
      <p:sp>
        <p:nvSpPr>
          <p:cNvPr id="42008" name="Freeform 44"/>
          <p:cNvSpPr>
            <a:spLocks/>
          </p:cNvSpPr>
          <p:nvPr/>
        </p:nvSpPr>
        <p:spPr bwMode="auto">
          <a:xfrm>
            <a:off x="5181600" y="3581400"/>
            <a:ext cx="2133600" cy="469900"/>
          </a:xfrm>
          <a:custGeom>
            <a:avLst/>
            <a:gdLst>
              <a:gd name="T0" fmla="*/ 0 w 1344"/>
              <a:gd name="T1" fmla="*/ 0 h 296"/>
              <a:gd name="T2" fmla="*/ 2147483647 w 1344"/>
              <a:gd name="T3" fmla="*/ 2147483647 h 296"/>
              <a:gd name="T4" fmla="*/ 2147483647 w 1344"/>
              <a:gd name="T5" fmla="*/ 2147483647 h 296"/>
              <a:gd name="T6" fmla="*/ 2147483647 w 1344"/>
              <a:gd name="T7" fmla="*/ 2147483647 h 296"/>
              <a:gd name="T8" fmla="*/ 2147483647 w 1344"/>
              <a:gd name="T9" fmla="*/ 2147483647 h 296"/>
              <a:gd name="T10" fmla="*/ 0 60000 65536"/>
              <a:gd name="T11" fmla="*/ 0 60000 65536"/>
              <a:gd name="T12" fmla="*/ 0 60000 65536"/>
              <a:gd name="T13" fmla="*/ 0 60000 65536"/>
              <a:gd name="T14" fmla="*/ 0 60000 65536"/>
              <a:gd name="T15" fmla="*/ 0 w 1344"/>
              <a:gd name="T16" fmla="*/ 0 h 296"/>
              <a:gd name="T17" fmla="*/ 1344 w 1344"/>
              <a:gd name="T18" fmla="*/ 296 h 296"/>
            </a:gdLst>
            <a:ahLst/>
            <a:cxnLst>
              <a:cxn ang="T10">
                <a:pos x="T0" y="T1"/>
              </a:cxn>
              <a:cxn ang="T11">
                <a:pos x="T2" y="T3"/>
              </a:cxn>
              <a:cxn ang="T12">
                <a:pos x="T4" y="T5"/>
              </a:cxn>
              <a:cxn ang="T13">
                <a:pos x="T6" y="T7"/>
              </a:cxn>
              <a:cxn ang="T14">
                <a:pos x="T8" y="T9"/>
              </a:cxn>
            </a:cxnLst>
            <a:rect l="T15" t="T16" r="T17" b="T18"/>
            <a:pathLst>
              <a:path w="1344" h="296">
                <a:moveTo>
                  <a:pt x="0" y="0"/>
                </a:moveTo>
                <a:cubicBezTo>
                  <a:pt x="68" y="52"/>
                  <a:pt x="136" y="104"/>
                  <a:pt x="240" y="144"/>
                </a:cubicBezTo>
                <a:cubicBezTo>
                  <a:pt x="344" y="184"/>
                  <a:pt x="464" y="216"/>
                  <a:pt x="624" y="240"/>
                </a:cubicBezTo>
                <a:cubicBezTo>
                  <a:pt x="784" y="264"/>
                  <a:pt x="1080" y="280"/>
                  <a:pt x="1200" y="288"/>
                </a:cubicBezTo>
                <a:cubicBezTo>
                  <a:pt x="1320" y="296"/>
                  <a:pt x="1332" y="292"/>
                  <a:pt x="1344" y="2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09" name="Freeform 45"/>
          <p:cNvSpPr>
            <a:spLocks/>
          </p:cNvSpPr>
          <p:nvPr/>
        </p:nvSpPr>
        <p:spPr bwMode="auto">
          <a:xfrm>
            <a:off x="5181600" y="2895600"/>
            <a:ext cx="2057400" cy="609600"/>
          </a:xfrm>
          <a:custGeom>
            <a:avLst/>
            <a:gdLst>
              <a:gd name="T0" fmla="*/ 0 w 1296"/>
              <a:gd name="T1" fmla="*/ 0 h 496"/>
              <a:gd name="T2" fmla="*/ 2147483647 w 1296"/>
              <a:gd name="T3" fmla="*/ 2147483647 h 496"/>
              <a:gd name="T4" fmla="*/ 2147483647 w 1296"/>
              <a:gd name="T5" fmla="*/ 2147483647 h 496"/>
              <a:gd name="T6" fmla="*/ 2147483647 w 1296"/>
              <a:gd name="T7" fmla="*/ 2147483647 h 496"/>
              <a:gd name="T8" fmla="*/ 2147483647 w 1296"/>
              <a:gd name="T9" fmla="*/ 2147483647 h 496"/>
              <a:gd name="T10" fmla="*/ 0 60000 65536"/>
              <a:gd name="T11" fmla="*/ 0 60000 65536"/>
              <a:gd name="T12" fmla="*/ 0 60000 65536"/>
              <a:gd name="T13" fmla="*/ 0 60000 65536"/>
              <a:gd name="T14" fmla="*/ 0 60000 65536"/>
              <a:gd name="T15" fmla="*/ 0 w 1296"/>
              <a:gd name="T16" fmla="*/ 0 h 496"/>
              <a:gd name="T17" fmla="*/ 1296 w 1296"/>
              <a:gd name="T18" fmla="*/ 496 h 496"/>
            </a:gdLst>
            <a:ahLst/>
            <a:cxnLst>
              <a:cxn ang="T10">
                <a:pos x="T0" y="T1"/>
              </a:cxn>
              <a:cxn ang="T11">
                <a:pos x="T2" y="T3"/>
              </a:cxn>
              <a:cxn ang="T12">
                <a:pos x="T4" y="T5"/>
              </a:cxn>
              <a:cxn ang="T13">
                <a:pos x="T6" y="T7"/>
              </a:cxn>
              <a:cxn ang="T14">
                <a:pos x="T8" y="T9"/>
              </a:cxn>
            </a:cxnLst>
            <a:rect l="T15" t="T16" r="T17" b="T18"/>
            <a:pathLst>
              <a:path w="1296" h="496">
                <a:moveTo>
                  <a:pt x="0" y="0"/>
                </a:moveTo>
                <a:cubicBezTo>
                  <a:pt x="104" y="64"/>
                  <a:pt x="208" y="128"/>
                  <a:pt x="336" y="192"/>
                </a:cubicBezTo>
                <a:cubicBezTo>
                  <a:pt x="464" y="256"/>
                  <a:pt x="632" y="336"/>
                  <a:pt x="768" y="384"/>
                </a:cubicBezTo>
                <a:cubicBezTo>
                  <a:pt x="904" y="432"/>
                  <a:pt x="1064" y="464"/>
                  <a:pt x="1152" y="480"/>
                </a:cubicBezTo>
                <a:cubicBezTo>
                  <a:pt x="1240" y="496"/>
                  <a:pt x="1268" y="488"/>
                  <a:pt x="1296" y="48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10" name="Rectangle 46"/>
          <p:cNvSpPr>
            <a:spLocks noChangeArrowheads="1"/>
          </p:cNvSpPr>
          <p:nvPr/>
        </p:nvSpPr>
        <p:spPr bwMode="auto">
          <a:xfrm>
            <a:off x="914400" y="2335213"/>
            <a:ext cx="339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atin typeface="Symbol" charset="0"/>
              </a:rPr>
              <a:t>e</a:t>
            </a:r>
          </a:p>
        </p:txBody>
      </p:sp>
      <p:sp>
        <p:nvSpPr>
          <p:cNvPr id="42011" name="Rectangle 47"/>
          <p:cNvSpPr>
            <a:spLocks noChangeArrowheads="1"/>
          </p:cNvSpPr>
          <p:nvPr/>
        </p:nvSpPr>
        <p:spPr bwMode="auto">
          <a:xfrm>
            <a:off x="4724400" y="2335213"/>
            <a:ext cx="3984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latin typeface="Symbol" charset="0"/>
              </a:rPr>
              <a:t>s</a:t>
            </a:r>
          </a:p>
        </p:txBody>
      </p:sp>
    </p:spTree>
    <p:extLst>
      <p:ext uri="{BB962C8B-B14F-4D97-AF65-F5344CB8AC3E}">
        <p14:creationId xmlns:p14="http://schemas.microsoft.com/office/powerpoint/2010/main" val="7054098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93A2046D-E949-A04D-AD14-FDA3F5689D3D}" type="slidenum">
              <a:rPr lang="en-US" sz="1200">
                <a:solidFill>
                  <a:srgbClr val="D38E27"/>
                </a:solidFill>
                <a:latin typeface="Papyrus" charset="0"/>
                <a:cs typeface="Papyrus" charset="0"/>
              </a:rPr>
              <a:pPr eaLnBrk="1" hangingPunct="1"/>
              <a:t>49</a:t>
            </a:fld>
            <a:endParaRPr lang="en-US" sz="1200">
              <a:solidFill>
                <a:srgbClr val="D38E27"/>
              </a:solidFill>
              <a:latin typeface="Papyrus" charset="0"/>
              <a:cs typeface="Papyrus" charset="0"/>
            </a:endParaRPr>
          </a:p>
        </p:txBody>
      </p:sp>
      <p:sp>
        <p:nvSpPr>
          <p:cNvPr id="43010" name="Text Box 2"/>
          <p:cNvSpPr txBox="1">
            <a:spLocks noChangeArrowheads="1"/>
          </p:cNvSpPr>
          <p:nvPr/>
        </p:nvSpPr>
        <p:spPr bwMode="auto">
          <a:xfrm>
            <a:off x="76200" y="6553200"/>
            <a:ext cx="3581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Arial" charset="0"/>
              </a:rPr>
              <a:t>http://hcgl.eng.ohio-state.edu/~ce552/3rdMat06_handout.pdf</a:t>
            </a:r>
          </a:p>
        </p:txBody>
      </p:sp>
      <p:pic>
        <p:nvPicPr>
          <p:cNvPr id="430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8" y="1377950"/>
            <a:ext cx="2062162"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8"/>
          <p:cNvSpPr txBox="1">
            <a:spLocks noChangeArrowheads="1"/>
          </p:cNvSpPr>
          <p:nvPr/>
        </p:nvSpPr>
        <p:spPr bwMode="auto">
          <a:xfrm>
            <a:off x="0" y="7000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Kelvin rheology</a:t>
            </a:r>
          </a:p>
        </p:txBody>
      </p:sp>
      <p:graphicFrame>
        <p:nvGraphicFramePr>
          <p:cNvPr id="43013" name="Object 2"/>
          <p:cNvGraphicFramePr>
            <a:graphicFrameLocks noChangeAspect="1"/>
          </p:cNvGraphicFramePr>
          <p:nvPr/>
        </p:nvGraphicFramePr>
        <p:xfrm>
          <a:off x="5464175" y="1487488"/>
          <a:ext cx="1630363" cy="1357312"/>
        </p:xfrm>
        <a:graphic>
          <a:graphicData uri="http://schemas.openxmlformats.org/presentationml/2006/ole">
            <mc:AlternateContent xmlns:mc="http://schemas.openxmlformats.org/markup-compatibility/2006">
              <mc:Choice xmlns:v="urn:schemas-microsoft-com:vml" Requires="v">
                <p:oleObj spid="_x0000_s48209" name="Equation" r:id="rId5" imgW="762000" imgH="635000" progId="Equation.3">
                  <p:embed/>
                </p:oleObj>
              </mc:Choice>
              <mc:Fallback>
                <p:oleObj name="Equation" r:id="rId5" imgW="762000" imgH="635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4175" y="1487488"/>
                        <a:ext cx="1630363" cy="135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4301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4175" y="3573463"/>
            <a:ext cx="3679825"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12"/>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viscoelastic</a:t>
            </a:r>
          </a:p>
        </p:txBody>
      </p:sp>
    </p:spTree>
    <p:extLst>
      <p:ext uri="{BB962C8B-B14F-4D97-AF65-F5344CB8AC3E}">
        <p14:creationId xmlns:p14="http://schemas.microsoft.com/office/powerpoint/2010/main" val="398997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rduno fig a t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7754779" cy="3535084"/>
          </a:xfrm>
          <a:prstGeom prst="rect">
            <a:avLst/>
          </a:prstGeom>
        </p:spPr>
      </p:pic>
      <p:pic>
        <p:nvPicPr>
          <p:cNvPr id="3" name="Picture 2" descr="tarduno fig b transp.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3864" y="3611285"/>
            <a:ext cx="7463796" cy="3246715"/>
          </a:xfrm>
          <a:prstGeom prst="rect">
            <a:avLst/>
          </a:prstGeom>
        </p:spPr>
      </p:pic>
    </p:spTree>
    <p:extLst>
      <p:ext uri="{BB962C8B-B14F-4D97-AF65-F5344CB8AC3E}">
        <p14:creationId xmlns:p14="http://schemas.microsoft.com/office/powerpoint/2010/main" val="156297711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795F411D-677D-1141-8F67-CD381D6BDA38}" type="slidenum">
              <a:rPr lang="en-US" sz="1200">
                <a:solidFill>
                  <a:srgbClr val="D38E27"/>
                </a:solidFill>
                <a:latin typeface="Papyrus" charset="0"/>
                <a:cs typeface="Papyrus" charset="0"/>
              </a:rPr>
              <a:pPr eaLnBrk="1" hangingPunct="1"/>
              <a:t>50</a:t>
            </a:fld>
            <a:endParaRPr lang="en-US" sz="1200">
              <a:solidFill>
                <a:srgbClr val="D38E27"/>
              </a:solidFill>
              <a:latin typeface="Papyrus" charset="0"/>
              <a:cs typeface="Papyrus" charset="0"/>
            </a:endParaRPr>
          </a:p>
        </p:txBody>
      </p:sp>
      <p:sp>
        <p:nvSpPr>
          <p:cNvPr id="44034" name="Text Box 2"/>
          <p:cNvSpPr txBox="1">
            <a:spLocks noChangeArrowheads="1"/>
          </p:cNvSpPr>
          <p:nvPr/>
        </p:nvSpPr>
        <p:spPr bwMode="auto">
          <a:xfrm>
            <a:off x="76200" y="6553200"/>
            <a:ext cx="3581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Arial" charset="0"/>
              </a:rPr>
              <a:t>http://hcgl.eng.ohio-state.edu/~ce552/3rdMat06_handout.pdf</a:t>
            </a:r>
          </a:p>
        </p:txBody>
      </p:sp>
      <p:graphicFrame>
        <p:nvGraphicFramePr>
          <p:cNvPr id="44035" name="Object 2"/>
          <p:cNvGraphicFramePr>
            <a:graphicFrameLocks noChangeAspect="1"/>
          </p:cNvGraphicFramePr>
          <p:nvPr/>
        </p:nvGraphicFramePr>
        <p:xfrm>
          <a:off x="3798888" y="1335088"/>
          <a:ext cx="1466850" cy="1819275"/>
        </p:xfrm>
        <a:graphic>
          <a:graphicData uri="http://schemas.openxmlformats.org/presentationml/2006/ole">
            <mc:AlternateContent xmlns:mc="http://schemas.openxmlformats.org/markup-compatibility/2006">
              <mc:Choice xmlns:v="urn:schemas-microsoft-com:vml" Requires="v">
                <p:oleObj spid="_x0000_s49233" name="Equation" r:id="rId4" imgW="685800" imgH="850900" progId="Equation.3">
                  <p:embed/>
                </p:oleObj>
              </mc:Choice>
              <mc:Fallback>
                <p:oleObj name="Equation" r:id="rId4" imgW="685800" imgH="850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8888" y="1335088"/>
                        <a:ext cx="1466850"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440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04800"/>
            <a:ext cx="2062163"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9"/>
          <p:cNvSpPr txBox="1">
            <a:spLocks noChangeArrowheads="1"/>
          </p:cNvSpPr>
          <p:nvPr/>
        </p:nvSpPr>
        <p:spPr bwMode="auto">
          <a:xfrm>
            <a:off x="0" y="685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Maxwell rheology</a:t>
            </a:r>
          </a:p>
        </p:txBody>
      </p:sp>
      <p:pic>
        <p:nvPicPr>
          <p:cNvPr id="4403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352800"/>
            <a:ext cx="39624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 Box 12"/>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viscoelastic</a:t>
            </a:r>
          </a:p>
        </p:txBody>
      </p:sp>
    </p:spTree>
    <p:extLst>
      <p:ext uri="{BB962C8B-B14F-4D97-AF65-F5344CB8AC3E}">
        <p14:creationId xmlns:p14="http://schemas.microsoft.com/office/powerpoint/2010/main" val="202130067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698152F-3DFC-6243-B50E-FA3559686AE8}" type="slidenum">
              <a:rPr lang="en-US" sz="1200">
                <a:solidFill>
                  <a:srgbClr val="D38E27"/>
                </a:solidFill>
                <a:latin typeface="Papyrus" charset="0"/>
                <a:cs typeface="Papyrus" charset="0"/>
              </a:rPr>
              <a:pPr eaLnBrk="1" hangingPunct="1"/>
              <a:t>51</a:t>
            </a:fld>
            <a:endParaRPr lang="en-US" sz="1200">
              <a:solidFill>
                <a:srgbClr val="D38E27"/>
              </a:solidFill>
              <a:latin typeface="Papyrus" charset="0"/>
              <a:cs typeface="Papyrus" charset="0"/>
            </a:endParaRPr>
          </a:p>
        </p:txBody>
      </p:sp>
      <p:sp>
        <p:nvSpPr>
          <p:cNvPr id="45058" name="Text Box 2"/>
          <p:cNvSpPr txBox="1">
            <a:spLocks noChangeArrowheads="1"/>
          </p:cNvSpPr>
          <p:nvPr/>
        </p:nvSpPr>
        <p:spPr bwMode="auto">
          <a:xfrm>
            <a:off x="76200" y="6400800"/>
            <a:ext cx="3581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Arial" charset="0"/>
              </a:rPr>
              <a:t>http://hcgl.eng.ohio-state.edu/~ce552/3rdMat06_handout.pdf</a:t>
            </a:r>
          </a:p>
          <a:p>
            <a:pPr algn="l" eaLnBrk="1" hangingPunct="1">
              <a:spcBef>
                <a:spcPct val="50000"/>
              </a:spcBef>
            </a:pPr>
            <a:r>
              <a:rPr lang="en-US" sz="900">
                <a:latin typeface="Papyrus" charset="0"/>
                <a:cs typeface="Arial" charset="0"/>
              </a:rPr>
              <a:t>www.mse.mtu.edu/~wangh/my4600/chapter4.ppt </a:t>
            </a:r>
          </a:p>
        </p:txBody>
      </p:sp>
      <p:pic>
        <p:nvPicPr>
          <p:cNvPr id="4505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492250"/>
            <a:ext cx="29749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9"/>
          <p:cNvSpPr txBox="1">
            <a:spLocks noChangeArrowheads="1"/>
          </p:cNvSpPr>
          <p:nvPr/>
        </p:nvSpPr>
        <p:spPr bwMode="auto">
          <a:xfrm>
            <a:off x="0" y="5334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b="0">
                <a:latin typeface="Papyrus" charset="0"/>
                <a:cs typeface="Arial" charset="0"/>
              </a:rPr>
              <a:t>Standard linear/Zener</a:t>
            </a:r>
          </a:p>
          <a:p>
            <a:pPr eaLnBrk="1" hangingPunct="1"/>
            <a:r>
              <a:rPr lang="en-US" b="0">
                <a:latin typeface="Papyrus" charset="0"/>
                <a:cs typeface="Arial" charset="0"/>
              </a:rPr>
              <a:t>(not unique)</a:t>
            </a:r>
          </a:p>
        </p:txBody>
      </p:sp>
      <p:sp>
        <p:nvSpPr>
          <p:cNvPr id="45061" name="Text Box 11"/>
          <p:cNvSpPr txBox="1">
            <a:spLocks noChangeArrowheads="1"/>
          </p:cNvSpPr>
          <p:nvPr/>
        </p:nvSpPr>
        <p:spPr bwMode="auto">
          <a:xfrm>
            <a:off x="0" y="3805238"/>
            <a:ext cx="914400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Stress – equal among components in series</a:t>
            </a:r>
          </a:p>
          <a:p>
            <a:pPr eaLnBrk="1" hangingPunct="1">
              <a:spcBef>
                <a:spcPct val="50000"/>
              </a:spcBef>
            </a:pPr>
            <a:r>
              <a:rPr lang="en-US" b="0">
                <a:latin typeface="Papyrus" charset="0"/>
                <a:cs typeface="Arial" charset="0"/>
              </a:rPr>
              <a:t>Total strain – sum all components in series</a:t>
            </a:r>
          </a:p>
          <a:p>
            <a:pPr eaLnBrk="1" hangingPunct="1">
              <a:spcBef>
                <a:spcPct val="50000"/>
              </a:spcBef>
            </a:pPr>
            <a:r>
              <a:rPr lang="en-US" b="0">
                <a:latin typeface="Papyrus" charset="0"/>
                <a:cs typeface="Arial" charset="0"/>
              </a:rPr>
              <a:t>Strain – equal among components in parallel</a:t>
            </a:r>
          </a:p>
          <a:p>
            <a:pPr eaLnBrk="1" hangingPunct="1">
              <a:spcBef>
                <a:spcPct val="50000"/>
              </a:spcBef>
            </a:pPr>
            <a:r>
              <a:rPr lang="en-US" b="0">
                <a:latin typeface="Papyrus" charset="0"/>
                <a:cs typeface="Arial" charset="0"/>
              </a:rPr>
              <a:t>Total stress – total of all components in parallel</a:t>
            </a:r>
          </a:p>
        </p:txBody>
      </p:sp>
      <p:sp>
        <p:nvSpPr>
          <p:cNvPr id="45062" name="Text Box 12"/>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viscoelastic</a:t>
            </a:r>
          </a:p>
        </p:txBody>
      </p:sp>
      <p:sp>
        <p:nvSpPr>
          <p:cNvPr id="45063" name="Text Box 14"/>
          <p:cNvSpPr txBox="1">
            <a:spLocks noChangeArrowheads="1"/>
          </p:cNvSpPr>
          <p:nvPr/>
        </p:nvSpPr>
        <p:spPr bwMode="auto">
          <a:xfrm>
            <a:off x="0" y="2073275"/>
            <a:ext cx="2971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Spring in series with Kelvin</a:t>
            </a:r>
          </a:p>
        </p:txBody>
      </p:sp>
      <p:sp>
        <p:nvSpPr>
          <p:cNvPr id="45064" name="Text Box 15"/>
          <p:cNvSpPr txBox="1">
            <a:spLocks noChangeArrowheads="1"/>
          </p:cNvSpPr>
          <p:nvPr/>
        </p:nvSpPr>
        <p:spPr bwMode="auto">
          <a:xfrm>
            <a:off x="6096000" y="2057400"/>
            <a:ext cx="2971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Spring in parallel with Maxwell</a:t>
            </a:r>
          </a:p>
        </p:txBody>
      </p:sp>
      <p:sp>
        <p:nvSpPr>
          <p:cNvPr id="45065" name="Rectangle 17"/>
          <p:cNvSpPr>
            <a:spLocks noChangeArrowheads="1"/>
          </p:cNvSpPr>
          <p:nvPr/>
        </p:nvSpPr>
        <p:spPr bwMode="auto">
          <a:xfrm>
            <a:off x="1143000" y="3810000"/>
            <a:ext cx="7010400" cy="1143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Papyrus" charset="0"/>
            </a:endParaRPr>
          </a:p>
        </p:txBody>
      </p:sp>
      <p:sp>
        <p:nvSpPr>
          <p:cNvPr id="45066" name="Rectangle 18"/>
          <p:cNvSpPr>
            <a:spLocks noChangeArrowheads="1"/>
          </p:cNvSpPr>
          <p:nvPr/>
        </p:nvSpPr>
        <p:spPr bwMode="auto">
          <a:xfrm>
            <a:off x="762000" y="5076825"/>
            <a:ext cx="7772400" cy="1143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Papyrus" charset="0"/>
            </a:endParaRPr>
          </a:p>
        </p:txBody>
      </p:sp>
      <p:cxnSp>
        <p:nvCxnSpPr>
          <p:cNvPr id="3" name="Straight Arrow Connector 2"/>
          <p:cNvCxnSpPr/>
          <p:nvPr/>
        </p:nvCxnSpPr>
        <p:spPr>
          <a:xfrm flipH="1" flipV="1">
            <a:off x="914400" y="2971800"/>
            <a:ext cx="5334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8382000" y="2895600"/>
            <a:ext cx="76200" cy="2209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66502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A3EAC63C-BA67-EE43-B0A5-A33677F8DB3B}" type="slidenum">
              <a:rPr lang="en-US" sz="1200">
                <a:solidFill>
                  <a:srgbClr val="D38E27"/>
                </a:solidFill>
                <a:latin typeface="Papyrus" charset="0"/>
                <a:cs typeface="Papyrus" charset="0"/>
              </a:rPr>
              <a:pPr eaLnBrk="1" hangingPunct="1"/>
              <a:t>52</a:t>
            </a:fld>
            <a:endParaRPr lang="en-US" sz="1200">
              <a:solidFill>
                <a:srgbClr val="D38E27"/>
              </a:solidFill>
              <a:latin typeface="Papyrus" charset="0"/>
              <a:cs typeface="Papyrus" charset="0"/>
            </a:endParaRPr>
          </a:p>
        </p:txBody>
      </p:sp>
      <p:sp>
        <p:nvSpPr>
          <p:cNvPr id="46082" name="Text Box 2"/>
          <p:cNvSpPr txBox="1">
            <a:spLocks noChangeArrowheads="1"/>
          </p:cNvSpPr>
          <p:nvPr/>
        </p:nvSpPr>
        <p:spPr bwMode="auto">
          <a:xfrm>
            <a:off x="76200" y="6400800"/>
            <a:ext cx="3581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Arial" charset="0"/>
              </a:rPr>
              <a:t>http://hcgl.eng.ohio-state.edu/~ce552/3rdMat06_handout.pdf</a:t>
            </a:r>
          </a:p>
          <a:p>
            <a:pPr algn="l" eaLnBrk="1" hangingPunct="1">
              <a:spcBef>
                <a:spcPct val="50000"/>
              </a:spcBef>
            </a:pPr>
            <a:r>
              <a:rPr lang="en-US" sz="900">
                <a:latin typeface="Papyrus" charset="0"/>
                <a:cs typeface="Arial" charset="0"/>
              </a:rPr>
              <a:t>www.mse.mtu.edu/~wangh/my4600/chapter4.ppt </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492250"/>
            <a:ext cx="29749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0" y="5334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Standard linear/Zener</a:t>
            </a:r>
          </a:p>
        </p:txBody>
      </p:sp>
      <p:sp>
        <p:nvSpPr>
          <p:cNvPr id="46085" name="Text Box 6"/>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viscoelastic</a:t>
            </a:r>
          </a:p>
        </p:txBody>
      </p:sp>
    </p:spTree>
    <p:extLst>
      <p:ext uri="{BB962C8B-B14F-4D97-AF65-F5344CB8AC3E}">
        <p14:creationId xmlns:p14="http://schemas.microsoft.com/office/powerpoint/2010/main" val="9531417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4F470293-A2A3-B642-BCCB-C782348FE0F6}" type="slidenum">
              <a:rPr lang="en-US" sz="1200">
                <a:solidFill>
                  <a:srgbClr val="D38E27"/>
                </a:solidFill>
                <a:latin typeface="Papyrus" charset="0"/>
                <a:cs typeface="Papyrus" charset="0"/>
              </a:rPr>
              <a:pPr eaLnBrk="1" hangingPunct="1"/>
              <a:t>53</a:t>
            </a:fld>
            <a:endParaRPr lang="en-US" sz="1200">
              <a:solidFill>
                <a:srgbClr val="D38E27"/>
              </a:solidFill>
              <a:latin typeface="Papyrus" charset="0"/>
              <a:cs typeface="Papyrus" charset="0"/>
            </a:endParaRPr>
          </a:p>
        </p:txBody>
      </p:sp>
      <p:sp>
        <p:nvSpPr>
          <p:cNvPr id="47106" name="Text Box 2"/>
          <p:cNvSpPr txBox="1">
            <a:spLocks noChangeArrowheads="1"/>
          </p:cNvSpPr>
          <p:nvPr/>
        </p:nvSpPr>
        <p:spPr bwMode="auto">
          <a:xfrm>
            <a:off x="76200" y="6400800"/>
            <a:ext cx="35814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Arial" charset="0"/>
              </a:rPr>
              <a:t>http://hcgl.eng.ohio-state.edu/~ce552/3rdMat06_handout.pdf</a:t>
            </a:r>
          </a:p>
          <a:p>
            <a:pPr algn="l" eaLnBrk="1" hangingPunct="1">
              <a:spcBef>
                <a:spcPct val="50000"/>
              </a:spcBef>
            </a:pPr>
            <a:r>
              <a:rPr lang="en-US" sz="900">
                <a:latin typeface="Papyrus" charset="0"/>
                <a:cs typeface="Arial" charset="0"/>
              </a:rPr>
              <a:t>www.mse.mtu.edu/~wangh/my4600/chapter4.ppt </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492250"/>
            <a:ext cx="29749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4"/>
          <p:cNvSpPr txBox="1">
            <a:spLocks noChangeArrowheads="1"/>
          </p:cNvSpPr>
          <p:nvPr/>
        </p:nvSpPr>
        <p:spPr bwMode="auto">
          <a:xfrm>
            <a:off x="0" y="5334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Standard linear/Zener</a:t>
            </a:r>
          </a:p>
        </p:txBody>
      </p:sp>
      <p:sp>
        <p:nvSpPr>
          <p:cNvPr id="47109" name="Text Box 5"/>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viscoelastic</a:t>
            </a:r>
          </a:p>
        </p:txBody>
      </p:sp>
      <p:pic>
        <p:nvPicPr>
          <p:cNvPr id="471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657600"/>
            <a:ext cx="3448050"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23562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746610DE-02C0-2E47-B5A6-A1D033B864FB}" type="slidenum">
              <a:rPr lang="en-US" sz="1200">
                <a:solidFill>
                  <a:srgbClr val="D38E27"/>
                </a:solidFill>
                <a:latin typeface="Papyrus" charset="0"/>
                <a:cs typeface="Papyrus" charset="0"/>
              </a:rPr>
              <a:pPr eaLnBrk="1" hangingPunct="1"/>
              <a:t>54</a:t>
            </a:fld>
            <a:endParaRPr lang="en-US" sz="1200">
              <a:solidFill>
                <a:srgbClr val="D38E27"/>
              </a:solidFill>
              <a:latin typeface="Papyrus" charset="0"/>
              <a:cs typeface="Papyrus" charset="0"/>
            </a:endParaRPr>
          </a:p>
        </p:txBody>
      </p:sp>
      <p:sp>
        <p:nvSpPr>
          <p:cNvPr id="48130" name="Text Box 2"/>
          <p:cNvSpPr txBox="1">
            <a:spLocks noChangeArrowheads="1"/>
          </p:cNvSpPr>
          <p:nvPr/>
        </p:nvSpPr>
        <p:spPr bwMode="auto">
          <a:xfrm>
            <a:off x="76200" y="6553200"/>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Arial" charset="0"/>
              </a:rPr>
              <a:t>http://www.dow.com/styron/design/guide/modeling.htm</a:t>
            </a:r>
          </a:p>
        </p:txBody>
      </p:sp>
      <p:pic>
        <p:nvPicPr>
          <p:cNvPr id="48131" name="Picture 3"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392" y="381000"/>
            <a:ext cx="46386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0863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34D8A3A1-0D8C-7C41-B00E-4442950F29BA}" type="slidenum">
              <a:rPr lang="en-US" sz="1200">
                <a:solidFill>
                  <a:srgbClr val="D38E27"/>
                </a:solidFill>
                <a:latin typeface="Papyrus" charset="0"/>
                <a:cs typeface="Papyrus" charset="0"/>
              </a:rPr>
              <a:pPr eaLnBrk="1" hangingPunct="1"/>
              <a:t>55</a:t>
            </a:fld>
            <a:endParaRPr lang="en-US" sz="1200">
              <a:solidFill>
                <a:srgbClr val="D38E27"/>
              </a:solidFill>
              <a:latin typeface="Papyrus" charset="0"/>
              <a:cs typeface="Papyrus" charset="0"/>
            </a:endParaRPr>
          </a:p>
        </p:txBody>
      </p:sp>
      <p:sp>
        <p:nvSpPr>
          <p:cNvPr id="49154" name="Text Box 2"/>
          <p:cNvSpPr txBox="1">
            <a:spLocks noChangeArrowheads="1"/>
          </p:cNvSpPr>
          <p:nvPr/>
        </p:nvSpPr>
        <p:spPr bwMode="auto">
          <a:xfrm>
            <a:off x="0" y="131763"/>
            <a:ext cx="9144000"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r>
              <a:rPr lang="en-US" b="0" dirty="0">
                <a:latin typeface="Papyrus" charset="0"/>
                <a:cs typeface="Arial" charset="0"/>
              </a:rPr>
              <a:t>Three types faults and plate boundaries</a:t>
            </a:r>
          </a:p>
          <a:p>
            <a:pPr algn="ctr" eaLnBrk="1" hangingPunct="1"/>
            <a:r>
              <a:rPr lang="en-US" b="0" dirty="0">
                <a:latin typeface="Papyrus" charset="0"/>
                <a:cs typeface="Arial" charset="0"/>
              </a:rPr>
              <a:t>-----------------------</a:t>
            </a:r>
          </a:p>
          <a:p>
            <a:pPr algn="ctr" eaLnBrk="1" hangingPunct="1"/>
            <a:endParaRPr lang="en-US" b="0" dirty="0">
              <a:latin typeface="Papyrus" charset="0"/>
              <a:cs typeface="Arial" charset="0"/>
            </a:endParaRPr>
          </a:p>
          <a:p>
            <a:pPr algn="ctr" eaLnBrk="1" hangingPunct="1"/>
            <a:r>
              <a:rPr lang="en-US" b="0" dirty="0">
                <a:latin typeface="Papyrus" charset="0"/>
                <a:cs typeface="Arial" charset="0"/>
              </a:rPr>
              <a:t>- Faults  -</a:t>
            </a:r>
          </a:p>
          <a:p>
            <a:pPr algn="ctr" eaLnBrk="1" hangingPunct="1"/>
            <a:endParaRPr lang="en-US" b="0" dirty="0">
              <a:latin typeface="Papyrus" charset="0"/>
              <a:cs typeface="Arial" charset="0"/>
            </a:endParaRPr>
          </a:p>
          <a:p>
            <a:pPr algn="ctr" eaLnBrk="1" hangingPunct="1"/>
            <a:r>
              <a:rPr lang="en-US" b="0" dirty="0">
                <a:latin typeface="Papyrus" charset="0"/>
                <a:cs typeface="Arial" charset="0"/>
              </a:rPr>
              <a:t>Strike-slip</a:t>
            </a:r>
          </a:p>
          <a:p>
            <a:pPr algn="ctr" eaLnBrk="1" hangingPunct="1"/>
            <a:r>
              <a:rPr lang="en-US" b="0" dirty="0">
                <a:latin typeface="Papyrus" charset="0"/>
                <a:cs typeface="Arial" charset="0"/>
              </a:rPr>
              <a:t>Thrust</a:t>
            </a:r>
          </a:p>
          <a:p>
            <a:pPr algn="ctr" eaLnBrk="1" hangingPunct="1"/>
            <a:r>
              <a:rPr lang="en-US" b="0" dirty="0">
                <a:latin typeface="Papyrus" charset="0"/>
                <a:cs typeface="Arial" charset="0"/>
              </a:rPr>
              <a:t>Normal</a:t>
            </a:r>
          </a:p>
          <a:p>
            <a:pPr algn="ctr" eaLnBrk="1" hangingPunct="1"/>
            <a:r>
              <a:rPr lang="en-US" b="0" dirty="0">
                <a:latin typeface="Papyrus" charset="0"/>
                <a:cs typeface="Arial" charset="0"/>
              </a:rPr>
              <a:t>---------------------------</a:t>
            </a:r>
          </a:p>
          <a:p>
            <a:pPr algn="ctr" eaLnBrk="1" hangingPunct="1"/>
            <a:endParaRPr lang="en-US" b="0" dirty="0">
              <a:latin typeface="Papyrus" charset="0"/>
              <a:cs typeface="Arial" charset="0"/>
            </a:endParaRPr>
          </a:p>
          <a:p>
            <a:pPr algn="ctr" eaLnBrk="1" hangingPunct="1"/>
            <a:r>
              <a:rPr lang="en-US" b="0" dirty="0">
                <a:latin typeface="Papyrus" charset="0"/>
                <a:cs typeface="Arial" charset="0"/>
              </a:rPr>
              <a:t>- Plate Boundary -</a:t>
            </a:r>
          </a:p>
          <a:p>
            <a:pPr algn="ctr" eaLnBrk="1" hangingPunct="1"/>
            <a:endParaRPr lang="en-US" b="0" dirty="0">
              <a:latin typeface="Papyrus" charset="0"/>
              <a:cs typeface="Arial" charset="0"/>
            </a:endParaRPr>
          </a:p>
          <a:p>
            <a:pPr algn="ctr" eaLnBrk="1" hangingPunct="1"/>
            <a:r>
              <a:rPr lang="en-US" b="0" dirty="0">
                <a:latin typeface="Papyrus" charset="0"/>
                <a:cs typeface="Arial" charset="0"/>
              </a:rPr>
              <a:t>Strike-slip</a:t>
            </a:r>
          </a:p>
          <a:p>
            <a:pPr algn="ctr" eaLnBrk="1" hangingPunct="1"/>
            <a:r>
              <a:rPr lang="en-US" b="0" dirty="0">
                <a:latin typeface="Papyrus" charset="0"/>
                <a:cs typeface="Arial" charset="0"/>
              </a:rPr>
              <a:t>Convergent</a:t>
            </a:r>
          </a:p>
          <a:p>
            <a:pPr algn="ctr" eaLnBrk="1" hangingPunct="1"/>
            <a:r>
              <a:rPr lang="en-US" b="0" dirty="0">
                <a:latin typeface="Papyrus" charset="0"/>
                <a:cs typeface="Arial" charset="0"/>
              </a:rPr>
              <a:t>Divergent</a:t>
            </a:r>
          </a:p>
        </p:txBody>
      </p:sp>
    </p:spTree>
    <p:extLst>
      <p:ext uri="{BB962C8B-B14F-4D97-AF65-F5344CB8AC3E}">
        <p14:creationId xmlns:p14="http://schemas.microsoft.com/office/powerpoint/2010/main" val="323533838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3A4AC9B8-86B6-AC49-8D0A-E9B50D21CA52}" type="slidenum">
              <a:rPr lang="en-US" sz="1200">
                <a:solidFill>
                  <a:srgbClr val="D38E27"/>
                </a:solidFill>
                <a:latin typeface="Papyrus" charset="0"/>
                <a:cs typeface="Papyrus" charset="0"/>
              </a:rPr>
              <a:pPr eaLnBrk="1" hangingPunct="1"/>
              <a:t>56</a:t>
            </a:fld>
            <a:endParaRPr lang="en-US" sz="1200">
              <a:solidFill>
                <a:srgbClr val="D38E27"/>
              </a:solidFill>
              <a:latin typeface="Papyrus" charset="0"/>
              <a:cs typeface="Papyrus" charset="0"/>
            </a:endParaRPr>
          </a:p>
        </p:txBody>
      </p:sp>
      <p:sp>
        <p:nvSpPr>
          <p:cNvPr id="50178" name="Text Box 2"/>
          <p:cNvSpPr txBox="1">
            <a:spLocks noChangeArrowheads="1"/>
          </p:cNvSpPr>
          <p:nvPr/>
        </p:nvSpPr>
        <p:spPr bwMode="auto">
          <a:xfrm>
            <a:off x="0" y="522288"/>
            <a:ext cx="91440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dirty="0">
                <a:latin typeface="Papyrus" charset="0"/>
                <a:cs typeface="Arial" charset="0"/>
              </a:rPr>
              <a:t>How to model</a:t>
            </a:r>
          </a:p>
          <a:p>
            <a:pPr algn="ctr" eaLnBrk="1" hangingPunct="1">
              <a:spcBef>
                <a:spcPct val="50000"/>
              </a:spcBef>
            </a:pPr>
            <a:r>
              <a:rPr lang="en-US" b="0" dirty="0">
                <a:latin typeface="Papyrus" charset="0"/>
                <a:cs typeface="Arial" charset="0"/>
              </a:rPr>
              <a:t>-------------------</a:t>
            </a:r>
          </a:p>
          <a:p>
            <a:pPr algn="ctr" eaLnBrk="1" hangingPunct="1">
              <a:spcBef>
                <a:spcPct val="50000"/>
              </a:spcBef>
            </a:pPr>
            <a:r>
              <a:rPr lang="en-US" b="0" dirty="0">
                <a:latin typeface="Papyrus" charset="0"/>
                <a:cs typeface="Arial" charset="0"/>
              </a:rPr>
              <a:t>Elastic</a:t>
            </a:r>
          </a:p>
          <a:p>
            <a:pPr algn="ctr" eaLnBrk="1" hangingPunct="1">
              <a:spcBef>
                <a:spcPct val="50000"/>
              </a:spcBef>
            </a:pPr>
            <a:r>
              <a:rPr lang="en-US" b="0" dirty="0">
                <a:latin typeface="Papyrus" charset="0"/>
                <a:cs typeface="Arial" charset="0"/>
              </a:rPr>
              <a:t>Viscoelastic</a:t>
            </a:r>
          </a:p>
          <a:p>
            <a:pPr algn="ctr" eaLnBrk="1" hangingPunct="1">
              <a:spcBef>
                <a:spcPct val="50000"/>
              </a:spcBef>
            </a:pPr>
            <a:r>
              <a:rPr lang="en-US" b="0" dirty="0">
                <a:latin typeface="Papyrus" charset="0"/>
                <a:cs typeface="Arial" charset="0"/>
              </a:rPr>
              <a:t>----------------------</a:t>
            </a:r>
          </a:p>
          <a:p>
            <a:pPr algn="ctr" eaLnBrk="1" hangingPunct="1">
              <a:spcBef>
                <a:spcPct val="50000"/>
              </a:spcBef>
            </a:pPr>
            <a:endParaRPr lang="en-US" b="0" dirty="0">
              <a:latin typeface="Papyrus" charset="0"/>
              <a:cs typeface="Arial" charset="0"/>
            </a:endParaRPr>
          </a:p>
          <a:p>
            <a:pPr algn="ctr" eaLnBrk="1" hangingPunct="1">
              <a:spcBef>
                <a:spcPct val="50000"/>
              </a:spcBef>
            </a:pPr>
            <a:r>
              <a:rPr lang="en-US" b="0" dirty="0">
                <a:latin typeface="Papyrus" charset="0"/>
                <a:cs typeface="Arial" charset="0"/>
              </a:rPr>
              <a:t>Half space</a:t>
            </a:r>
          </a:p>
          <a:p>
            <a:pPr algn="ctr" eaLnBrk="1" hangingPunct="1">
              <a:spcBef>
                <a:spcPct val="50000"/>
              </a:spcBef>
            </a:pPr>
            <a:r>
              <a:rPr lang="en-US" b="0" dirty="0">
                <a:latin typeface="Papyrus" charset="0"/>
                <a:cs typeface="Arial" charset="0"/>
              </a:rPr>
              <a:t>Layers</a:t>
            </a:r>
          </a:p>
          <a:p>
            <a:pPr algn="ctr" eaLnBrk="1" hangingPunct="1">
              <a:spcBef>
                <a:spcPct val="50000"/>
              </a:spcBef>
            </a:pPr>
            <a:r>
              <a:rPr lang="en-US" b="0" dirty="0">
                <a:latin typeface="Papyrus" charset="0"/>
                <a:cs typeface="Arial" charset="0"/>
              </a:rPr>
              <a:t>Inhomogeneous</a:t>
            </a:r>
          </a:p>
        </p:txBody>
      </p:sp>
    </p:spTree>
    <p:extLst>
      <p:ext uri="{BB962C8B-B14F-4D97-AF65-F5344CB8AC3E}">
        <p14:creationId xmlns:p14="http://schemas.microsoft.com/office/powerpoint/2010/main" val="291408419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DA21746A-DEFE-7943-A301-A53891A07CC5}" type="slidenum">
              <a:rPr lang="en-US" sz="1200">
                <a:solidFill>
                  <a:srgbClr val="D38E27"/>
                </a:solidFill>
                <a:latin typeface="Papyrus" charset="0"/>
                <a:cs typeface="Papyrus" charset="0"/>
              </a:rPr>
              <a:pPr eaLnBrk="1" hangingPunct="1"/>
              <a:t>57</a:t>
            </a:fld>
            <a:endParaRPr lang="en-US" sz="1200">
              <a:solidFill>
                <a:srgbClr val="D38E27"/>
              </a:solidFill>
              <a:latin typeface="Papyrus" charset="0"/>
              <a:cs typeface="Papyrus" charset="0"/>
            </a:endParaRP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6213"/>
            <a:ext cx="781685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0" y="4049713"/>
            <a:ext cx="9144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spcBef>
                <a:spcPct val="50000"/>
              </a:spcBef>
            </a:pPr>
            <a:r>
              <a:rPr lang="en-US" b="0" dirty="0">
                <a:latin typeface="Papyrus" charset="0"/>
                <a:cs typeface="Arial" charset="0"/>
              </a:rPr>
              <a:t>2-D model for strain across strike-slip fault in elastic half space.</a:t>
            </a:r>
          </a:p>
          <a:p>
            <a:pPr>
              <a:spcBef>
                <a:spcPct val="50000"/>
              </a:spcBef>
            </a:pPr>
            <a:endParaRPr lang="en-US" b="0" dirty="0">
              <a:latin typeface="Papyrus" charset="0"/>
              <a:cs typeface="Arial" charset="0"/>
            </a:endParaRPr>
          </a:p>
        </p:txBody>
      </p:sp>
    </p:spTree>
    <p:extLst>
      <p:ext uri="{BB962C8B-B14F-4D97-AF65-F5344CB8AC3E}">
        <p14:creationId xmlns:p14="http://schemas.microsoft.com/office/powerpoint/2010/main" val="39491501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6E1FC706-E740-124F-9367-A7DC8963033D}" type="slidenum">
              <a:rPr lang="en-US" sz="1200">
                <a:solidFill>
                  <a:srgbClr val="D38E27"/>
                </a:solidFill>
                <a:latin typeface="Papyrus" charset="0"/>
                <a:cs typeface="Papyrus" charset="0"/>
              </a:rPr>
              <a:pPr eaLnBrk="1" hangingPunct="1"/>
              <a:t>58</a:t>
            </a:fld>
            <a:endParaRPr lang="en-US" sz="1200">
              <a:solidFill>
                <a:srgbClr val="D38E27"/>
              </a:solidFill>
              <a:latin typeface="Papyrus" charset="0"/>
              <a:cs typeface="Papyrus" charset="0"/>
            </a:endParaRPr>
          </a:p>
        </p:txBody>
      </p:sp>
      <p:pic>
        <p:nvPicPr>
          <p:cNvPr id="53250" name="Picture 2" descr="fig ss new s&amp;b 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257175"/>
            <a:ext cx="56784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5748338" y="533400"/>
            <a:ext cx="331946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spcBef>
                <a:spcPct val="50000"/>
              </a:spcBef>
            </a:pPr>
            <a:r>
              <a:rPr lang="en-US" b="0" dirty="0">
                <a:latin typeface="Papyrus" charset="0"/>
                <a:cs typeface="Arial" charset="0"/>
              </a:rPr>
              <a:t>Effect of fault dip.</a:t>
            </a:r>
          </a:p>
          <a:p>
            <a:pPr>
              <a:spcBef>
                <a:spcPct val="50000"/>
              </a:spcBef>
            </a:pPr>
            <a:endParaRPr lang="en-US" b="0" dirty="0">
              <a:latin typeface="Papyrus" charset="0"/>
              <a:cs typeface="Arial" charset="0"/>
            </a:endParaRPr>
          </a:p>
        </p:txBody>
      </p:sp>
      <p:sp>
        <p:nvSpPr>
          <p:cNvPr id="53252" name="Line 4"/>
          <p:cNvSpPr>
            <a:spLocks noChangeShapeType="1"/>
          </p:cNvSpPr>
          <p:nvPr/>
        </p:nvSpPr>
        <p:spPr bwMode="auto">
          <a:xfrm>
            <a:off x="3733800" y="6324600"/>
            <a:ext cx="474663" cy="533400"/>
          </a:xfrm>
          <a:prstGeom prst="line">
            <a:avLst/>
          </a:prstGeom>
          <a:noFill/>
          <a:ln w="31750">
            <a:solidFill>
              <a:srgbClr val="00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253" name="Line 5"/>
          <p:cNvSpPr>
            <a:spLocks noChangeShapeType="1"/>
          </p:cNvSpPr>
          <p:nvPr/>
        </p:nvSpPr>
        <p:spPr bwMode="auto">
          <a:xfrm>
            <a:off x="3733800" y="2424113"/>
            <a:ext cx="474663" cy="533400"/>
          </a:xfrm>
          <a:prstGeom prst="line">
            <a:avLst/>
          </a:prstGeom>
          <a:noFill/>
          <a:ln w="31750">
            <a:solidFill>
              <a:srgbClr val="00FF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482565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036906BA-CD71-044A-A407-7B8EDDB6F674}" type="slidenum">
              <a:rPr lang="en-US" sz="1200">
                <a:solidFill>
                  <a:srgbClr val="D38E27"/>
                </a:solidFill>
                <a:latin typeface="Papyrus" charset="0"/>
                <a:cs typeface="Papyrus" charset="0"/>
              </a:rPr>
              <a:pPr eaLnBrk="1" hangingPunct="1"/>
              <a:t>59</a:t>
            </a:fld>
            <a:endParaRPr lang="en-US" sz="1200">
              <a:solidFill>
                <a:srgbClr val="D38E27"/>
              </a:solidFill>
              <a:latin typeface="Papyrus" charset="0"/>
              <a:cs typeface="Papyrus" charset="0"/>
            </a:endParaRPr>
          </a:p>
        </p:txBody>
      </p:sp>
      <p:pic>
        <p:nvPicPr>
          <p:cNvPr id="55298" name="Picture 4" descr="realigned_dip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85800"/>
            <a:ext cx="4300538"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descr="dip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429101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6"/>
          <p:cNvSpPr>
            <a:spLocks noChangeArrowheads="1"/>
          </p:cNvSpPr>
          <p:nvPr/>
        </p:nvSpPr>
        <p:spPr bwMode="auto">
          <a:xfrm>
            <a:off x="4572000" y="685800"/>
            <a:ext cx="4343400" cy="2667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Papyrus" charset="0"/>
            </a:endParaRPr>
          </a:p>
        </p:txBody>
      </p:sp>
      <p:sp>
        <p:nvSpPr>
          <p:cNvPr id="55301" name="Freeform 8"/>
          <p:cNvSpPr>
            <a:spLocks/>
          </p:cNvSpPr>
          <p:nvPr/>
        </p:nvSpPr>
        <p:spPr bwMode="auto">
          <a:xfrm>
            <a:off x="6110288" y="990600"/>
            <a:ext cx="1371600" cy="1524000"/>
          </a:xfrm>
          <a:custGeom>
            <a:avLst/>
            <a:gdLst>
              <a:gd name="T0" fmla="*/ 2147483647 w 864"/>
              <a:gd name="T1" fmla="*/ 2147483647 h 960"/>
              <a:gd name="T2" fmla="*/ 0 w 864"/>
              <a:gd name="T3" fmla="*/ 2147483647 h 960"/>
              <a:gd name="T4" fmla="*/ 2147483647 w 864"/>
              <a:gd name="T5" fmla="*/ 0 h 960"/>
              <a:gd name="T6" fmla="*/ 2147483647 w 864"/>
              <a:gd name="T7" fmla="*/ 2147483647 h 960"/>
              <a:gd name="T8" fmla="*/ 2147483647 w 864"/>
              <a:gd name="T9" fmla="*/ 2147483647 h 960"/>
              <a:gd name="T10" fmla="*/ 2147483647 w 864"/>
              <a:gd name="T11" fmla="*/ 2147483647 h 960"/>
              <a:gd name="T12" fmla="*/ 0 60000 65536"/>
              <a:gd name="T13" fmla="*/ 0 60000 65536"/>
              <a:gd name="T14" fmla="*/ 0 60000 65536"/>
              <a:gd name="T15" fmla="*/ 0 60000 65536"/>
              <a:gd name="T16" fmla="*/ 0 60000 65536"/>
              <a:gd name="T17" fmla="*/ 0 60000 65536"/>
              <a:gd name="T18" fmla="*/ 0 w 864"/>
              <a:gd name="T19" fmla="*/ 0 h 960"/>
              <a:gd name="T20" fmla="*/ 864 w 86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864" h="960">
                <a:moveTo>
                  <a:pt x="480" y="960"/>
                </a:moveTo>
                <a:lnTo>
                  <a:pt x="0" y="480"/>
                </a:lnTo>
                <a:lnTo>
                  <a:pt x="672" y="0"/>
                </a:lnTo>
                <a:lnTo>
                  <a:pt x="864" y="192"/>
                </a:lnTo>
                <a:lnTo>
                  <a:pt x="480" y="480"/>
                </a:lnTo>
                <a:lnTo>
                  <a:pt x="480" y="960"/>
                </a:lnTo>
                <a:close/>
              </a:path>
            </a:pathLst>
          </a:custGeom>
          <a:solidFill>
            <a:srgbClr val="00FF00"/>
          </a:solidFill>
          <a:ln w="9525">
            <a:solidFill>
              <a:schemeClr val="tx1"/>
            </a:solidFill>
            <a:round/>
            <a:headEnd/>
            <a:tailEnd/>
          </a:ln>
        </p:spPr>
        <p:txBody>
          <a:bodyPr/>
          <a:lstStyle/>
          <a:p>
            <a:endParaRPr lang="en-US"/>
          </a:p>
        </p:txBody>
      </p:sp>
      <p:sp>
        <p:nvSpPr>
          <p:cNvPr id="55302" name="Freeform 9"/>
          <p:cNvSpPr>
            <a:spLocks/>
          </p:cNvSpPr>
          <p:nvPr/>
        </p:nvSpPr>
        <p:spPr bwMode="auto">
          <a:xfrm>
            <a:off x="6796088" y="914400"/>
            <a:ext cx="1066800" cy="1600200"/>
          </a:xfrm>
          <a:custGeom>
            <a:avLst/>
            <a:gdLst>
              <a:gd name="T0" fmla="*/ 0 w 672"/>
              <a:gd name="T1" fmla="*/ 2147483647 h 1008"/>
              <a:gd name="T2" fmla="*/ 2147483647 w 672"/>
              <a:gd name="T3" fmla="*/ 0 h 1008"/>
              <a:gd name="T4" fmla="*/ 2147483647 w 672"/>
              <a:gd name="T5" fmla="*/ 2147483647 h 1008"/>
              <a:gd name="T6" fmla="*/ 0 w 672"/>
              <a:gd name="T7" fmla="*/ 2147483647 h 1008"/>
              <a:gd name="T8" fmla="*/ 0 w 672"/>
              <a:gd name="T9" fmla="*/ 2147483647 h 1008"/>
              <a:gd name="T10" fmla="*/ 0 60000 65536"/>
              <a:gd name="T11" fmla="*/ 0 60000 65536"/>
              <a:gd name="T12" fmla="*/ 0 60000 65536"/>
              <a:gd name="T13" fmla="*/ 0 60000 65536"/>
              <a:gd name="T14" fmla="*/ 0 60000 65536"/>
              <a:gd name="T15" fmla="*/ 0 w 672"/>
              <a:gd name="T16" fmla="*/ 0 h 1008"/>
              <a:gd name="T17" fmla="*/ 672 w 672"/>
              <a:gd name="T18" fmla="*/ 1008 h 1008"/>
            </a:gdLst>
            <a:ahLst/>
            <a:cxnLst>
              <a:cxn ang="T10">
                <a:pos x="T0" y="T1"/>
              </a:cxn>
              <a:cxn ang="T11">
                <a:pos x="T2" y="T3"/>
              </a:cxn>
              <a:cxn ang="T12">
                <a:pos x="T4" y="T5"/>
              </a:cxn>
              <a:cxn ang="T13">
                <a:pos x="T6" y="T7"/>
              </a:cxn>
              <a:cxn ang="T14">
                <a:pos x="T8" y="T9"/>
              </a:cxn>
            </a:cxnLst>
            <a:rect l="T15" t="T16" r="T17" b="T18"/>
            <a:pathLst>
              <a:path w="672" h="1008">
                <a:moveTo>
                  <a:pt x="0" y="576"/>
                </a:moveTo>
                <a:lnTo>
                  <a:pt x="672" y="0"/>
                </a:lnTo>
                <a:lnTo>
                  <a:pt x="672" y="432"/>
                </a:lnTo>
                <a:lnTo>
                  <a:pt x="0" y="1008"/>
                </a:lnTo>
                <a:lnTo>
                  <a:pt x="0" y="576"/>
                </a:lnTo>
                <a:close/>
              </a:path>
            </a:pathLst>
          </a:custGeom>
          <a:solidFill>
            <a:schemeClr val="accent2"/>
          </a:solidFill>
          <a:ln w="9525">
            <a:solidFill>
              <a:schemeClr val="tx1"/>
            </a:solidFill>
            <a:round/>
            <a:headEnd/>
            <a:tailEnd/>
          </a:ln>
        </p:spPr>
        <p:txBody>
          <a:bodyPr/>
          <a:lstStyle/>
          <a:p>
            <a:endParaRPr lang="en-US"/>
          </a:p>
        </p:txBody>
      </p:sp>
      <p:sp>
        <p:nvSpPr>
          <p:cNvPr id="55303" name="Line 10"/>
          <p:cNvSpPr>
            <a:spLocks noChangeShapeType="1"/>
          </p:cNvSpPr>
          <p:nvPr/>
        </p:nvSpPr>
        <p:spPr bwMode="auto">
          <a:xfrm>
            <a:off x="6034088" y="990600"/>
            <a:ext cx="2438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4" name="Line 11"/>
          <p:cNvSpPr>
            <a:spLocks noChangeShapeType="1"/>
          </p:cNvSpPr>
          <p:nvPr/>
        </p:nvSpPr>
        <p:spPr bwMode="auto">
          <a:xfrm>
            <a:off x="5729288" y="1828800"/>
            <a:ext cx="2438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5" name="Line 14"/>
          <p:cNvSpPr>
            <a:spLocks noChangeShapeType="1"/>
          </p:cNvSpPr>
          <p:nvPr/>
        </p:nvSpPr>
        <p:spPr bwMode="auto">
          <a:xfrm>
            <a:off x="6796088" y="457200"/>
            <a:ext cx="0" cy="6019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233143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extLst>
              <a:ext uri="{BEBA8EAE-BF5A-486C-A8C5-ECC9F3942E4B}">
                <a14:imgProps xmlns:a14="http://schemas.microsoft.com/office/drawing/2010/main">
                  <a14:imgLayer r:embed="rId4">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Picture 3" descr="Stock-03-1 transp.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192" y="1642700"/>
            <a:ext cx="6299708" cy="4364908"/>
          </a:xfrm>
          <a:prstGeom prst="rect">
            <a:avLst/>
          </a:prstGeom>
        </p:spPr>
      </p:pic>
    </p:spTree>
    <p:extLst>
      <p:ext uri="{BB962C8B-B14F-4D97-AF65-F5344CB8AC3E}">
        <p14:creationId xmlns:p14="http://schemas.microsoft.com/office/powerpoint/2010/main" val="174593874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F7A47511-7780-924E-9389-D44F0BA9AC4E}" type="slidenum">
              <a:rPr lang="en-US" sz="1200">
                <a:solidFill>
                  <a:srgbClr val="D38E27"/>
                </a:solidFill>
                <a:latin typeface="Papyrus" charset="0"/>
                <a:cs typeface="Papyrus" charset="0"/>
              </a:rPr>
              <a:pPr eaLnBrk="1" hangingPunct="1"/>
              <a:t>60</a:t>
            </a:fld>
            <a:endParaRPr lang="en-US" sz="1200">
              <a:solidFill>
                <a:srgbClr val="D38E27"/>
              </a:solidFill>
              <a:latin typeface="Papyrus" charset="0"/>
              <a:cs typeface="Papyrus" charset="0"/>
            </a:endParaRP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1022350"/>
            <a:ext cx="5757862"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3400425"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3434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859E8F18-CB93-A146-9117-E511CC2DD58E}" type="slidenum">
              <a:rPr lang="en-US" sz="1200">
                <a:solidFill>
                  <a:srgbClr val="D38E27"/>
                </a:solidFill>
                <a:latin typeface="Papyrus" charset="0"/>
                <a:cs typeface="Papyrus" charset="0"/>
              </a:rPr>
              <a:pPr eaLnBrk="1" hangingPunct="1"/>
              <a:t>61</a:t>
            </a:fld>
            <a:endParaRPr lang="en-US" sz="1200">
              <a:solidFill>
                <a:srgbClr val="D38E27"/>
              </a:solidFill>
              <a:latin typeface="Papyrus" charset="0"/>
              <a:cs typeface="Papyrus" charset="0"/>
            </a:endParaRP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09600"/>
            <a:ext cx="6518275"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p:cNvSpPr txBox="1">
            <a:spLocks noChangeArrowheads="1"/>
          </p:cNvSpPr>
          <p:nvPr/>
        </p:nvSpPr>
        <p:spPr bwMode="auto">
          <a:xfrm>
            <a:off x="76200" y="6553200"/>
            <a:ext cx="1600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Arial" charset="0"/>
              </a:rPr>
              <a:t>Meade and Hager, 2005</a:t>
            </a:r>
          </a:p>
        </p:txBody>
      </p:sp>
      <p:sp>
        <p:nvSpPr>
          <p:cNvPr id="57348" name="Text Box 4"/>
          <p:cNvSpPr txBox="1">
            <a:spLocks noChangeArrowheads="1"/>
          </p:cNvSpPr>
          <p:nvPr/>
        </p:nvSpPr>
        <p:spPr bwMode="auto">
          <a:xfrm>
            <a:off x="0" y="49530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Arial" charset="0"/>
              </a:rPr>
              <a:t>Interseismic velocities in southern California from GPS</a:t>
            </a:r>
          </a:p>
        </p:txBody>
      </p:sp>
    </p:spTree>
    <p:extLst>
      <p:ext uri="{BB962C8B-B14F-4D97-AF65-F5344CB8AC3E}">
        <p14:creationId xmlns:p14="http://schemas.microsoft.com/office/powerpoint/2010/main" val="180170480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icture 2" descr="cap_chile2010 intseis.jpg"/>
          <p:cNvSpPr>
            <a:spLocks noChangeAspect="1"/>
          </p:cNvSpPr>
          <p:nvPr/>
        </p:nvSpPr>
        <p:spPr bwMode="auto">
          <a:xfrm>
            <a:off x="2597150" y="184150"/>
            <a:ext cx="55245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50" name="Picture 3" descr="subduction cartoon hyndman intseis.jpg"/>
          <p:cNvSpPr>
            <a:spLocks noChangeAspect="1"/>
          </p:cNvSpPr>
          <p:nvPr/>
        </p:nvSpPr>
        <p:spPr bwMode="auto">
          <a:xfrm>
            <a:off x="0" y="0"/>
            <a:ext cx="3362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7651" name="Picture 2" descr="cap_chile2010 intse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9550" y="336550"/>
            <a:ext cx="55245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descr="subduction cartoon hyndman intsei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3362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75388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6"/>
          <p:cNvSpPr txBox="1">
            <a:spLocks noChangeArrowheads="1"/>
          </p:cNvSpPr>
          <p:nvPr/>
        </p:nvSpPr>
        <p:spPr bwMode="auto">
          <a:xfrm>
            <a:off x="0" y="1524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u="sng">
                <a:latin typeface="Papyrus" charset="0"/>
                <a:cs typeface="Papyrus" charset="0"/>
              </a:rPr>
              <a:t>Elastic</a:t>
            </a:r>
            <a:r>
              <a:rPr lang="en-US">
                <a:latin typeface="Papyrus" charset="0"/>
                <a:cs typeface="Papyrus" charset="0"/>
              </a:rPr>
              <a:t> modeling of subduction process</a:t>
            </a:r>
          </a:p>
        </p:txBody>
      </p:sp>
      <p:sp>
        <p:nvSpPr>
          <p:cNvPr id="25602" name="Text Box 7"/>
          <p:cNvSpPr txBox="1">
            <a:spLocks noChangeArrowheads="1"/>
          </p:cNvSpPr>
          <p:nvPr/>
        </p:nvSpPr>
        <p:spPr bwMode="auto">
          <a:xfrm>
            <a:off x="0" y="62626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Papyrus" charset="0"/>
              </a:rPr>
              <a:t>No permanent deformation (no mountains)</a:t>
            </a:r>
          </a:p>
        </p:txBody>
      </p:sp>
      <p:sp>
        <p:nvSpPr>
          <p:cNvPr id="16388" name="Rectangle 14"/>
          <p:cNvSpPr>
            <a:spLocks noChangeArrowheads="1"/>
          </p:cNvSpPr>
          <p:nvPr/>
        </p:nvSpPr>
        <p:spPr bwMode="auto">
          <a:xfrm>
            <a:off x="152400" y="1600200"/>
            <a:ext cx="4038600" cy="3276600"/>
          </a:xfrm>
          <a:prstGeom prst="rect">
            <a:avLst/>
          </a:prstGeom>
          <a:noFill/>
          <a:ln w="9525">
            <a:noFill/>
            <a:miter lim="800000"/>
            <a:headEnd/>
            <a:tailEnd/>
          </a:ln>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Papyrus"/>
              <a:ea typeface="Papyrus"/>
              <a:cs typeface="Papyrus"/>
            </a:endParaRPr>
          </a:p>
        </p:txBody>
      </p:sp>
      <p:pic>
        <p:nvPicPr>
          <p:cNvPr id="25604" name="Picture 16" descr="spring block"/>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5613" y="1905000"/>
            <a:ext cx="3279775" cy="2584450"/>
          </a:xfrm>
        </p:spPr>
      </p:pic>
      <p:pic>
        <p:nvPicPr>
          <p:cNvPr id="25605" name="Picture 17" descr="savage20_boa"/>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267200" y="1600200"/>
            <a:ext cx="4800600" cy="3252788"/>
          </a:xfrm>
        </p:spPr>
      </p:pic>
    </p:spTree>
    <p:extLst>
      <p:ext uri="{BB962C8B-B14F-4D97-AF65-F5344CB8AC3E}">
        <p14:creationId xmlns:p14="http://schemas.microsoft.com/office/powerpoint/2010/main" val="179822558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261938"/>
            <a:ext cx="3698875"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288" y="304800"/>
            <a:ext cx="3770312"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4775" y="3649663"/>
            <a:ext cx="3806825"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6"/>
          <p:cNvSpPr txBox="1">
            <a:spLocks noChangeArrowheads="1"/>
          </p:cNvSpPr>
          <p:nvPr/>
        </p:nvSpPr>
        <p:spPr bwMode="auto">
          <a:xfrm>
            <a:off x="7721600" y="6583363"/>
            <a:ext cx="1196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b="1">
                <a:solidFill>
                  <a:schemeClr val="tx1"/>
                </a:solidFill>
                <a:latin typeface="Tempus Sans ITC" charset="0"/>
                <a:ea typeface="ＭＳ Ｐゴシック" charset="0"/>
                <a:cs typeface="ＭＳ Ｐゴシック" charset="0"/>
              </a:defRPr>
            </a:lvl1pPr>
            <a:lvl2pPr marL="742950" indent="-285750" defTabSz="457200" eaLnBrk="0" hangingPunct="0">
              <a:defRPr sz="2800" b="1">
                <a:solidFill>
                  <a:schemeClr val="tx1"/>
                </a:solidFill>
                <a:latin typeface="Tempus Sans ITC" charset="0"/>
                <a:ea typeface="ＭＳ Ｐゴシック" charset="0"/>
              </a:defRPr>
            </a:lvl2pPr>
            <a:lvl3pPr marL="1143000" indent="-228600" defTabSz="457200" eaLnBrk="0" hangingPunct="0">
              <a:defRPr sz="2800" b="1">
                <a:solidFill>
                  <a:schemeClr val="tx1"/>
                </a:solidFill>
                <a:latin typeface="Tempus Sans ITC" charset="0"/>
                <a:ea typeface="ＭＳ Ｐゴシック" charset="0"/>
              </a:defRPr>
            </a:lvl3pPr>
            <a:lvl4pPr marL="1600200" indent="-228600" defTabSz="457200" eaLnBrk="0" hangingPunct="0">
              <a:defRPr sz="2800" b="1">
                <a:solidFill>
                  <a:schemeClr val="tx1"/>
                </a:solidFill>
                <a:latin typeface="Tempus Sans ITC" charset="0"/>
                <a:ea typeface="ＭＳ Ｐゴシック" charset="0"/>
              </a:defRPr>
            </a:lvl4pPr>
            <a:lvl5pPr marL="2057400" indent="-228600" defTabSz="4572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200" b="0">
                <a:solidFill>
                  <a:srgbClr val="FFFF00"/>
                </a:solidFill>
                <a:latin typeface="Papyrus" charset="0"/>
                <a:cs typeface="Papyrus" charset="0"/>
              </a:rPr>
              <a:t>Thacher, 2003</a:t>
            </a:r>
          </a:p>
        </p:txBody>
      </p:sp>
      <p:sp>
        <p:nvSpPr>
          <p:cNvPr id="77829" name="Text Box 6"/>
          <p:cNvSpPr txBox="1">
            <a:spLocks noChangeArrowheads="1"/>
          </p:cNvSpPr>
          <p:nvPr/>
        </p:nvSpPr>
        <p:spPr bwMode="auto">
          <a:xfrm>
            <a:off x="0" y="4033838"/>
            <a:ext cx="5791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sz="3200" b="0" dirty="0">
                <a:latin typeface="Papyrus" charset="0"/>
                <a:cs typeface="Papyrus" charset="0"/>
              </a:rPr>
              <a:t>How might plates deform?</a:t>
            </a:r>
          </a:p>
          <a:p>
            <a:pPr eaLnBrk="1" hangingPunct="1">
              <a:spcBef>
                <a:spcPct val="50000"/>
              </a:spcBef>
            </a:pPr>
            <a:endParaRPr lang="en-US" sz="3200" b="0" dirty="0">
              <a:latin typeface="Papyrus" charset="0"/>
              <a:cs typeface="Papyrus" charset="0"/>
            </a:endParaRPr>
          </a:p>
          <a:p>
            <a:pPr eaLnBrk="1" hangingPunct="1">
              <a:spcBef>
                <a:spcPct val="50000"/>
              </a:spcBef>
            </a:pPr>
            <a:r>
              <a:rPr lang="en-US" sz="3200" b="0" dirty="0">
                <a:latin typeface="Papyrus" charset="0"/>
                <a:cs typeface="Papyrus" charset="0"/>
              </a:rPr>
              <a:t>Continuum, block, etc.?</a:t>
            </a:r>
          </a:p>
        </p:txBody>
      </p:sp>
    </p:spTree>
    <p:extLst>
      <p:ext uri="{BB962C8B-B14F-4D97-AF65-F5344CB8AC3E}">
        <p14:creationId xmlns:p14="http://schemas.microsoft.com/office/powerpoint/2010/main" val="2451374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Box 6"/>
          <p:cNvSpPr txBox="1">
            <a:spLocks noChangeArrowheads="1"/>
          </p:cNvSpPr>
          <p:nvPr/>
        </p:nvSpPr>
        <p:spPr bwMode="auto">
          <a:xfrm>
            <a:off x="304800" y="4114800"/>
            <a:ext cx="1068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b="1">
                <a:solidFill>
                  <a:schemeClr val="tx1"/>
                </a:solidFill>
                <a:latin typeface="Tempus Sans ITC" charset="0"/>
                <a:ea typeface="ＭＳ Ｐゴシック" charset="0"/>
                <a:cs typeface="ＭＳ Ｐゴシック" charset="0"/>
              </a:defRPr>
            </a:lvl1pPr>
            <a:lvl2pPr marL="742950" indent="-285750" defTabSz="457200" eaLnBrk="0" hangingPunct="0">
              <a:defRPr sz="2800" b="1">
                <a:solidFill>
                  <a:schemeClr val="tx1"/>
                </a:solidFill>
                <a:latin typeface="Tempus Sans ITC" charset="0"/>
                <a:ea typeface="ＭＳ Ｐゴシック" charset="0"/>
              </a:defRPr>
            </a:lvl2pPr>
            <a:lvl3pPr marL="1143000" indent="-228600" defTabSz="457200" eaLnBrk="0" hangingPunct="0">
              <a:defRPr sz="2800" b="1">
                <a:solidFill>
                  <a:schemeClr val="tx1"/>
                </a:solidFill>
                <a:latin typeface="Tempus Sans ITC" charset="0"/>
                <a:ea typeface="ＭＳ Ｐゴシック" charset="0"/>
              </a:defRPr>
            </a:lvl3pPr>
            <a:lvl4pPr marL="1600200" indent="-228600" defTabSz="457200" eaLnBrk="0" hangingPunct="0">
              <a:defRPr sz="2800" b="1">
                <a:solidFill>
                  <a:schemeClr val="tx1"/>
                </a:solidFill>
                <a:latin typeface="Tempus Sans ITC" charset="0"/>
                <a:ea typeface="ＭＳ Ｐゴシック" charset="0"/>
              </a:defRPr>
            </a:lvl4pPr>
            <a:lvl5pPr marL="2057400" indent="-228600" defTabSz="4572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200">
                <a:latin typeface="Calibri" charset="0"/>
                <a:cs typeface="Papyrus" charset="0"/>
              </a:rPr>
              <a:t>Thacher, 2003</a:t>
            </a:r>
          </a:p>
        </p:txBody>
      </p:sp>
      <p:sp>
        <p:nvSpPr>
          <p:cNvPr id="79875" name="Text Box 6"/>
          <p:cNvSpPr txBox="1">
            <a:spLocks noChangeArrowheads="1"/>
          </p:cNvSpPr>
          <p:nvPr/>
        </p:nvSpPr>
        <p:spPr bwMode="auto">
          <a:xfrm>
            <a:off x="0" y="4795838"/>
            <a:ext cx="5486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3200" b="0" dirty="0">
                <a:latin typeface="Papyrus" charset="0"/>
                <a:cs typeface="Papyrus" charset="0"/>
              </a:rPr>
              <a:t>Rigid blocks</a:t>
            </a:r>
            <a:r>
              <a:rPr lang="en-US" sz="3200" b="0" dirty="0" smtClean="0">
                <a:latin typeface="Papyrus" charset="0"/>
                <a:cs typeface="Papyrus" charset="0"/>
              </a:rPr>
              <a:t>.</a:t>
            </a:r>
            <a:endParaRPr lang="en-US" sz="3200" b="0" dirty="0">
              <a:latin typeface="Papyrus" charset="0"/>
              <a:cs typeface="Papyrus" charset="0"/>
            </a:endParaRPr>
          </a:p>
        </p:txBody>
      </p:sp>
      <p:grpSp>
        <p:nvGrpSpPr>
          <p:cNvPr id="79876" name="Group 9"/>
          <p:cNvGrpSpPr>
            <a:grpSpLocks/>
          </p:cNvGrpSpPr>
          <p:nvPr/>
        </p:nvGrpSpPr>
        <p:grpSpPr bwMode="auto">
          <a:xfrm>
            <a:off x="5562600" y="33338"/>
            <a:ext cx="3581400" cy="6519862"/>
            <a:chOff x="216" y="288"/>
            <a:chExt cx="1872" cy="3483"/>
          </a:xfrm>
        </p:grpSpPr>
        <p:pic>
          <p:nvPicPr>
            <p:cNvPr id="79878" name="Picture 10" descr="eq_fig"/>
            <p:cNvPicPr>
              <a:picLocks noChangeAspect="1" noChangeArrowheads="1"/>
            </p:cNvPicPr>
            <p:nvPr/>
          </p:nvPicPr>
          <p:blipFill>
            <a:blip r:embed="rId4">
              <a:extLst>
                <a:ext uri="{28A0092B-C50C-407E-A947-70E740481C1C}">
                  <a14:useLocalDpi xmlns:a14="http://schemas.microsoft.com/office/drawing/2010/main" val="0"/>
                </a:ext>
              </a:extLst>
            </a:blip>
            <a:srcRect l="7301" r="61925" b="46899"/>
            <a:stretch>
              <a:fillRect/>
            </a:stretch>
          </p:blipFill>
          <p:spPr bwMode="auto">
            <a:xfrm>
              <a:off x="216" y="360"/>
              <a:ext cx="1872" cy="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Text Box 11"/>
            <p:cNvSpPr txBox="1">
              <a:spLocks noChangeArrowheads="1"/>
            </p:cNvSpPr>
            <p:nvPr/>
          </p:nvSpPr>
          <p:spPr bwMode="auto">
            <a:xfrm>
              <a:off x="1024" y="288"/>
              <a:ext cx="42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600">
                  <a:solidFill>
                    <a:schemeClr val="accent2"/>
                  </a:solidFill>
                  <a:latin typeface="Papyrus" charset="0"/>
                  <a:cs typeface="Papyrus" charset="0"/>
                </a:rPr>
                <a:t>Andes</a:t>
              </a:r>
            </a:p>
          </p:txBody>
        </p:sp>
      </p:grpSp>
      <p:sp>
        <p:nvSpPr>
          <p:cNvPr id="79877" name="TextBox 6"/>
          <p:cNvSpPr txBox="1">
            <a:spLocks noChangeArrowheads="1"/>
          </p:cNvSpPr>
          <p:nvPr/>
        </p:nvSpPr>
        <p:spPr bwMode="auto">
          <a:xfrm>
            <a:off x="25400" y="4495800"/>
            <a:ext cx="1196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b="1">
                <a:solidFill>
                  <a:schemeClr val="tx1"/>
                </a:solidFill>
                <a:latin typeface="Tempus Sans ITC" charset="0"/>
                <a:ea typeface="ＭＳ Ｐゴシック" charset="0"/>
                <a:cs typeface="ＭＳ Ｐゴシック" charset="0"/>
              </a:defRPr>
            </a:lvl1pPr>
            <a:lvl2pPr marL="742950" indent="-285750" defTabSz="457200" eaLnBrk="0" hangingPunct="0">
              <a:defRPr sz="2800" b="1">
                <a:solidFill>
                  <a:schemeClr val="tx1"/>
                </a:solidFill>
                <a:latin typeface="Tempus Sans ITC" charset="0"/>
                <a:ea typeface="ＭＳ Ｐゴシック" charset="0"/>
              </a:defRPr>
            </a:lvl2pPr>
            <a:lvl3pPr marL="1143000" indent="-228600" defTabSz="457200" eaLnBrk="0" hangingPunct="0">
              <a:defRPr sz="2800" b="1">
                <a:solidFill>
                  <a:schemeClr val="tx1"/>
                </a:solidFill>
                <a:latin typeface="Tempus Sans ITC" charset="0"/>
                <a:ea typeface="ＭＳ Ｐゴシック" charset="0"/>
              </a:defRPr>
            </a:lvl3pPr>
            <a:lvl4pPr marL="1600200" indent="-228600" defTabSz="457200" eaLnBrk="0" hangingPunct="0">
              <a:defRPr sz="2800" b="1">
                <a:solidFill>
                  <a:schemeClr val="tx1"/>
                </a:solidFill>
                <a:latin typeface="Tempus Sans ITC" charset="0"/>
                <a:ea typeface="ＭＳ Ｐゴシック" charset="0"/>
              </a:defRPr>
            </a:lvl4pPr>
            <a:lvl5pPr marL="2057400" indent="-228600" defTabSz="4572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200" b="0">
                <a:latin typeface="Papyrus" charset="0"/>
                <a:cs typeface="Papyrus" charset="0"/>
              </a:rPr>
              <a:t>Thacher, 2003</a:t>
            </a:r>
          </a:p>
        </p:txBody>
      </p:sp>
    </p:spTree>
    <p:extLst>
      <p:ext uri="{BB962C8B-B14F-4D97-AF65-F5344CB8AC3E}">
        <p14:creationId xmlns:p14="http://schemas.microsoft.com/office/powerpoint/2010/main" val="1248451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Box 6"/>
          <p:cNvSpPr txBox="1">
            <a:spLocks noChangeArrowheads="1"/>
          </p:cNvSpPr>
          <p:nvPr/>
        </p:nvSpPr>
        <p:spPr bwMode="auto">
          <a:xfrm>
            <a:off x="7554913" y="6581775"/>
            <a:ext cx="1198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b="1">
                <a:solidFill>
                  <a:schemeClr val="tx1"/>
                </a:solidFill>
                <a:latin typeface="Tempus Sans ITC" charset="0"/>
                <a:ea typeface="ＭＳ Ｐゴシック" charset="0"/>
                <a:cs typeface="ＭＳ Ｐゴシック" charset="0"/>
              </a:defRPr>
            </a:lvl1pPr>
            <a:lvl2pPr marL="742950" indent="-285750" defTabSz="457200" eaLnBrk="0" hangingPunct="0">
              <a:defRPr sz="2800" b="1">
                <a:solidFill>
                  <a:schemeClr val="tx1"/>
                </a:solidFill>
                <a:latin typeface="Tempus Sans ITC" charset="0"/>
                <a:ea typeface="ＭＳ Ｐゴシック" charset="0"/>
              </a:defRPr>
            </a:lvl2pPr>
            <a:lvl3pPr marL="1143000" indent="-228600" defTabSz="457200" eaLnBrk="0" hangingPunct="0">
              <a:defRPr sz="2800" b="1">
                <a:solidFill>
                  <a:schemeClr val="tx1"/>
                </a:solidFill>
                <a:latin typeface="Tempus Sans ITC" charset="0"/>
                <a:ea typeface="ＭＳ Ｐゴシック" charset="0"/>
              </a:defRPr>
            </a:lvl3pPr>
            <a:lvl4pPr marL="1600200" indent="-228600" defTabSz="457200" eaLnBrk="0" hangingPunct="0">
              <a:defRPr sz="2800" b="1">
                <a:solidFill>
                  <a:schemeClr val="tx1"/>
                </a:solidFill>
                <a:latin typeface="Tempus Sans ITC" charset="0"/>
                <a:ea typeface="ＭＳ Ｐゴシック" charset="0"/>
              </a:defRPr>
            </a:lvl4pPr>
            <a:lvl5pPr marL="2057400" indent="-228600" defTabSz="4572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200" b="0">
                <a:latin typeface="Papyrus" charset="0"/>
                <a:cs typeface="Papyrus" charset="0"/>
              </a:rPr>
              <a:t>Thacher, 2003</a:t>
            </a:r>
          </a:p>
        </p:txBody>
      </p:sp>
      <p:pic>
        <p:nvPicPr>
          <p:cNvPr id="8192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5638800"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10"/>
          <p:cNvSpPr txBox="1">
            <a:spLocks noChangeArrowheads="1"/>
          </p:cNvSpPr>
          <p:nvPr/>
        </p:nvSpPr>
        <p:spPr bwMode="auto">
          <a:xfrm>
            <a:off x="0" y="457200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3200" b="0" dirty="0">
                <a:latin typeface="Papyrus" charset="0"/>
                <a:cs typeface="Papyrus" charset="0"/>
              </a:rPr>
              <a:t>Quasi-continuous deformation</a:t>
            </a:r>
            <a:r>
              <a:rPr lang="en-US" sz="3200" b="0" dirty="0" smtClean="0">
                <a:latin typeface="Papyrus" charset="0"/>
                <a:cs typeface="Papyrus" charset="0"/>
              </a:rPr>
              <a:t>.</a:t>
            </a:r>
            <a:endParaRPr lang="en-US" sz="3200" b="0" dirty="0">
              <a:latin typeface="Papyrus" charset="0"/>
              <a:cs typeface="Papyrus" charset="0"/>
            </a:endParaRPr>
          </a:p>
        </p:txBody>
      </p:sp>
      <p:grpSp>
        <p:nvGrpSpPr>
          <p:cNvPr id="81924" name="Group 11"/>
          <p:cNvGrpSpPr>
            <a:grpSpLocks/>
          </p:cNvGrpSpPr>
          <p:nvPr/>
        </p:nvGrpSpPr>
        <p:grpSpPr bwMode="auto">
          <a:xfrm>
            <a:off x="5638800" y="381000"/>
            <a:ext cx="3505200" cy="3733800"/>
            <a:chOff x="1968" y="356"/>
            <a:chExt cx="3863" cy="3411"/>
          </a:xfrm>
        </p:grpSpPr>
        <p:pic>
          <p:nvPicPr>
            <p:cNvPr id="81925" name="Picture 12" descr="eq_fig"/>
            <p:cNvPicPr>
              <a:picLocks noChangeAspect="1" noChangeArrowheads="1"/>
            </p:cNvPicPr>
            <p:nvPr/>
          </p:nvPicPr>
          <p:blipFill>
            <a:blip r:embed="rId4">
              <a:extLst>
                <a:ext uri="{28A0092B-C50C-407E-A947-70E740481C1C}">
                  <a14:useLocalDpi xmlns:a14="http://schemas.microsoft.com/office/drawing/2010/main" val="0"/>
                </a:ext>
              </a:extLst>
            </a:blip>
            <a:srcRect l="36496" b="46899"/>
            <a:stretch>
              <a:fillRect/>
            </a:stretch>
          </p:blipFill>
          <p:spPr bwMode="auto">
            <a:xfrm>
              <a:off x="1968" y="356"/>
              <a:ext cx="3863" cy="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 Box 13"/>
            <p:cNvSpPr txBox="1">
              <a:spLocks noChangeArrowheads="1"/>
            </p:cNvSpPr>
            <p:nvPr/>
          </p:nvSpPr>
          <p:spPr bwMode="auto">
            <a:xfrm>
              <a:off x="3529" y="674"/>
              <a:ext cx="755"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600">
                  <a:solidFill>
                    <a:schemeClr val="accent2"/>
                  </a:solidFill>
                  <a:latin typeface="Papyrus" charset="0"/>
                  <a:cs typeface="Papyrus" charset="0"/>
                </a:rPr>
                <a:t>Tibet</a:t>
              </a:r>
            </a:p>
          </p:txBody>
        </p:sp>
      </p:grpSp>
    </p:spTree>
    <p:extLst>
      <p:ext uri="{BB962C8B-B14F-4D97-AF65-F5344CB8AC3E}">
        <p14:creationId xmlns:p14="http://schemas.microsoft.com/office/powerpoint/2010/main" val="16285008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6"/>
          <p:cNvSpPr txBox="1">
            <a:spLocks noChangeArrowheads="1"/>
          </p:cNvSpPr>
          <p:nvPr/>
        </p:nvSpPr>
        <p:spPr bwMode="auto">
          <a:xfrm>
            <a:off x="7631113" y="6400800"/>
            <a:ext cx="1198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b="1">
                <a:solidFill>
                  <a:schemeClr val="tx1"/>
                </a:solidFill>
                <a:latin typeface="Tempus Sans ITC" charset="0"/>
                <a:ea typeface="ＭＳ Ｐゴシック" charset="0"/>
                <a:cs typeface="ＭＳ Ｐゴシック" charset="0"/>
              </a:defRPr>
            </a:lvl1pPr>
            <a:lvl2pPr marL="742950" indent="-285750" defTabSz="457200" eaLnBrk="0" hangingPunct="0">
              <a:defRPr sz="2800" b="1">
                <a:solidFill>
                  <a:schemeClr val="tx1"/>
                </a:solidFill>
                <a:latin typeface="Tempus Sans ITC" charset="0"/>
                <a:ea typeface="ＭＳ Ｐゴシック" charset="0"/>
              </a:defRPr>
            </a:lvl2pPr>
            <a:lvl3pPr marL="1143000" indent="-228600" defTabSz="457200" eaLnBrk="0" hangingPunct="0">
              <a:defRPr sz="2800" b="1">
                <a:solidFill>
                  <a:schemeClr val="tx1"/>
                </a:solidFill>
                <a:latin typeface="Tempus Sans ITC" charset="0"/>
                <a:ea typeface="ＭＳ Ｐゴシック" charset="0"/>
              </a:defRPr>
            </a:lvl3pPr>
            <a:lvl4pPr marL="1600200" indent="-228600" defTabSz="457200" eaLnBrk="0" hangingPunct="0">
              <a:defRPr sz="2800" b="1">
                <a:solidFill>
                  <a:schemeClr val="tx1"/>
                </a:solidFill>
                <a:latin typeface="Tempus Sans ITC" charset="0"/>
                <a:ea typeface="ＭＳ Ｐゴシック" charset="0"/>
              </a:defRPr>
            </a:lvl4pPr>
            <a:lvl5pPr marL="2057400" indent="-228600" defTabSz="4572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1200" b="0">
                <a:latin typeface="Papyrus" charset="0"/>
                <a:cs typeface="Papyrus" charset="0"/>
              </a:rPr>
              <a:t>Thacher, 2003</a:t>
            </a:r>
          </a:p>
        </p:txBody>
      </p:sp>
      <p:pic>
        <p:nvPicPr>
          <p:cNvPr id="8397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9"/>
          <p:cNvSpPr txBox="1">
            <a:spLocks noChangeArrowheads="1"/>
          </p:cNvSpPr>
          <p:nvPr/>
        </p:nvSpPr>
        <p:spPr bwMode="auto">
          <a:xfrm>
            <a:off x="0" y="4511675"/>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r>
              <a:rPr lang="en-US" sz="3200" b="0" dirty="0">
                <a:latin typeface="Papyrus" charset="0"/>
                <a:cs typeface="Papyrus" charset="0"/>
              </a:rPr>
              <a:t>Narrow deformation zones</a:t>
            </a:r>
            <a:r>
              <a:rPr lang="en-US" sz="3200" b="0" dirty="0" smtClean="0">
                <a:latin typeface="Papyrus" charset="0"/>
                <a:cs typeface="Papyrus" charset="0"/>
              </a:rPr>
              <a:t>.</a:t>
            </a:r>
            <a:endParaRPr lang="en-US" sz="3200" b="0" dirty="0">
              <a:latin typeface="Papyrus" charset="0"/>
              <a:cs typeface="Papyrus" charset="0"/>
            </a:endParaRPr>
          </a:p>
        </p:txBody>
      </p:sp>
      <p:pic>
        <p:nvPicPr>
          <p:cNvPr id="8397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666750"/>
            <a:ext cx="3429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4169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cap_sameqs_.5v2.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9093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3" descr="cap_hymaleqs_.5v2.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0938" y="3330575"/>
            <a:ext cx="54530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8"/>
          <p:cNvSpPr txBox="1">
            <a:spLocks noChangeArrowheads="1"/>
          </p:cNvSpPr>
          <p:nvPr/>
        </p:nvSpPr>
        <p:spPr bwMode="auto">
          <a:xfrm>
            <a:off x="3733800" y="14288"/>
            <a:ext cx="5410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Papyrus" charset="0"/>
              </a:rPr>
              <a:t>Compare seismicity of Himalaya and Andes</a:t>
            </a:r>
          </a:p>
        </p:txBody>
      </p:sp>
      <p:sp>
        <p:nvSpPr>
          <p:cNvPr id="90116" name="Text Box 9"/>
          <p:cNvSpPr txBox="1">
            <a:spLocks noChangeArrowheads="1"/>
          </p:cNvSpPr>
          <p:nvPr/>
        </p:nvSpPr>
        <p:spPr bwMode="auto">
          <a:xfrm>
            <a:off x="6477000" y="2681288"/>
            <a:ext cx="2514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Papyrus" charset="0"/>
              </a:rPr>
              <a:t>Distributed</a:t>
            </a:r>
          </a:p>
        </p:txBody>
      </p:sp>
      <p:sp>
        <p:nvSpPr>
          <p:cNvPr id="90117" name="Text Box 10"/>
          <p:cNvSpPr txBox="1">
            <a:spLocks noChangeArrowheads="1"/>
          </p:cNvSpPr>
          <p:nvPr/>
        </p:nvSpPr>
        <p:spPr bwMode="auto">
          <a:xfrm>
            <a:off x="3505200" y="1462088"/>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Papyrus" charset="0"/>
              </a:rPr>
              <a:t>Around edges</a:t>
            </a:r>
          </a:p>
        </p:txBody>
      </p:sp>
      <p:sp>
        <p:nvSpPr>
          <p:cNvPr id="90118" name="Text Box 11"/>
          <p:cNvSpPr txBox="1">
            <a:spLocks noChangeArrowheads="1"/>
          </p:cNvSpPr>
          <p:nvPr/>
        </p:nvSpPr>
        <p:spPr bwMode="auto">
          <a:xfrm>
            <a:off x="3962400" y="3048000"/>
            <a:ext cx="2362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Papyrus" charset="0"/>
              </a:rPr>
              <a:t>After Brooks et al, 2003</a:t>
            </a:r>
          </a:p>
        </p:txBody>
      </p:sp>
      <p:sp>
        <p:nvSpPr>
          <p:cNvPr id="10" name="Freeform 9"/>
          <p:cNvSpPr/>
          <p:nvPr/>
        </p:nvSpPr>
        <p:spPr>
          <a:xfrm>
            <a:off x="2887663" y="1947863"/>
            <a:ext cx="1473200" cy="1328737"/>
          </a:xfrm>
          <a:custGeom>
            <a:avLst/>
            <a:gdLst>
              <a:gd name="connsiteX0" fmla="*/ 1473200 w 1473200"/>
              <a:gd name="connsiteY0" fmla="*/ 0 h 1329267"/>
              <a:gd name="connsiteX1" fmla="*/ 0 w 1473200"/>
              <a:gd name="connsiteY1" fmla="*/ 1329267 h 1329267"/>
            </a:gdLst>
            <a:ahLst/>
            <a:cxnLst>
              <a:cxn ang="0">
                <a:pos x="connsiteX0" y="connsiteY0"/>
              </a:cxn>
              <a:cxn ang="0">
                <a:pos x="connsiteX1" y="connsiteY1"/>
              </a:cxn>
            </a:cxnLst>
            <a:rect l="l" t="t" r="r" b="b"/>
            <a:pathLst>
              <a:path w="1473200" h="1329267">
                <a:moveTo>
                  <a:pt x="1473200" y="0"/>
                </a:moveTo>
                <a:lnTo>
                  <a:pt x="0" y="1329267"/>
                </a:ln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dirty="0">
              <a:latin typeface="Papyrus"/>
            </a:endParaRPr>
          </a:p>
        </p:txBody>
      </p:sp>
      <p:sp>
        <p:nvSpPr>
          <p:cNvPr id="11" name="Freeform 10"/>
          <p:cNvSpPr/>
          <p:nvPr/>
        </p:nvSpPr>
        <p:spPr>
          <a:xfrm>
            <a:off x="7239000" y="3200400"/>
            <a:ext cx="76200" cy="2286000"/>
          </a:xfrm>
          <a:custGeom>
            <a:avLst/>
            <a:gdLst>
              <a:gd name="connsiteX0" fmla="*/ 1473200 w 1473200"/>
              <a:gd name="connsiteY0" fmla="*/ 0 h 1329267"/>
              <a:gd name="connsiteX1" fmla="*/ 0 w 1473200"/>
              <a:gd name="connsiteY1" fmla="*/ 1329267 h 1329267"/>
            </a:gdLst>
            <a:ahLst/>
            <a:cxnLst>
              <a:cxn ang="0">
                <a:pos x="connsiteX0" y="connsiteY0"/>
              </a:cxn>
              <a:cxn ang="0">
                <a:pos x="connsiteX1" y="connsiteY1"/>
              </a:cxn>
            </a:cxnLst>
            <a:rect l="l" t="t" r="r" b="b"/>
            <a:pathLst>
              <a:path w="1473200" h="1329267">
                <a:moveTo>
                  <a:pt x="1473200" y="0"/>
                </a:moveTo>
                <a:lnTo>
                  <a:pt x="0" y="1329267"/>
                </a:ln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dirty="0">
              <a:latin typeface="Papyrus"/>
            </a:endParaRPr>
          </a:p>
        </p:txBody>
      </p:sp>
    </p:spTree>
    <p:extLst>
      <p:ext uri="{BB962C8B-B14F-4D97-AF65-F5344CB8AC3E}">
        <p14:creationId xmlns:p14="http://schemas.microsoft.com/office/powerpoint/2010/main" val="280457875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2BD16D71-8F46-244D-9DAA-A88FE7D6DA54}" type="slidenum">
              <a:rPr lang="en-US" sz="1200">
                <a:solidFill>
                  <a:srgbClr val="D38E27"/>
                </a:solidFill>
                <a:latin typeface="Papyrus" charset="0"/>
                <a:cs typeface="Papyrus" charset="0"/>
              </a:rPr>
              <a:pPr eaLnBrk="1" hangingPunct="1"/>
              <a:t>69</a:t>
            </a:fld>
            <a:endParaRPr lang="en-US" sz="1200">
              <a:solidFill>
                <a:srgbClr val="D38E27"/>
              </a:solidFill>
              <a:latin typeface="Papyrus" charset="0"/>
              <a:cs typeface="Papyrus" charset="0"/>
            </a:endParaRPr>
          </a:p>
        </p:txBody>
      </p:sp>
      <p:pic>
        <p:nvPicPr>
          <p:cNvPr id="91138" name="Picture 2" descr="topo_3000"/>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5800" y="785813"/>
            <a:ext cx="7772400" cy="5132387"/>
          </a:xfrm>
        </p:spPr>
      </p:pic>
      <p:sp>
        <p:nvSpPr>
          <p:cNvPr id="91139" name="Text Box 3"/>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Papyrus" charset="0"/>
              </a:rPr>
              <a:t>Map of topography higher than 3 km.</a:t>
            </a:r>
          </a:p>
        </p:txBody>
      </p:sp>
      <p:sp>
        <p:nvSpPr>
          <p:cNvPr id="91140" name="Text Box 4"/>
          <p:cNvSpPr txBox="1">
            <a:spLocks noChangeArrowheads="1"/>
          </p:cNvSpPr>
          <p:nvPr/>
        </p:nvSpPr>
        <p:spPr bwMode="auto">
          <a:xfrm>
            <a:off x="0" y="60960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Papyrus" charset="0"/>
              </a:rPr>
              <a:t>Himalaya and Andes</a:t>
            </a:r>
          </a:p>
        </p:txBody>
      </p:sp>
    </p:spTree>
    <p:extLst>
      <p:ext uri="{BB962C8B-B14F-4D97-AF65-F5344CB8AC3E}">
        <p14:creationId xmlns:p14="http://schemas.microsoft.com/office/powerpoint/2010/main" val="40936373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C9C9486-C47D-5C45-97AB-6C37697BFF37}" type="slidenum">
              <a:rPr lang="en-US" sz="1200">
                <a:solidFill>
                  <a:srgbClr val="D38E27"/>
                </a:solidFill>
                <a:latin typeface="Papyrus" charset="0"/>
                <a:cs typeface="Papyrus" charset="0"/>
              </a:rPr>
              <a:pPr eaLnBrk="1" hangingPunct="1"/>
              <a:t>7</a:t>
            </a:fld>
            <a:endParaRPr lang="en-US" sz="1200">
              <a:solidFill>
                <a:srgbClr val="D38E27"/>
              </a:solidFill>
              <a:latin typeface="Papyrus" charset="0"/>
              <a:cs typeface="Papyrus" charset="0"/>
            </a:endParaRPr>
          </a:p>
        </p:txBody>
      </p:sp>
      <p:sp>
        <p:nvSpPr>
          <p:cNvPr id="71683" name="Text Box 3"/>
          <p:cNvSpPr txBox="1">
            <a:spLocks noChangeArrowheads="1"/>
          </p:cNvSpPr>
          <p:nvPr/>
        </p:nvSpPr>
        <p:spPr bwMode="auto">
          <a:xfrm>
            <a:off x="0" y="0"/>
            <a:ext cx="9144000" cy="677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u="sng" dirty="0">
                <a:latin typeface="Papyrus" charset="0"/>
                <a:cs typeface="Arial" charset="0"/>
              </a:rPr>
              <a:t>Incomplete list of </a:t>
            </a:r>
            <a:r>
              <a:rPr lang="en-US" b="0" u="sng" dirty="0" smtClean="0">
                <a:latin typeface="Papyrus" charset="0"/>
                <a:cs typeface="Arial" charset="0"/>
              </a:rPr>
              <a:t>Plate Motion Models</a:t>
            </a:r>
            <a:endParaRPr lang="en-US" b="0" u="sng" dirty="0">
              <a:latin typeface="Papyrus" charset="0"/>
              <a:cs typeface="Arial" charset="0"/>
            </a:endParaRPr>
          </a:p>
          <a:p>
            <a:pPr algn="ctr" eaLnBrk="1" hangingPunct="1">
              <a:spcBef>
                <a:spcPct val="50000"/>
              </a:spcBef>
            </a:pPr>
            <a:r>
              <a:rPr lang="en-US" b="0" dirty="0" smtClean="0">
                <a:latin typeface="Papyrus" charset="0"/>
                <a:cs typeface="Arial" charset="0"/>
              </a:rPr>
              <a:t>P071 </a:t>
            </a:r>
            <a:r>
              <a:rPr lang="en-US" b="0" dirty="0">
                <a:latin typeface="Papyrus" charset="0"/>
                <a:cs typeface="Arial" charset="0"/>
              </a:rPr>
              <a:t>and RM2 – earliest </a:t>
            </a:r>
            <a:r>
              <a:rPr lang="en-US" b="0" dirty="0" smtClean="0">
                <a:latin typeface="Papyrus" charset="0"/>
                <a:cs typeface="Arial" charset="0"/>
              </a:rPr>
              <a:t>2 – geologic.</a:t>
            </a:r>
            <a:endParaRPr lang="en-US" b="0" dirty="0">
              <a:latin typeface="Papyrus" charset="0"/>
              <a:cs typeface="Arial" charset="0"/>
            </a:endParaRPr>
          </a:p>
          <a:p>
            <a:pPr algn="ctr" eaLnBrk="1" hangingPunct="1">
              <a:spcBef>
                <a:spcPct val="50000"/>
              </a:spcBef>
            </a:pPr>
            <a:r>
              <a:rPr lang="en-US" b="0" dirty="0">
                <a:latin typeface="Papyrus" charset="0"/>
                <a:cs typeface="Arial" charset="0"/>
              </a:rPr>
              <a:t>NUVEL </a:t>
            </a:r>
            <a:r>
              <a:rPr lang="en-US" b="0" dirty="0" smtClean="0">
                <a:latin typeface="Papyrus" charset="0"/>
                <a:cs typeface="Arial" charset="0"/>
              </a:rPr>
              <a:t>1, </a:t>
            </a:r>
            <a:r>
              <a:rPr lang="en-US" b="0" dirty="0" smtClean="0">
                <a:latin typeface="Papyrus" charset="0"/>
                <a:cs typeface="Arial" charset="0"/>
              </a:rPr>
              <a:t>NUVEL 1a, NNR NUVEL 1(a) – geologic – Pacific plate or hot spot (NNR) frame.</a:t>
            </a:r>
          </a:p>
          <a:p>
            <a:pPr algn="ctr" eaLnBrk="1" hangingPunct="1">
              <a:spcBef>
                <a:spcPct val="50000"/>
              </a:spcBef>
            </a:pPr>
            <a:r>
              <a:rPr lang="en-US" b="0" dirty="0" err="1" smtClean="0">
                <a:latin typeface="Papyrus" charset="0"/>
                <a:cs typeface="Arial" charset="0"/>
              </a:rPr>
              <a:t>HSn</a:t>
            </a:r>
            <a:r>
              <a:rPr lang="en-US" b="0" dirty="0" smtClean="0">
                <a:latin typeface="Papyrus" charset="0"/>
                <a:cs typeface="Arial" charset="0"/>
              </a:rPr>
              <a:t> – Hot Spot model n, can be modifier of NUVEL.</a:t>
            </a:r>
            <a:endParaRPr lang="en-US" b="0" dirty="0" smtClean="0">
              <a:latin typeface="Papyrus" charset="0"/>
              <a:cs typeface="Arial" charset="0"/>
            </a:endParaRPr>
          </a:p>
          <a:p>
            <a:pPr algn="ctr" eaLnBrk="1" hangingPunct="1">
              <a:spcBef>
                <a:spcPct val="50000"/>
              </a:spcBef>
            </a:pPr>
            <a:r>
              <a:rPr lang="en-US" b="0" dirty="0" smtClean="0">
                <a:latin typeface="Papyrus" charset="0"/>
                <a:cs typeface="Arial" charset="0"/>
              </a:rPr>
              <a:t>MORVEL and NNR-MORVEL 56 - geologic unless </a:t>
            </a:r>
            <a:r>
              <a:rPr lang="en-US" b="0" dirty="0" smtClean="0">
                <a:latin typeface="Papyrus" charset="0"/>
                <a:cs typeface="Arial" charset="0"/>
              </a:rPr>
              <a:t>geologic no </a:t>
            </a:r>
            <a:r>
              <a:rPr lang="en-US" b="0" dirty="0" smtClean="0">
                <a:latin typeface="Papyrus" charset="0"/>
                <a:cs typeface="Arial" charset="0"/>
              </a:rPr>
              <a:t>data, then </a:t>
            </a:r>
            <a:r>
              <a:rPr lang="en-US" b="0" dirty="0" smtClean="0">
                <a:latin typeface="Papyrus" charset="0"/>
                <a:cs typeface="Arial" charset="0"/>
              </a:rPr>
              <a:t>GNSS, made to agree with hot-spot frame.</a:t>
            </a:r>
            <a:endParaRPr lang="en-US" b="0" dirty="0" smtClean="0">
              <a:latin typeface="Papyrus" charset="0"/>
              <a:cs typeface="Arial" charset="0"/>
            </a:endParaRPr>
          </a:p>
          <a:p>
            <a:pPr algn="ctr" eaLnBrk="1" hangingPunct="1">
              <a:spcBef>
                <a:spcPct val="50000"/>
              </a:spcBef>
            </a:pPr>
            <a:r>
              <a:rPr lang="en-US" b="0" dirty="0" smtClean="0">
                <a:latin typeface="Papyrus" charset="0"/>
                <a:cs typeface="Arial" charset="0"/>
              </a:rPr>
              <a:t>ITRF – implemented from space based geodesy (a real “</a:t>
            </a:r>
            <a:r>
              <a:rPr lang="en-US" b="0" dirty="0" err="1" smtClean="0">
                <a:latin typeface="Papyrus" charset="0"/>
                <a:cs typeface="Arial" charset="0"/>
              </a:rPr>
              <a:t>refernece</a:t>
            </a:r>
            <a:r>
              <a:rPr lang="en-US" b="0" dirty="0" smtClean="0">
                <a:latin typeface="Papyrus" charset="0"/>
                <a:cs typeface="Arial" charset="0"/>
              </a:rPr>
              <a:t> frame</a:t>
            </a:r>
            <a:r>
              <a:rPr lang="en-US" b="0" dirty="0" smtClean="0">
                <a:latin typeface="Papyrus" charset="0"/>
                <a:cs typeface="Arial" charset="0"/>
              </a:rPr>
              <a:t>”</a:t>
            </a:r>
            <a:r>
              <a:rPr lang="en-US" b="0" dirty="0" smtClean="0">
                <a:latin typeface="Papyrus" charset="0"/>
                <a:cs typeface="Arial" charset="0"/>
              </a:rPr>
              <a:t>) to agree with hot-spot frame.</a:t>
            </a:r>
            <a:endParaRPr lang="en-US" b="0" dirty="0" smtClean="0">
              <a:latin typeface="Papyrus" charset="0"/>
              <a:cs typeface="Arial" charset="0"/>
            </a:endParaRPr>
          </a:p>
          <a:p>
            <a:pPr algn="ctr" eaLnBrk="1" hangingPunct="1">
              <a:spcBef>
                <a:spcPct val="50000"/>
              </a:spcBef>
            </a:pPr>
            <a:r>
              <a:rPr lang="en-US" b="0" dirty="0" smtClean="0">
                <a:latin typeface="Papyrus" charset="0"/>
                <a:cs typeface="Arial" charset="0"/>
              </a:rPr>
              <a:t>REVEL – GPS </a:t>
            </a:r>
            <a:r>
              <a:rPr lang="en-US" b="0" dirty="0" smtClean="0">
                <a:latin typeface="Papyrus" charset="0"/>
                <a:cs typeface="Arial" charset="0"/>
              </a:rPr>
              <a:t>, made to agree with hot-spot frame.</a:t>
            </a:r>
            <a:endParaRPr lang="en-US" b="0" dirty="0" smtClean="0">
              <a:latin typeface="Papyrus" charset="0"/>
              <a:cs typeface="Arial" charset="0"/>
            </a:endParaRPr>
          </a:p>
          <a:p>
            <a:pPr algn="ctr" eaLnBrk="1" hangingPunct="1">
              <a:spcBef>
                <a:spcPct val="50000"/>
              </a:spcBef>
            </a:pPr>
            <a:r>
              <a:rPr lang="en-US" b="0" dirty="0" smtClean="0">
                <a:latin typeface="Papyrus" charset="0"/>
                <a:cs typeface="Arial" charset="0"/>
              </a:rPr>
              <a:t>GEODVEL – </a:t>
            </a:r>
            <a:r>
              <a:rPr lang="en-US" b="0" dirty="0">
                <a:latin typeface="Papyrus" charset="0"/>
                <a:cs typeface="Arial" charset="0"/>
              </a:rPr>
              <a:t>from GPS, SLR, VLBI, and DORIS</a:t>
            </a:r>
          </a:p>
        </p:txBody>
      </p:sp>
    </p:spTree>
    <p:extLst>
      <p:ext uri="{BB962C8B-B14F-4D97-AF65-F5344CB8AC3E}">
        <p14:creationId xmlns:p14="http://schemas.microsoft.com/office/powerpoint/2010/main" val="309234313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A3990327-F221-0D4B-BE7C-59D755B15120}" type="slidenum">
              <a:rPr lang="en-US" sz="1200">
                <a:solidFill>
                  <a:srgbClr val="D38E27"/>
                </a:solidFill>
                <a:latin typeface="Papyrus" charset="0"/>
                <a:cs typeface="Papyrus" charset="0"/>
              </a:rPr>
              <a:pPr eaLnBrk="1" hangingPunct="1"/>
              <a:t>70</a:t>
            </a:fld>
            <a:endParaRPr lang="en-US" sz="1200">
              <a:solidFill>
                <a:srgbClr val="D38E27"/>
              </a:solidFill>
              <a:latin typeface="Papyrus" charset="0"/>
              <a:cs typeface="Papyrus" charset="0"/>
            </a:endParaRPr>
          </a:p>
        </p:txBody>
      </p:sp>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1388"/>
            <a:ext cx="9401175" cy="779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0" y="-76200"/>
            <a:ext cx="9372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a:spcBef>
                <a:spcPct val="50000"/>
              </a:spcBef>
            </a:pPr>
            <a:r>
              <a:rPr lang="en-US" b="0">
                <a:latin typeface="Papyrus" charset="0"/>
                <a:cs typeface="Papyrus" charset="0"/>
              </a:rPr>
              <a:t>Oblique slip model - geometry of shortening controlled by trench orientation, not convergence direction.</a:t>
            </a:r>
          </a:p>
        </p:txBody>
      </p:sp>
      <p:sp>
        <p:nvSpPr>
          <p:cNvPr id="119812" name="Text Box 4"/>
          <p:cNvSpPr txBox="1">
            <a:spLocks noChangeArrowheads="1"/>
          </p:cNvSpPr>
          <p:nvPr/>
        </p:nvSpPr>
        <p:spPr bwMode="auto">
          <a:xfrm>
            <a:off x="2362200" y="3209925"/>
            <a:ext cx="3995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a:spcBef>
                <a:spcPct val="50000"/>
              </a:spcBef>
            </a:pPr>
            <a:r>
              <a:rPr lang="en-US" b="0">
                <a:latin typeface="Papyrus" charset="0"/>
                <a:cs typeface="Papyrus" charset="0"/>
              </a:rPr>
              <a:t>distance along strike</a:t>
            </a:r>
          </a:p>
        </p:txBody>
      </p:sp>
      <p:sp>
        <p:nvSpPr>
          <p:cNvPr id="119813" name="Text Box 5"/>
          <p:cNvSpPr txBox="1">
            <a:spLocks noChangeArrowheads="1"/>
          </p:cNvSpPr>
          <p:nvPr/>
        </p:nvSpPr>
        <p:spPr bwMode="auto">
          <a:xfrm rot="-5400000">
            <a:off x="7285038" y="1819275"/>
            <a:ext cx="27638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a:spcBef>
                <a:spcPct val="50000"/>
              </a:spcBef>
            </a:pPr>
            <a:r>
              <a:rPr lang="en-US" b="0">
                <a:latin typeface="Papyrus" charset="0"/>
                <a:cs typeface="Papyrus" charset="0"/>
              </a:rPr>
              <a:t>distance across strike</a:t>
            </a:r>
          </a:p>
        </p:txBody>
      </p:sp>
      <p:sp>
        <p:nvSpPr>
          <p:cNvPr id="119814" name="Text Box 6"/>
          <p:cNvSpPr txBox="1">
            <a:spLocks noChangeArrowheads="1"/>
          </p:cNvSpPr>
          <p:nvPr/>
        </p:nvSpPr>
        <p:spPr bwMode="auto">
          <a:xfrm>
            <a:off x="0" y="6629400"/>
            <a:ext cx="2362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solidFill>
                  <a:schemeClr val="bg2"/>
                </a:solidFill>
                <a:latin typeface="Papyrus" charset="0"/>
                <a:cs typeface="Papyrus" charset="0"/>
              </a:rPr>
              <a:t>after Bevis and Martel</a:t>
            </a:r>
          </a:p>
        </p:txBody>
      </p:sp>
    </p:spTree>
    <p:extLst>
      <p:ext uri="{BB962C8B-B14F-4D97-AF65-F5344CB8AC3E}">
        <p14:creationId xmlns:p14="http://schemas.microsoft.com/office/powerpoint/2010/main" val="2452346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65F6CE2-45B8-CA43-92A2-7E10AA313666}" type="slidenum">
              <a:rPr lang="en-US" sz="1200">
                <a:solidFill>
                  <a:srgbClr val="D38E27"/>
                </a:solidFill>
                <a:latin typeface="Papyrus" charset="0"/>
                <a:cs typeface="Papyrus" charset="0"/>
              </a:rPr>
              <a:pPr eaLnBrk="1" hangingPunct="1"/>
              <a:t>71</a:t>
            </a:fld>
            <a:endParaRPr lang="en-US" sz="1200">
              <a:solidFill>
                <a:srgbClr val="D38E27"/>
              </a:solidFill>
              <a:latin typeface="Papyrus" charset="0"/>
              <a:cs typeface="Papyrus" charset="0"/>
            </a:endParaRPr>
          </a:p>
        </p:txBody>
      </p:sp>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2743200"/>
            <a:ext cx="7167563" cy="961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3"/>
          <p:cNvSpPr txBox="1">
            <a:spLocks noChangeArrowheads="1"/>
          </p:cNvSpPr>
          <p:nvPr/>
        </p:nvSpPr>
        <p:spPr bwMode="auto">
          <a:xfrm>
            <a:off x="4648200" y="5103813"/>
            <a:ext cx="44958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spcBef>
                <a:spcPct val="50000"/>
              </a:spcBef>
            </a:pPr>
            <a:r>
              <a:rPr lang="en-US" b="0">
                <a:latin typeface="Papyrus" charset="0"/>
                <a:cs typeface="Papyrus" charset="0"/>
              </a:rPr>
              <a:t>GPS determined surface velocity field with oblique slip model predictions.</a:t>
            </a:r>
          </a:p>
        </p:txBody>
      </p:sp>
    </p:spTree>
    <p:extLst>
      <p:ext uri="{BB962C8B-B14F-4D97-AF65-F5344CB8AC3E}">
        <p14:creationId xmlns:p14="http://schemas.microsoft.com/office/powerpoint/2010/main" val="1725712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85757ED8-7EAE-F14E-AE2D-BD67F966B605}" type="slidenum">
              <a:rPr lang="en-US" sz="1200">
                <a:solidFill>
                  <a:srgbClr val="D38E27"/>
                </a:solidFill>
                <a:latin typeface="Papyrus" charset="0"/>
                <a:cs typeface="Papyrus" charset="0"/>
              </a:rPr>
              <a:pPr eaLnBrk="1" hangingPunct="1"/>
              <a:t>72</a:t>
            </a:fld>
            <a:endParaRPr lang="en-US" sz="1200">
              <a:solidFill>
                <a:srgbClr val="D38E27"/>
              </a:solidFill>
              <a:latin typeface="Papyrus" charset="0"/>
              <a:cs typeface="Papyrus" charset="0"/>
            </a:endParaRPr>
          </a:p>
        </p:txBody>
      </p:sp>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163" y="152400"/>
            <a:ext cx="7132637"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 Box 3"/>
          <p:cNvSpPr txBox="1">
            <a:spLocks noChangeArrowheads="1"/>
          </p:cNvSpPr>
          <p:nvPr/>
        </p:nvSpPr>
        <p:spPr bwMode="auto">
          <a:xfrm>
            <a:off x="0" y="212725"/>
            <a:ext cx="47244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a:spcBef>
                <a:spcPct val="50000"/>
              </a:spcBef>
            </a:pPr>
            <a:r>
              <a:rPr lang="en-US" b="0">
                <a:latin typeface="Papyrus" charset="0"/>
                <a:cs typeface="Papyrus" charset="0"/>
              </a:rPr>
              <a:t>Oblique Mercator projection in which coast lies along a meridian.</a:t>
            </a:r>
          </a:p>
          <a:p>
            <a:pPr algn="l">
              <a:spcBef>
                <a:spcPct val="50000"/>
              </a:spcBef>
            </a:pPr>
            <a:r>
              <a:rPr lang="en-US" b="0">
                <a:latin typeface="Papyrus" charset="0"/>
                <a:cs typeface="Papyrus" charset="0"/>
              </a:rPr>
              <a:t>Shows crustal velocity field for CAP and MATE networks</a:t>
            </a:r>
          </a:p>
          <a:p>
            <a:pPr algn="l">
              <a:spcBef>
                <a:spcPct val="50000"/>
              </a:spcBef>
            </a:pPr>
            <a:r>
              <a:rPr lang="en-US" b="0">
                <a:latin typeface="Papyrus" charset="0"/>
                <a:cs typeface="Papyrus" charset="0"/>
              </a:rPr>
              <a:t>Note velocity gradient (deformation) across Andes</a:t>
            </a:r>
          </a:p>
          <a:p>
            <a:pPr algn="l">
              <a:spcBef>
                <a:spcPct val="50000"/>
              </a:spcBef>
            </a:pPr>
            <a:r>
              <a:rPr lang="en-US" b="0">
                <a:latin typeface="Papyrus" charset="0"/>
                <a:cs typeface="Papyrus" charset="0"/>
              </a:rPr>
              <a:t>Note variation of obliquity from greater than plate convergence direction to approximately perpendicular to coast/plate boundary.</a:t>
            </a:r>
          </a:p>
        </p:txBody>
      </p:sp>
    </p:spTree>
    <p:extLst>
      <p:ext uri="{BB962C8B-B14F-4D97-AF65-F5344CB8AC3E}">
        <p14:creationId xmlns:p14="http://schemas.microsoft.com/office/powerpoint/2010/main" val="17942410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86ADFB35-DC9D-EC44-BFDF-58CEEB6E1C28}" type="slidenum">
              <a:rPr lang="en-US" sz="1200">
                <a:solidFill>
                  <a:srgbClr val="D38E27"/>
                </a:solidFill>
                <a:latin typeface="Papyrus" charset="0"/>
                <a:cs typeface="Papyrus" charset="0"/>
              </a:rPr>
              <a:pPr eaLnBrk="1" hangingPunct="1"/>
              <a:t>73</a:t>
            </a:fld>
            <a:endParaRPr lang="en-US" sz="1200">
              <a:solidFill>
                <a:srgbClr val="D38E27"/>
              </a:solidFill>
              <a:latin typeface="Papyrus" charset="0"/>
              <a:cs typeface="Papyrus" charset="0"/>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8" y="2209800"/>
            <a:ext cx="418306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0" y="0"/>
            <a:ext cx="58674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a:latin typeface="Papyrus" charset="0"/>
                <a:cs typeface="Papyrus" charset="0"/>
              </a:rPr>
              <a:t>Silent slip in subduction zones</a:t>
            </a:r>
          </a:p>
          <a:p>
            <a:pPr eaLnBrk="1" hangingPunct="1">
              <a:spcBef>
                <a:spcPct val="50000"/>
              </a:spcBef>
            </a:pPr>
            <a:r>
              <a:rPr lang="en-US">
                <a:latin typeface="Papyrus" charset="0"/>
                <a:cs typeface="Papyrus" charset="0"/>
              </a:rPr>
              <a:t>Non-secular GPS displacements</a:t>
            </a:r>
          </a:p>
          <a:p>
            <a:pPr eaLnBrk="1" hangingPunct="1">
              <a:spcBef>
                <a:spcPct val="50000"/>
              </a:spcBef>
            </a:pPr>
            <a:r>
              <a:rPr lang="en-US">
                <a:latin typeface="Papyrus" charset="0"/>
                <a:cs typeface="Papyrus" charset="0"/>
              </a:rPr>
              <a:t>Coupled with seismic tremor</a:t>
            </a:r>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304800"/>
            <a:ext cx="29083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962400"/>
            <a:ext cx="4038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p:cNvSpPr txBox="1">
            <a:spLocks noChangeArrowheads="1"/>
          </p:cNvSpPr>
          <p:nvPr/>
        </p:nvSpPr>
        <p:spPr bwMode="auto">
          <a:xfrm>
            <a:off x="76200" y="6553200"/>
            <a:ext cx="2667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Papyrus" charset="0"/>
              </a:rPr>
              <a:t>Dragert et al, 20013</a:t>
            </a:r>
          </a:p>
        </p:txBody>
      </p:sp>
    </p:spTree>
    <p:extLst>
      <p:ext uri="{BB962C8B-B14F-4D97-AF65-F5344CB8AC3E}">
        <p14:creationId xmlns:p14="http://schemas.microsoft.com/office/powerpoint/2010/main" val="9844881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DCBD76D-BFEA-5B4B-AE5F-722AE83F1B5E}" type="slidenum">
              <a:rPr lang="en-US" sz="1200">
                <a:solidFill>
                  <a:srgbClr val="D38E27"/>
                </a:solidFill>
                <a:latin typeface="Papyrus" charset="0"/>
                <a:cs typeface="Papyrus" charset="0"/>
              </a:rPr>
              <a:pPr eaLnBrk="1" hangingPunct="1"/>
              <a:t>74</a:t>
            </a:fld>
            <a:endParaRPr lang="en-US" sz="1200">
              <a:solidFill>
                <a:srgbClr val="D38E27"/>
              </a:solidFill>
              <a:latin typeface="Papyrus" charset="0"/>
              <a:cs typeface="Papyrus" charset="0"/>
            </a:endParaRPr>
          </a:p>
        </p:txBody>
      </p:sp>
      <p:sp>
        <p:nvSpPr>
          <p:cNvPr id="39938" name="Text Box 3"/>
          <p:cNvSpPr txBox="1">
            <a:spLocks noChangeArrowheads="1"/>
          </p:cNvSpPr>
          <p:nvPr/>
        </p:nvSpPr>
        <p:spPr bwMode="auto">
          <a:xfrm>
            <a:off x="0" y="-76200"/>
            <a:ext cx="91440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dirty="0">
                <a:latin typeface="Papyrus" charset="0"/>
                <a:cs typeface="Papyrus" charset="0"/>
              </a:rPr>
              <a:t>Silent slip in subduction zones</a:t>
            </a:r>
          </a:p>
          <a:p>
            <a:pPr algn="ctr" eaLnBrk="1" hangingPunct="1">
              <a:spcBef>
                <a:spcPct val="50000"/>
              </a:spcBef>
            </a:pPr>
            <a:r>
              <a:rPr lang="en-US" dirty="0">
                <a:latin typeface="Papyrus" charset="0"/>
                <a:cs typeface="Papyrus" charset="0"/>
              </a:rPr>
              <a:t>Non-secular GPS displacements</a:t>
            </a:r>
          </a:p>
          <a:p>
            <a:pPr algn="ctr" eaLnBrk="1" hangingPunct="1">
              <a:spcBef>
                <a:spcPct val="50000"/>
              </a:spcBef>
            </a:pPr>
            <a:r>
              <a:rPr lang="en-US" dirty="0">
                <a:latin typeface="Papyrus" charset="0"/>
                <a:cs typeface="Papyrus" charset="0"/>
              </a:rPr>
              <a:t>Coupled with seismic tremor</a:t>
            </a:r>
          </a:p>
        </p:txBody>
      </p:sp>
      <p:sp>
        <p:nvSpPr>
          <p:cNvPr id="39939" name="Text Box 6"/>
          <p:cNvSpPr txBox="1">
            <a:spLocks noChangeArrowheads="1"/>
          </p:cNvSpPr>
          <p:nvPr/>
        </p:nvSpPr>
        <p:spPr bwMode="auto">
          <a:xfrm>
            <a:off x="0" y="6324600"/>
            <a:ext cx="2895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l" eaLnBrk="1" hangingPunct="1">
              <a:spcBef>
                <a:spcPct val="50000"/>
              </a:spcBef>
            </a:pPr>
            <a:r>
              <a:rPr lang="en-US" sz="900">
                <a:latin typeface="Papyrus" charset="0"/>
                <a:cs typeface="Papyrus" charset="0"/>
              </a:rPr>
              <a:t>http://www.nrcan.gc.ca/earth-sciences/energy-mineral/geology/geodynamics/earthquake-processes/7541</a:t>
            </a:r>
          </a:p>
        </p:txBody>
      </p:sp>
      <p:sp>
        <p:nvSpPr>
          <p:cNvPr id="39940" name="Text Box 9"/>
          <p:cNvSpPr txBox="1">
            <a:spLocks noChangeArrowheads="1"/>
          </p:cNvSpPr>
          <p:nvPr/>
        </p:nvSpPr>
        <p:spPr bwMode="auto">
          <a:xfrm>
            <a:off x="0" y="4800600"/>
            <a:ext cx="9220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dirty="0">
                <a:latin typeface="Papyrus" charset="0"/>
                <a:cs typeface="Papyrus" charset="0"/>
              </a:rPr>
              <a:t>Also observed (w/ different periods) in Mexico &amp; Japan</a:t>
            </a:r>
          </a:p>
          <a:p>
            <a:pPr algn="ctr" eaLnBrk="1" hangingPunct="1">
              <a:spcBef>
                <a:spcPct val="50000"/>
              </a:spcBef>
            </a:pPr>
            <a:r>
              <a:rPr lang="en-US" dirty="0">
                <a:latin typeface="Papyrus" charset="0"/>
                <a:cs typeface="Papyrus" charset="0"/>
              </a:rPr>
              <a:t>(seem to be ubiquitous – if have dense continuous GPS network and broadband seismic network in subduction zone you will find them</a:t>
            </a:r>
            <a:r>
              <a:rPr lang="en-US" dirty="0" smtClean="0">
                <a:latin typeface="Papyrus" charset="0"/>
                <a:cs typeface="Papyrus" charset="0"/>
              </a:rPr>
              <a:t>)s</a:t>
            </a:r>
            <a:endParaRPr lang="en-US" dirty="0">
              <a:latin typeface="Papyrus" charset="0"/>
              <a:cs typeface="Papyrus" charset="0"/>
            </a:endParaRPr>
          </a:p>
        </p:txBody>
      </p:sp>
      <p:pic>
        <p:nvPicPr>
          <p:cNvPr id="399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538" y="1828800"/>
            <a:ext cx="395446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43434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38085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9267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81200"/>
            <a:ext cx="9144000" cy="584776"/>
          </a:xfrm>
          <a:prstGeom prst="rect">
            <a:avLst/>
          </a:prstGeom>
          <a:noFill/>
        </p:spPr>
        <p:txBody>
          <a:bodyPr wrap="square" rtlCol="0">
            <a:spAutoFit/>
          </a:bodyPr>
          <a:lstStyle/>
          <a:p>
            <a:pPr algn="ctr"/>
            <a:r>
              <a:rPr lang="en-US" sz="3200" dirty="0" smtClean="0">
                <a:latin typeface="Papyrus"/>
                <a:cs typeface="Papyrus"/>
              </a:rPr>
              <a:t>Extra – not presented in class</a:t>
            </a:r>
            <a:endParaRPr lang="en-US" sz="3200" dirty="0">
              <a:latin typeface="Papyrus"/>
              <a:cs typeface="Papyrus"/>
            </a:endParaRPr>
          </a:p>
        </p:txBody>
      </p:sp>
    </p:spTree>
    <p:extLst>
      <p:ext uri="{BB962C8B-B14F-4D97-AF65-F5344CB8AC3E}">
        <p14:creationId xmlns:p14="http://schemas.microsoft.com/office/powerpoint/2010/main" val="423910184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A6B44496-0F8C-554B-8323-538350EEA73B}" type="slidenum">
              <a:rPr lang="en-US" sz="1200">
                <a:solidFill>
                  <a:srgbClr val="D38E27"/>
                </a:solidFill>
                <a:latin typeface="Papyrus" charset="0"/>
                <a:cs typeface="Papyrus" charset="0"/>
              </a:rPr>
              <a:pPr eaLnBrk="1" hangingPunct="1"/>
              <a:t>77</a:t>
            </a:fld>
            <a:endParaRPr lang="en-US" sz="1200">
              <a:solidFill>
                <a:srgbClr val="D38E27"/>
              </a:solidFill>
              <a:latin typeface="Papyrus" charset="0"/>
              <a:cs typeface="Papyrus" charset="0"/>
            </a:endParaRPr>
          </a:p>
        </p:txBody>
      </p:sp>
      <p:sp>
        <p:nvSpPr>
          <p:cNvPr id="21506" name="Text Box 4"/>
          <p:cNvSpPr txBox="1">
            <a:spLocks noChangeArrowheads="1"/>
          </p:cNvSpPr>
          <p:nvPr/>
        </p:nvSpPr>
        <p:spPr bwMode="auto">
          <a:xfrm>
            <a:off x="0" y="304800"/>
            <a:ext cx="9144000"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dirty="0">
                <a:latin typeface="Papyrus" charset="0"/>
                <a:cs typeface="Arial" charset="0"/>
              </a:rPr>
              <a:t>For strain rate</a:t>
            </a:r>
          </a:p>
          <a:p>
            <a:pPr algn="ctr" eaLnBrk="1" hangingPunct="1">
              <a:spcBef>
                <a:spcPct val="50000"/>
              </a:spcBef>
            </a:pPr>
            <a:r>
              <a:rPr lang="en-US" b="0" dirty="0">
                <a:latin typeface="Papyrus" charset="0"/>
                <a:cs typeface="Arial" charset="0"/>
              </a:rPr>
              <a:t>Take time derivative of all terms.</a:t>
            </a:r>
          </a:p>
          <a:p>
            <a:pPr algn="ctr" eaLnBrk="1" hangingPunct="1">
              <a:spcBef>
                <a:spcPct val="50000"/>
              </a:spcBef>
            </a:pPr>
            <a:endParaRPr lang="en-US" b="0" dirty="0">
              <a:latin typeface="Papyrus" charset="0"/>
              <a:cs typeface="Arial" charset="0"/>
            </a:endParaRPr>
          </a:p>
          <a:p>
            <a:pPr algn="ctr" eaLnBrk="1" hangingPunct="1">
              <a:spcBef>
                <a:spcPct val="50000"/>
              </a:spcBef>
            </a:pPr>
            <a:r>
              <a:rPr lang="en-US" b="0" dirty="0">
                <a:latin typeface="Papyrus" charset="0"/>
                <a:cs typeface="Arial" charset="0"/>
              </a:rPr>
              <a:t>But be careful</a:t>
            </a:r>
          </a:p>
          <a:p>
            <a:pPr algn="ctr" eaLnBrk="1" hangingPunct="1">
              <a:spcBef>
                <a:spcPct val="50000"/>
              </a:spcBef>
            </a:pPr>
            <a:endParaRPr lang="en-US" b="0" dirty="0">
              <a:latin typeface="Papyrus" charset="0"/>
              <a:cs typeface="Arial" charset="0"/>
            </a:endParaRPr>
          </a:p>
          <a:p>
            <a:pPr algn="ctr" eaLnBrk="1" hangingPunct="1">
              <a:spcBef>
                <a:spcPct val="50000"/>
              </a:spcBef>
            </a:pPr>
            <a:r>
              <a:rPr lang="en-US" b="0" dirty="0">
                <a:latin typeface="Papyrus" charset="0"/>
                <a:cs typeface="Arial" charset="0"/>
              </a:rPr>
              <a:t>Strain rate tensor</a:t>
            </a:r>
          </a:p>
          <a:p>
            <a:pPr algn="ctr" eaLnBrk="1" hangingPunct="1">
              <a:spcBef>
                <a:spcPct val="50000"/>
              </a:spcBef>
            </a:pPr>
            <a:r>
              <a:rPr lang="en-US" b="0" dirty="0">
                <a:latin typeface="Papyrus" charset="0"/>
                <a:cs typeface="Arial" charset="0"/>
              </a:rPr>
              <a:t>is NOT</a:t>
            </a:r>
          </a:p>
          <a:p>
            <a:pPr algn="ctr" eaLnBrk="1" hangingPunct="1">
              <a:spcBef>
                <a:spcPct val="50000"/>
              </a:spcBef>
            </a:pPr>
            <a:r>
              <a:rPr lang="en-US" b="0" dirty="0">
                <a:latin typeface="Papyrus" charset="0"/>
                <a:cs typeface="Arial" charset="0"/>
              </a:rPr>
              <a:t>time derivative of strain tensor.</a:t>
            </a:r>
          </a:p>
        </p:txBody>
      </p:sp>
    </p:spTree>
    <p:extLst>
      <p:ext uri="{BB962C8B-B14F-4D97-AF65-F5344CB8AC3E}">
        <p14:creationId xmlns:p14="http://schemas.microsoft.com/office/powerpoint/2010/main" val="359809386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7C0CF72-6C52-484A-9960-069E41470190}" type="slidenum">
              <a:rPr lang="en-US" sz="1200">
                <a:solidFill>
                  <a:srgbClr val="D38E27"/>
                </a:solidFill>
                <a:latin typeface="Papyrus" charset="0"/>
                <a:cs typeface="Papyrus" charset="0"/>
              </a:rPr>
              <a:pPr eaLnBrk="1" hangingPunct="1"/>
              <a:t>78</a:t>
            </a:fld>
            <a:endParaRPr lang="en-US" sz="1200">
              <a:solidFill>
                <a:srgbClr val="D38E27"/>
              </a:solidFill>
              <a:latin typeface="Papyrus" charset="0"/>
              <a:cs typeface="Papyrus" charset="0"/>
            </a:endParaRPr>
          </a:p>
        </p:txBody>
      </p:sp>
      <p:sp>
        <p:nvSpPr>
          <p:cNvPr id="22530" name="Text Box 4"/>
          <p:cNvSpPr txBox="1">
            <a:spLocks noChangeArrowheads="1"/>
          </p:cNvSpPr>
          <p:nvPr/>
        </p:nvSpPr>
        <p:spPr bwMode="auto">
          <a:xfrm>
            <a:off x="0" y="560388"/>
            <a:ext cx="9144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a:latin typeface="Papyrus" charset="0"/>
                <a:cs typeface="Arial" charset="0"/>
              </a:rPr>
              <a:t>Spatial (Eulerian) and Material (Lagrangian) Coordinates</a:t>
            </a:r>
          </a:p>
          <a:p>
            <a:pPr algn="ctr" eaLnBrk="1" hangingPunct="1">
              <a:spcBef>
                <a:spcPct val="50000"/>
              </a:spcBef>
            </a:pPr>
            <a:r>
              <a:rPr lang="en-US" b="0">
                <a:latin typeface="Papyrus" charset="0"/>
                <a:cs typeface="Arial" charset="0"/>
              </a:rPr>
              <a:t>and the </a:t>
            </a:r>
          </a:p>
          <a:p>
            <a:pPr algn="ctr" eaLnBrk="1" hangingPunct="1">
              <a:spcBef>
                <a:spcPct val="50000"/>
              </a:spcBef>
            </a:pPr>
            <a:r>
              <a:rPr lang="en-US" b="0">
                <a:latin typeface="Papyrus" charset="0"/>
                <a:cs typeface="Arial" charset="0"/>
              </a:rPr>
              <a:t>Material Derivative</a:t>
            </a:r>
          </a:p>
        </p:txBody>
      </p:sp>
      <p:sp>
        <p:nvSpPr>
          <p:cNvPr id="22531" name="Text Box 5"/>
          <p:cNvSpPr txBox="1">
            <a:spLocks noChangeArrowheads="1"/>
          </p:cNvSpPr>
          <p:nvPr/>
        </p:nvSpPr>
        <p:spPr bwMode="auto">
          <a:xfrm>
            <a:off x="0" y="3333750"/>
            <a:ext cx="9144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Spatial description picks out a particular location in space, x.</a:t>
            </a:r>
          </a:p>
          <a:p>
            <a:pPr eaLnBrk="1" hangingPunct="1">
              <a:spcBef>
                <a:spcPct val="50000"/>
              </a:spcBef>
            </a:pPr>
            <a:endParaRPr lang="en-US" b="0">
              <a:latin typeface="Papyrus" charset="0"/>
              <a:cs typeface="Arial" charset="0"/>
            </a:endParaRPr>
          </a:p>
          <a:p>
            <a:pPr eaLnBrk="1" hangingPunct="1">
              <a:spcBef>
                <a:spcPct val="50000"/>
              </a:spcBef>
            </a:pPr>
            <a:r>
              <a:rPr lang="en-US" b="0">
                <a:latin typeface="Papyrus" charset="0"/>
                <a:cs typeface="Arial" charset="0"/>
              </a:rPr>
              <a:t>Material description picks out a particular piece of continuum material, X.</a:t>
            </a:r>
          </a:p>
        </p:txBody>
      </p:sp>
    </p:spTree>
    <p:extLst>
      <p:ext uri="{BB962C8B-B14F-4D97-AF65-F5344CB8AC3E}">
        <p14:creationId xmlns:p14="http://schemas.microsoft.com/office/powerpoint/2010/main" val="9461409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0DA002D-35A6-0049-8F4F-44076E66A624}" type="slidenum">
              <a:rPr lang="en-US" sz="1200">
                <a:solidFill>
                  <a:srgbClr val="D38E27"/>
                </a:solidFill>
                <a:latin typeface="Papyrus" charset="0"/>
                <a:cs typeface="Papyrus" charset="0"/>
              </a:rPr>
              <a:pPr eaLnBrk="1" hangingPunct="1"/>
              <a:t>79</a:t>
            </a:fld>
            <a:endParaRPr lang="en-US" sz="1200">
              <a:solidFill>
                <a:srgbClr val="D38E27"/>
              </a:solidFill>
              <a:latin typeface="Papyrus" charset="0"/>
              <a:cs typeface="Papyrus" charset="0"/>
            </a:endParaRPr>
          </a:p>
        </p:txBody>
      </p:sp>
      <p:graphicFrame>
        <p:nvGraphicFramePr>
          <p:cNvPr id="23554" name="Object 2"/>
          <p:cNvGraphicFramePr>
            <a:graphicFrameLocks noChangeAspect="1"/>
          </p:cNvGraphicFramePr>
          <p:nvPr/>
        </p:nvGraphicFramePr>
        <p:xfrm>
          <a:off x="2027238" y="838200"/>
          <a:ext cx="5241925" cy="523875"/>
        </p:xfrm>
        <a:graphic>
          <a:graphicData uri="http://schemas.openxmlformats.org/presentationml/2006/ole">
            <mc:AlternateContent xmlns:mc="http://schemas.openxmlformats.org/markup-compatibility/2006">
              <mc:Choice xmlns:v="urn:schemas-microsoft-com:vml" Requires="v">
                <p:oleObj spid="_x0000_s52315" name="Equation" r:id="rId3" imgW="2159000" imgH="215900" progId="Equation.3">
                  <p:embed/>
                </p:oleObj>
              </mc:Choice>
              <mc:Fallback>
                <p:oleObj name="Equation" r:id="rId3" imgW="21590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238" y="838200"/>
                        <a:ext cx="524192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3555" name="Object 3"/>
          <p:cNvGraphicFramePr>
            <a:graphicFrameLocks noChangeAspect="1"/>
          </p:cNvGraphicFramePr>
          <p:nvPr/>
        </p:nvGraphicFramePr>
        <p:xfrm>
          <a:off x="1920875" y="3397250"/>
          <a:ext cx="5332413" cy="523875"/>
        </p:xfrm>
        <a:graphic>
          <a:graphicData uri="http://schemas.openxmlformats.org/presentationml/2006/ole">
            <mc:AlternateContent xmlns:mc="http://schemas.openxmlformats.org/markup-compatibility/2006">
              <mc:Choice xmlns:v="urn:schemas-microsoft-com:vml" Requires="v">
                <p:oleObj spid="_x0000_s52316" name="Equation" r:id="rId5" imgW="2197100" imgH="215900" progId="Equation.3">
                  <p:embed/>
                </p:oleObj>
              </mc:Choice>
              <mc:Fallback>
                <p:oleObj name="Equation" r:id="rId5" imgW="2197100" imgH="215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875" y="3397250"/>
                        <a:ext cx="5332413"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3556" name="Text Box 4"/>
          <p:cNvSpPr txBox="1">
            <a:spLocks noChangeArrowheads="1"/>
          </p:cNvSpPr>
          <p:nvPr/>
        </p:nvSpPr>
        <p:spPr bwMode="auto">
          <a:xfrm>
            <a:off x="0" y="1524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dirty="0">
                <a:latin typeface="Papyrus" charset="0"/>
                <a:cs typeface="Arial" charset="0"/>
              </a:rPr>
              <a:t>So we can write</a:t>
            </a:r>
          </a:p>
        </p:txBody>
      </p:sp>
      <p:sp>
        <p:nvSpPr>
          <p:cNvPr id="23557" name="Text Box 5"/>
          <p:cNvSpPr txBox="1">
            <a:spLocks noChangeArrowheads="1"/>
          </p:cNvSpPr>
          <p:nvPr/>
        </p:nvSpPr>
        <p:spPr bwMode="auto">
          <a:xfrm>
            <a:off x="0" y="17526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a:latin typeface="Papyrus" charset="0"/>
                <a:cs typeface="Arial" charset="0"/>
              </a:rPr>
              <a:t>x is the position now (at time t) of the section that was initially (at time zero) located at A.</a:t>
            </a:r>
          </a:p>
          <a:p>
            <a:pPr algn="ctr" eaLnBrk="1" hangingPunct="1">
              <a:spcBef>
                <a:spcPct val="50000"/>
              </a:spcBef>
            </a:pPr>
            <a:r>
              <a:rPr lang="en-US" b="0">
                <a:latin typeface="Papyrus" charset="0"/>
                <a:cs typeface="Arial" charset="0"/>
              </a:rPr>
              <a:t>or</a:t>
            </a:r>
          </a:p>
        </p:txBody>
      </p:sp>
      <p:sp>
        <p:nvSpPr>
          <p:cNvPr id="23558" name="Text Box 6"/>
          <p:cNvSpPr txBox="1">
            <a:spLocks noChangeArrowheads="1"/>
          </p:cNvSpPr>
          <p:nvPr/>
        </p:nvSpPr>
        <p:spPr bwMode="auto">
          <a:xfrm>
            <a:off x="0" y="42672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a:latin typeface="Papyrus" charset="0"/>
                <a:cs typeface="Arial" charset="0"/>
              </a:rPr>
              <a:t>A was the initial position of the particle now at x</a:t>
            </a:r>
          </a:p>
        </p:txBody>
      </p:sp>
      <p:graphicFrame>
        <p:nvGraphicFramePr>
          <p:cNvPr id="23559" name="Object 4"/>
          <p:cNvGraphicFramePr>
            <a:graphicFrameLocks noChangeAspect="1"/>
          </p:cNvGraphicFramePr>
          <p:nvPr/>
        </p:nvGraphicFramePr>
        <p:xfrm>
          <a:off x="1106488" y="6043613"/>
          <a:ext cx="6599237" cy="585787"/>
        </p:xfrm>
        <a:graphic>
          <a:graphicData uri="http://schemas.openxmlformats.org/presentationml/2006/ole">
            <mc:AlternateContent xmlns:mc="http://schemas.openxmlformats.org/markup-compatibility/2006">
              <mc:Choice xmlns:v="urn:schemas-microsoft-com:vml" Requires="v">
                <p:oleObj spid="_x0000_s52317" name="Equation" r:id="rId7" imgW="2717800" imgH="241300" progId="Equation.3">
                  <p:embed/>
                </p:oleObj>
              </mc:Choice>
              <mc:Fallback>
                <p:oleObj name="Equation" r:id="rId7" imgW="27178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488" y="6043613"/>
                        <a:ext cx="6599237"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3560" name="Text Box 8"/>
          <p:cNvSpPr txBox="1">
            <a:spLocks noChangeArrowheads="1"/>
          </p:cNvSpPr>
          <p:nvPr/>
        </p:nvSpPr>
        <p:spPr bwMode="auto">
          <a:xfrm>
            <a:off x="0" y="514985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a:latin typeface="Papyrus" charset="0"/>
                <a:cs typeface="Arial" charset="0"/>
              </a:rPr>
              <a:t>This gives by definition</a:t>
            </a:r>
          </a:p>
        </p:txBody>
      </p:sp>
    </p:spTree>
    <p:extLst>
      <p:ext uri="{BB962C8B-B14F-4D97-AF65-F5344CB8AC3E}">
        <p14:creationId xmlns:p14="http://schemas.microsoft.com/office/powerpoint/2010/main" val="42456535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5C9C9486-C47D-5C45-97AB-6C37697BFF37}" type="slidenum">
              <a:rPr lang="en-US" sz="1200">
                <a:solidFill>
                  <a:srgbClr val="D38E27"/>
                </a:solidFill>
                <a:latin typeface="Papyrus" charset="0"/>
                <a:cs typeface="Papyrus" charset="0"/>
              </a:rPr>
              <a:pPr eaLnBrk="1" hangingPunct="1"/>
              <a:t>8</a:t>
            </a:fld>
            <a:endParaRPr lang="en-US" sz="1200">
              <a:solidFill>
                <a:srgbClr val="D38E27"/>
              </a:solidFill>
              <a:latin typeface="Papyrus" charset="0"/>
              <a:cs typeface="Papyrus" charset="0"/>
            </a:endParaRPr>
          </a:p>
        </p:txBody>
      </p:sp>
      <p:sp>
        <p:nvSpPr>
          <p:cNvPr id="71683" name="Text Box 3"/>
          <p:cNvSpPr txBox="1">
            <a:spLocks noChangeArrowheads="1"/>
          </p:cNvSpPr>
          <p:nvPr/>
        </p:nvSpPr>
        <p:spPr bwMode="auto">
          <a:xfrm>
            <a:off x="0" y="10755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u="sng" dirty="0" err="1">
                <a:latin typeface="Papyrus" charset="0"/>
                <a:cs typeface="Arial" charset="0"/>
              </a:rPr>
              <a:t>RE</a:t>
            </a:r>
            <a:r>
              <a:rPr lang="en-US" b="0" dirty="0" err="1">
                <a:latin typeface="Papyrus" charset="0"/>
                <a:cs typeface="Arial" charset="0"/>
              </a:rPr>
              <a:t>cent</a:t>
            </a:r>
            <a:r>
              <a:rPr lang="en-US" b="0" dirty="0">
                <a:latin typeface="Papyrus" charset="0"/>
                <a:cs typeface="Arial" charset="0"/>
              </a:rPr>
              <a:t> </a:t>
            </a:r>
            <a:r>
              <a:rPr lang="en-US" b="0" u="sng" dirty="0" err="1">
                <a:latin typeface="Papyrus" charset="0"/>
                <a:cs typeface="Arial" charset="0"/>
              </a:rPr>
              <a:t>VEL</a:t>
            </a:r>
            <a:r>
              <a:rPr lang="en-US" b="0" dirty="0" err="1">
                <a:latin typeface="Papyrus" charset="0"/>
                <a:cs typeface="Arial" charset="0"/>
              </a:rPr>
              <a:t>ocities</a:t>
            </a:r>
            <a:r>
              <a:rPr lang="en-US" b="0" dirty="0">
                <a:latin typeface="Papyrus" charset="0"/>
                <a:cs typeface="Arial" charset="0"/>
              </a:rPr>
              <a:t> – from </a:t>
            </a:r>
            <a:r>
              <a:rPr lang="en-US" b="0" dirty="0" smtClean="0">
                <a:latin typeface="Papyrus" charset="0"/>
                <a:cs typeface="Arial" charset="0"/>
              </a:rPr>
              <a:t>GPS</a:t>
            </a:r>
            <a:endParaRPr lang="en-US" b="0" dirty="0">
              <a:latin typeface="Papyrus" charset="0"/>
              <a:cs typeface="Arial" charset="0"/>
            </a:endParaRPr>
          </a:p>
        </p:txBody>
      </p:sp>
      <p:sp>
        <p:nvSpPr>
          <p:cNvPr id="71684" name="Text Box 3"/>
          <p:cNvSpPr txBox="1">
            <a:spLocks noChangeArrowheads="1"/>
          </p:cNvSpPr>
          <p:nvPr/>
        </p:nvSpPr>
        <p:spPr bwMode="auto">
          <a:xfrm>
            <a:off x="0" y="6581775"/>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sz="1200" b="0">
                <a:latin typeface="Papyrus" charset="0"/>
                <a:cs typeface="Arial" charset="0"/>
              </a:rPr>
              <a:t>Sella et al, 2002</a:t>
            </a:r>
          </a:p>
        </p:txBody>
      </p:sp>
      <p:pic>
        <p:nvPicPr>
          <p:cNvPr id="2" name="Picture 1" descr="revel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 y="838200"/>
            <a:ext cx="9061069" cy="6045201"/>
          </a:xfrm>
          <a:prstGeom prst="rect">
            <a:avLst/>
          </a:prstGeom>
        </p:spPr>
      </p:pic>
    </p:spTree>
    <p:extLst>
      <p:ext uri="{BB962C8B-B14F-4D97-AF65-F5344CB8AC3E}">
        <p14:creationId xmlns:p14="http://schemas.microsoft.com/office/powerpoint/2010/main" val="89675610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97B126BB-7181-1A49-B3BA-121086CDC184}" type="slidenum">
              <a:rPr lang="en-US" sz="1200">
                <a:solidFill>
                  <a:srgbClr val="D38E27"/>
                </a:solidFill>
                <a:latin typeface="Papyrus" charset="0"/>
                <a:cs typeface="Papyrus" charset="0"/>
              </a:rPr>
              <a:pPr eaLnBrk="1" hangingPunct="1"/>
              <a:t>80</a:t>
            </a:fld>
            <a:endParaRPr lang="en-US" sz="1200">
              <a:solidFill>
                <a:srgbClr val="D38E27"/>
              </a:solidFill>
              <a:latin typeface="Papyrus" charset="0"/>
              <a:cs typeface="Papyrus" charset="0"/>
            </a:endParaRPr>
          </a:p>
        </p:txBody>
      </p:sp>
      <p:sp>
        <p:nvSpPr>
          <p:cNvPr id="24578" name="Text Box 2"/>
          <p:cNvSpPr txBox="1">
            <a:spLocks noChangeArrowheads="1"/>
          </p:cNvSpPr>
          <p:nvPr/>
        </p:nvSpPr>
        <p:spPr bwMode="auto">
          <a:xfrm>
            <a:off x="0" y="304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dirty="0">
                <a:latin typeface="Papyrus" charset="0"/>
                <a:cs typeface="Arial" charset="0"/>
              </a:rPr>
              <a:t>We can therefore write</a:t>
            </a:r>
          </a:p>
        </p:txBody>
      </p:sp>
      <p:graphicFrame>
        <p:nvGraphicFramePr>
          <p:cNvPr id="24579" name="Object 2"/>
          <p:cNvGraphicFramePr>
            <a:graphicFrameLocks noChangeAspect="1"/>
          </p:cNvGraphicFramePr>
          <p:nvPr/>
        </p:nvGraphicFramePr>
        <p:xfrm>
          <a:off x="655638" y="1341438"/>
          <a:ext cx="7921625" cy="584200"/>
        </p:xfrm>
        <a:graphic>
          <a:graphicData uri="http://schemas.openxmlformats.org/presentationml/2006/ole">
            <mc:AlternateContent xmlns:mc="http://schemas.openxmlformats.org/markup-compatibility/2006">
              <mc:Choice xmlns:v="urn:schemas-microsoft-com:vml" Requires="v">
                <p:oleObj spid="_x0000_s53309" name="Equation" r:id="rId3" imgW="3263900" imgH="241300" progId="Equation.3">
                  <p:embed/>
                </p:oleObj>
              </mc:Choice>
              <mc:Fallback>
                <p:oleObj name="Equation" r:id="rId3" imgW="32639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8" y="1341438"/>
                        <a:ext cx="79216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4580" name="Object 3"/>
          <p:cNvGraphicFramePr>
            <a:graphicFrameLocks noChangeAspect="1"/>
          </p:cNvGraphicFramePr>
          <p:nvPr/>
        </p:nvGraphicFramePr>
        <p:xfrm>
          <a:off x="1535113" y="3017838"/>
          <a:ext cx="6010275" cy="2649537"/>
        </p:xfrm>
        <a:graphic>
          <a:graphicData uri="http://schemas.openxmlformats.org/presentationml/2006/ole">
            <mc:AlternateContent xmlns:mc="http://schemas.openxmlformats.org/markup-compatibility/2006">
              <mc:Choice xmlns:v="urn:schemas-microsoft-com:vml" Requires="v">
                <p:oleObj spid="_x0000_s53310" name="Equation" r:id="rId5" imgW="2476500" imgH="1092200" progId="Equation.3">
                  <p:embed/>
                </p:oleObj>
              </mc:Choice>
              <mc:Fallback>
                <p:oleObj name="Equation" r:id="rId5" imgW="2476500" imgH="1092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5113" y="3017838"/>
                        <a:ext cx="6010275" cy="2649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4581" name="Text Box 5"/>
          <p:cNvSpPr txBox="1">
            <a:spLocks noChangeArrowheads="1"/>
          </p:cNvSpPr>
          <p:nvPr/>
        </p:nvSpPr>
        <p:spPr bwMode="auto">
          <a:xfrm>
            <a:off x="0" y="2209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a:latin typeface="Papyrus" charset="0"/>
                <a:cs typeface="Arial" charset="0"/>
              </a:rPr>
              <a:t>Next consider the derivative (use chain rule)</a:t>
            </a:r>
          </a:p>
        </p:txBody>
      </p:sp>
    </p:spTree>
    <p:extLst>
      <p:ext uri="{BB962C8B-B14F-4D97-AF65-F5344CB8AC3E}">
        <p14:creationId xmlns:p14="http://schemas.microsoft.com/office/powerpoint/2010/main" val="81376222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BF43D35C-6B9E-4741-B0A2-0244898F97F1}" type="slidenum">
              <a:rPr lang="en-US" sz="1200">
                <a:solidFill>
                  <a:srgbClr val="D38E27"/>
                </a:solidFill>
                <a:latin typeface="Papyrus" charset="0"/>
                <a:cs typeface="Papyrus" charset="0"/>
              </a:rPr>
              <a:pPr eaLnBrk="1" hangingPunct="1"/>
              <a:t>81</a:t>
            </a:fld>
            <a:endParaRPr lang="en-US" sz="1200">
              <a:solidFill>
                <a:srgbClr val="D38E27"/>
              </a:solidFill>
              <a:latin typeface="Papyrus" charset="0"/>
              <a:cs typeface="Papyrus" charset="0"/>
            </a:endParaRPr>
          </a:p>
        </p:txBody>
      </p:sp>
      <p:sp>
        <p:nvSpPr>
          <p:cNvPr id="25602" name="Text Box 2"/>
          <p:cNvSpPr txBox="1">
            <a:spLocks noChangeArrowheads="1"/>
          </p:cNvSpPr>
          <p:nvPr/>
        </p:nvSpPr>
        <p:spPr bwMode="auto">
          <a:xfrm>
            <a:off x="0" y="1524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dirty="0">
                <a:latin typeface="Papyrus" charset="0"/>
                <a:cs typeface="Arial" charset="0"/>
              </a:rPr>
              <a:t>Define Material Derivative</a:t>
            </a:r>
          </a:p>
        </p:txBody>
      </p:sp>
      <p:graphicFrame>
        <p:nvGraphicFramePr>
          <p:cNvPr id="25603" name="Object 2"/>
          <p:cNvGraphicFramePr>
            <a:graphicFrameLocks noChangeAspect="1"/>
          </p:cNvGraphicFramePr>
          <p:nvPr/>
        </p:nvGraphicFramePr>
        <p:xfrm>
          <a:off x="1854200" y="746125"/>
          <a:ext cx="6010275" cy="5978525"/>
        </p:xfrm>
        <a:graphic>
          <a:graphicData uri="http://schemas.openxmlformats.org/presentationml/2006/ole">
            <mc:AlternateContent xmlns:mc="http://schemas.openxmlformats.org/markup-compatibility/2006">
              <mc:Choice xmlns:v="urn:schemas-microsoft-com:vml" Requires="v">
                <p:oleObj spid="_x0000_s54303" name="Equation" r:id="rId4" imgW="2476500" imgH="2463800" progId="Equation.3">
                  <p:embed/>
                </p:oleObj>
              </mc:Choice>
              <mc:Fallback>
                <p:oleObj name="Equation" r:id="rId4" imgW="2476500" imgH="246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00" y="746125"/>
                        <a:ext cx="6010275" cy="597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5604" name="Rectangle 6"/>
          <p:cNvSpPr>
            <a:spLocks noChangeArrowheads="1"/>
          </p:cNvSpPr>
          <p:nvPr/>
        </p:nvSpPr>
        <p:spPr bwMode="auto">
          <a:xfrm>
            <a:off x="1600200" y="4114800"/>
            <a:ext cx="5867400" cy="1066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Papyrus" charset="0"/>
            </a:endParaRPr>
          </a:p>
        </p:txBody>
      </p:sp>
      <p:sp>
        <p:nvSpPr>
          <p:cNvPr id="25605" name="Text Box 7"/>
          <p:cNvSpPr txBox="1">
            <a:spLocks noChangeArrowheads="1"/>
          </p:cNvSpPr>
          <p:nvPr/>
        </p:nvSpPr>
        <p:spPr bwMode="auto">
          <a:xfrm>
            <a:off x="0" y="51816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n-US" b="0">
                <a:latin typeface="Papyrus" charset="0"/>
                <a:cs typeface="Arial" charset="0"/>
              </a:rPr>
              <a:t>Vector version</a:t>
            </a:r>
          </a:p>
        </p:txBody>
      </p:sp>
    </p:spTree>
    <p:extLst>
      <p:ext uri="{BB962C8B-B14F-4D97-AF65-F5344CB8AC3E}">
        <p14:creationId xmlns:p14="http://schemas.microsoft.com/office/powerpoint/2010/main" val="167748925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143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A4883FCE-51A5-FB45-8411-B7A27379737E}" type="slidenum">
              <a:rPr lang="en-US" sz="1200">
                <a:solidFill>
                  <a:srgbClr val="D38E27"/>
                </a:solidFill>
                <a:latin typeface="Papyrus" charset="0"/>
                <a:cs typeface="Papyrus" charset="0"/>
              </a:rPr>
              <a:pPr eaLnBrk="1" hangingPunct="1"/>
              <a:t>83</a:t>
            </a:fld>
            <a:endParaRPr lang="en-US" sz="1200">
              <a:solidFill>
                <a:srgbClr val="D38E27"/>
              </a:solidFill>
              <a:latin typeface="Papyrus" charset="0"/>
              <a:cs typeface="Papyrus" charset="0"/>
            </a:endParaRPr>
          </a:p>
        </p:txBody>
      </p:sp>
      <p:pic>
        <p:nvPicPr>
          <p:cNvPr id="2" name="Picture 1" descr="2ndinvsrt transp.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63" y="389467"/>
            <a:ext cx="8523970" cy="6858000"/>
          </a:xfrm>
          <a:prstGeom prst="rect">
            <a:avLst/>
          </a:prstGeom>
        </p:spPr>
      </p:pic>
    </p:spTree>
    <p:extLst>
      <p:ext uri="{BB962C8B-B14F-4D97-AF65-F5344CB8AC3E}">
        <p14:creationId xmlns:p14="http://schemas.microsoft.com/office/powerpoint/2010/main" val="1231981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8758DEF-BB4A-3C46-8175-B1E6D8BC196C}" type="slidenum">
              <a:rPr lang="en-US" sz="1200">
                <a:solidFill>
                  <a:srgbClr val="D38E27"/>
                </a:solidFill>
                <a:latin typeface="Papyrus" charset="0"/>
                <a:cs typeface="Papyrus" charset="0"/>
              </a:rPr>
              <a:pPr eaLnBrk="1" hangingPunct="1"/>
              <a:t>9</a:t>
            </a:fld>
            <a:endParaRPr lang="en-US" sz="1200">
              <a:solidFill>
                <a:srgbClr val="D38E27"/>
              </a:solidFill>
              <a:latin typeface="Papyrus" charset="0"/>
              <a:cs typeface="Papyrus" charset="0"/>
            </a:endParaRPr>
          </a:p>
        </p:txBody>
      </p:sp>
      <p:pic>
        <p:nvPicPr>
          <p:cNvPr id="727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97038"/>
            <a:ext cx="8712200"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spcBef>
                <a:spcPct val="50000"/>
              </a:spcBef>
            </a:pPr>
            <a:r>
              <a:rPr lang="en-US" b="0">
                <a:latin typeface="Papyrus" charset="0"/>
                <a:cs typeface="Arial" charset="0"/>
              </a:rPr>
              <a:t>ITRF-2008</a:t>
            </a:r>
          </a:p>
        </p:txBody>
      </p:sp>
    </p:spTree>
    <p:extLst>
      <p:ext uri="{BB962C8B-B14F-4D97-AF65-F5344CB8AC3E}">
        <p14:creationId xmlns:p14="http://schemas.microsoft.com/office/powerpoint/2010/main" val="40630439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13921</TotalTime>
  <Words>3700</Words>
  <Application>Microsoft Macintosh PowerPoint</Application>
  <PresentationFormat>On-screen Show (4:3)</PresentationFormat>
  <Paragraphs>530</Paragraphs>
  <Slides>83</Slides>
  <Notes>50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86" baseType="lpstr">
      <vt:lpstr>Office Theme</vt:lpstr>
      <vt:lpstr>Equation</vt:lpstr>
      <vt:lpstr>Microsoft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unknown unknown</dc:creator>
  <cp:keywords/>
  <dc:description/>
  <cp:lastModifiedBy>unknown unknown</cp:lastModifiedBy>
  <cp:revision>377</cp:revision>
  <dcterms:created xsi:type="dcterms:W3CDTF">2016-08-14T17:59:51Z</dcterms:created>
  <dcterms:modified xsi:type="dcterms:W3CDTF">2016-09-20T19:34:32Z</dcterms:modified>
  <cp:category/>
</cp:coreProperties>
</file>