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539" r:id="rId2"/>
    <p:sldId id="540" r:id="rId3"/>
    <p:sldId id="542" r:id="rId4"/>
    <p:sldId id="577" r:id="rId5"/>
    <p:sldId id="578" r:id="rId6"/>
    <p:sldId id="579" r:id="rId7"/>
    <p:sldId id="541" r:id="rId8"/>
    <p:sldId id="580" r:id="rId9"/>
    <p:sldId id="582" r:id="rId10"/>
    <p:sldId id="543" r:id="rId11"/>
    <p:sldId id="551" r:id="rId12"/>
    <p:sldId id="581" r:id="rId13"/>
    <p:sldId id="583" r:id="rId14"/>
    <p:sldId id="544" r:id="rId15"/>
    <p:sldId id="54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47" autoAdjust="0"/>
  </p:normalViewPr>
  <p:slideViewPr>
    <p:cSldViewPr snapToGrid="0" snapToObjects="1">
      <p:cViewPr>
        <p:scale>
          <a:sx n="100" d="100"/>
          <a:sy n="100" d="100"/>
        </p:scale>
        <p:origin x="-8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9/6/16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speakingofgeoscience.or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question</a:t>
            </a:r>
            <a:r>
              <a:rPr lang="en-US" baseline="0" dirty="0" smtClean="0"/>
              <a:t> has been around since continental drift proposed – and lack of an answer stopped development (although were also missing lots stuff that finally made it become overwhelming).</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a:t>
            </a:fld>
            <a:endParaRPr lang="en-US"/>
          </a:p>
        </p:txBody>
      </p:sp>
    </p:spTree>
    <p:extLst>
      <p:ext uri="{BB962C8B-B14F-4D97-AF65-F5344CB8AC3E}">
        <p14:creationId xmlns:p14="http://schemas.microsoft.com/office/powerpoint/2010/main" val="4223510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Basal shear – usually</a:t>
            </a:r>
            <a:r>
              <a:rPr lang="en-US" baseline="0" dirty="0" smtClean="0"/>
              <a:t> presented as resistive force, but if mantle convection is the drive, could be accelerating force.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223540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Slab</a:t>
            </a:r>
            <a:r>
              <a:rPr lang="en-US" baseline="0" dirty="0" smtClean="0"/>
              <a:t> rollback – </a:t>
            </a:r>
            <a:r>
              <a:rPr lang="en-US" baseline="0" dirty="0" err="1" smtClean="0"/>
              <a:t>subducting</a:t>
            </a:r>
            <a:r>
              <a:rPr lang="en-US" baseline="0" dirty="0" smtClean="0"/>
              <a:t> slab does not move like conveyor belt over fixed “rollers”, but also moves vertically down (sinks) such that the hinge moves away from the trench. This causes a suction on the upper/overriding plate – back arc basin/spreading.</a:t>
            </a:r>
          </a:p>
          <a:p>
            <a:endParaRPr lang="en-US" baseline="0" dirty="0" smtClean="0"/>
          </a:p>
          <a:p>
            <a:r>
              <a:rPr lang="en-US" baseline="0" dirty="0" smtClean="0"/>
              <a:t>If the two plates have a relative convergent motion faster than the trench rollback, then have compression on upper/overriding plate – Nazca-</a:t>
            </a:r>
            <a:r>
              <a:rPr lang="en-US" baseline="0" dirty="0" err="1" smtClean="0"/>
              <a:t>S.America</a:t>
            </a:r>
            <a:r>
              <a:rPr lang="en-US" baseline="0" dirty="0" smtClean="0"/>
              <a:t> example.</a:t>
            </a:r>
          </a:p>
          <a:p>
            <a:r>
              <a:rPr lang="en-US" baseline="0" dirty="0" smtClean="0"/>
              <a:t>If not, not tightly coupled and don’t get megathrust earthquakes - Marianas</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more problems with simple convection model,</a:t>
            </a:r>
            <a:r>
              <a:rPr lang="en-US" baseline="0" dirty="0" smtClean="0"/>
              <a:t> and thermal boundary layer of old, cold, lithosphere </a:t>
            </a:r>
            <a:r>
              <a:rPr lang="en-US" baseline="0" dirty="0" err="1" smtClean="0"/>
              <a:t>subducting</a:t>
            </a:r>
            <a:r>
              <a:rPr lang="en-US" baseline="0" dirty="0" smtClean="0"/>
              <a:t> – ridge subduction.</a:t>
            </a:r>
          </a:p>
          <a:p>
            <a:r>
              <a:rPr lang="en-US" baseline="0" dirty="0" smtClean="0"/>
              <a:t>Look at west side of A. America – Chile Ridge between Antarctic and Nazca plates is </a:t>
            </a:r>
            <a:r>
              <a:rPr lang="en-US" baseline="0" dirty="0" err="1" smtClean="0"/>
              <a:t>subducting</a:t>
            </a:r>
            <a:r>
              <a:rPr lang="en-US" baseline="0" dirty="0" smtClean="0"/>
              <a:t> beneath S. America. Same with ridges between Nazca and </a:t>
            </a:r>
            <a:r>
              <a:rPr lang="en-US" baseline="0" dirty="0" err="1" smtClean="0"/>
              <a:t>Cocos</a:t>
            </a:r>
            <a:r>
              <a:rPr lang="en-US" baseline="0" dirty="0" smtClean="0"/>
              <a:t> plate, and Pacific and Juan de Fuca.</a:t>
            </a:r>
          </a:p>
          <a:p>
            <a:endParaRPr lang="en-US" baseline="0" dirty="0" smtClean="0"/>
          </a:p>
          <a:p>
            <a:r>
              <a:rPr lang="en-US" baseline="0" dirty="0" smtClean="0"/>
              <a:t>This happens all the time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14</a:t>
            </a:fld>
            <a:endParaRPr lang="en-US"/>
          </a:p>
        </p:txBody>
      </p:sp>
    </p:spTree>
    <p:extLst>
      <p:ext uri="{BB962C8B-B14F-4D97-AF65-F5344CB8AC3E}">
        <p14:creationId xmlns:p14="http://schemas.microsoft.com/office/powerpoint/2010/main" val="169754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a:t>
            </a:r>
            <a:r>
              <a:rPr lang="en-US" baseline="0" dirty="0" smtClean="0"/>
              <a:t> clean part of the story. As the plates move, a ridge invariably gets carried into a subduction zone. Just as all (most, except </a:t>
            </a:r>
            <a:r>
              <a:rPr lang="en-US" baseline="0" dirty="0" err="1" smtClean="0"/>
              <a:t>ophlites</a:t>
            </a:r>
            <a:r>
              <a:rPr lang="en-US" baseline="0" dirty="0" smtClean="0"/>
              <a:t>) ocean floor gets subducted (eventually, where eventually is &lt; 300 my) so do the ridges. The locations/arrangements of the plates is not static – the subduction zones, ridges, and continents are not stationary with </a:t>
            </a:r>
            <a:r>
              <a:rPr lang="en-US" baseline="0" dirty="0" err="1" smtClean="0"/>
              <a:t>repsect</a:t>
            </a:r>
            <a:r>
              <a:rPr lang="en-US" baseline="0" dirty="0" smtClean="0"/>
              <a:t> to one another. Ridge subduction happens “all the time”</a:t>
            </a:r>
          </a:p>
          <a:p>
            <a:endParaRPr lang="en-US" baseline="0" dirty="0" smtClean="0"/>
          </a:p>
          <a:p>
            <a:r>
              <a:rPr lang="en-US" baseline="0" dirty="0" smtClean="0"/>
              <a:t>When you </a:t>
            </a:r>
            <a:r>
              <a:rPr lang="en-US" baseline="0" dirty="0" err="1" smtClean="0"/>
              <a:t>subduct</a:t>
            </a:r>
            <a:r>
              <a:rPr lang="en-US" baseline="0" dirty="0" smtClean="0"/>
              <a:t> a ridge it no longer makes new ocean crust – it opens up a slab window. You get basaltic and flood basalt volcanism over the slab window, over a wider region than the andesitic arc.</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260466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 push (distinguish between sliding off topographic high due to thermal expansion and magma forcing plates apart)</a:t>
            </a:r>
          </a:p>
          <a:p>
            <a:r>
              <a:rPr lang="en-US" dirty="0" smtClean="0"/>
              <a:t>Trench pull – old cold plate sinking and pulling in plate behind it</a:t>
            </a:r>
          </a:p>
          <a:p>
            <a:r>
              <a:rPr lang="en-US" dirty="0" smtClean="0"/>
              <a:t>Basal shear – both driving and resisting</a:t>
            </a:r>
          </a:p>
          <a:p>
            <a:endParaRPr lang="en-US" dirty="0" smtClean="0"/>
          </a:p>
          <a:p>
            <a:endParaRPr lang="en-US" dirty="0" smtClean="0"/>
          </a:p>
          <a:p>
            <a:r>
              <a:rPr lang="en-US" dirty="0" smtClean="0"/>
              <a:t>Whole mantel convection</a:t>
            </a:r>
          </a:p>
          <a:p>
            <a:r>
              <a:rPr lang="en-US" dirty="0" smtClean="0"/>
              <a:t>Layered convection</a:t>
            </a:r>
          </a:p>
          <a:p>
            <a:r>
              <a:rPr lang="en-US" dirty="0" smtClean="0"/>
              <a:t>Lava lamp convection</a:t>
            </a:r>
          </a:p>
          <a:p>
            <a:r>
              <a:rPr lang="en-US" dirty="0" smtClean="0"/>
              <a:t>Plumes</a:t>
            </a:r>
          </a:p>
          <a:p>
            <a:r>
              <a:rPr lang="en-US" dirty="0" smtClean="0"/>
              <a:t>Trench rollback (</a:t>
            </a:r>
            <a:r>
              <a:rPr lang="en-US" dirty="0" err="1" smtClean="0"/>
              <a:t>vs</a:t>
            </a:r>
            <a:r>
              <a:rPr lang="en-US" dirty="0" smtClean="0"/>
              <a:t> go down channel)</a:t>
            </a:r>
          </a:p>
          <a:p>
            <a:r>
              <a:rPr lang="en-US" dirty="0" smtClean="0"/>
              <a:t>Dynamic topography</a:t>
            </a:r>
          </a:p>
          <a:p>
            <a:r>
              <a:rPr lang="en-US" dirty="0" smtClean="0"/>
              <a:t>What is contribution of continents</a:t>
            </a:r>
            <a:r>
              <a:rPr lang="en-US" baseline="0" dirty="0" smtClean="0"/>
              <a:t> (</a:t>
            </a:r>
            <a:r>
              <a:rPr lang="en-US" baseline="0" dirty="0" err="1" smtClean="0"/>
              <a:t>wilson</a:t>
            </a:r>
            <a:r>
              <a:rPr lang="en-US" baseline="0" dirty="0" smtClean="0"/>
              <a:t> and supercontinent cycles) – what breaks supercontinents apart? (plume? Or insulates and heats up and breaks?)</a:t>
            </a:r>
          </a:p>
          <a:p>
            <a:r>
              <a:rPr lang="en-US" baseline="0" dirty="0" smtClean="0"/>
              <a:t>Subducted plate structure, topography – ridges, roughness, </a:t>
            </a:r>
            <a:r>
              <a:rPr lang="is-IS" baseline="0" dirty="0" smtClean="0"/>
              <a:t>…</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diatribe </a:t>
            </a:r>
            <a:r>
              <a:rPr lang="en-US" baseline="0" dirty="0" smtClean="0"/>
              <a:t>on the last slide – </a:t>
            </a:r>
          </a:p>
          <a:p>
            <a:endParaRPr lang="en-US" dirty="0" smtClean="0"/>
          </a:p>
          <a:p>
            <a:r>
              <a:rPr lang="en-US" sz="1200" kern="1200" dirty="0" smtClean="0">
                <a:solidFill>
                  <a:schemeClr val="tx1"/>
                </a:solidFill>
                <a:latin typeface="+mn-lt"/>
                <a:ea typeface="+mn-ea"/>
                <a:cs typeface="+mn-cs"/>
              </a:rPr>
              <a:t>A vertical cross section of temperature field of a numerical simulation of two-dimensional plane-layer, basally heated, </a:t>
            </a:r>
            <a:r>
              <a:rPr lang="en-US" sz="1200" kern="1200" dirty="0" err="1" smtClean="0">
                <a:solidFill>
                  <a:schemeClr val="tx1"/>
                </a:solidFill>
                <a:latin typeface="+mn-lt"/>
                <a:ea typeface="+mn-ea"/>
                <a:cs typeface="+mn-cs"/>
              </a:rPr>
              <a:t>isoviscous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Bénard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convection, with free-slip top and bottom boundaries and Ra=10^5.</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Black represents cold fluid, light gray is hot fluid. The temperature field shows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symmetric convection cells, </a:t>
            </a:r>
            <a:r>
              <a:rPr lang="en-US" sz="1200" kern="1200" dirty="0" err="1" smtClean="0">
                <a:solidFill>
                  <a:schemeClr val="tx1"/>
                </a:solidFill>
                <a:latin typeface="+mn-lt"/>
                <a:ea typeface="+mn-ea"/>
                <a:cs typeface="+mn-cs"/>
              </a:rPr>
              <a:t>upwellings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downwellings</a:t>
            </a:r>
            <a:r>
              <a:rPr lang="en-US" sz="1200" kern="1200" dirty="0" smtClean="0">
                <a:solidFill>
                  <a:schemeClr val="tx1"/>
                </a:solidFill>
                <a:latin typeface="+mn-lt"/>
                <a:ea typeface="+mn-ea"/>
                <a:cs typeface="+mn-cs"/>
              </a:rPr>
              <a:t> and thermal boundary layers thickening in the direction of motion (at the top and bottom of the layer, in between the </a:t>
            </a:r>
            <a:r>
              <a:rPr lang="en-US" sz="1200" kern="1200" dirty="0" err="1" smtClean="0">
                <a:solidFill>
                  <a:schemeClr val="tx1"/>
                </a:solidFill>
                <a:latin typeface="+mn-lt"/>
                <a:ea typeface="+mn-ea"/>
                <a:cs typeface="+mn-cs"/>
              </a:rPr>
              <a:t>upwellings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downwellings</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Heated from</a:t>
            </a:r>
            <a:r>
              <a:rPr lang="en-US" sz="1200" kern="1200" baseline="0" dirty="0" smtClean="0">
                <a:solidFill>
                  <a:schemeClr val="tx1"/>
                </a:solidFill>
                <a:latin typeface="+mn-lt"/>
                <a:ea typeface="+mn-ea"/>
                <a:cs typeface="+mn-cs"/>
              </a:rPr>
              <a:t> below (and internally)</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Lithosphere</a:t>
            </a:r>
            <a:r>
              <a:rPr lang="en-US" sz="1200" kern="1200" baseline="0" dirty="0" smtClean="0">
                <a:solidFill>
                  <a:schemeClr val="tx1"/>
                </a:solidFill>
                <a:latin typeface="+mn-lt"/>
                <a:ea typeface="+mn-ea"/>
                <a:cs typeface="+mn-cs"/>
              </a:rPr>
              <a:t> is t</a:t>
            </a:r>
            <a:r>
              <a:rPr lang="en-US" sz="1200" kern="1200" dirty="0" smtClean="0">
                <a:solidFill>
                  <a:schemeClr val="tx1"/>
                </a:solidFill>
                <a:latin typeface="+mn-lt"/>
                <a:ea typeface="+mn-ea"/>
                <a:cs typeface="+mn-cs"/>
              </a:rPr>
              <a:t>hermal boundary layer and “attached” to mantle flow.</a:t>
            </a:r>
          </a:p>
          <a:p>
            <a:r>
              <a:rPr lang="en-US" sz="1200" kern="1200" dirty="0" smtClean="0">
                <a:solidFill>
                  <a:schemeClr val="tx1"/>
                </a:solidFill>
                <a:latin typeface="+mn-lt"/>
                <a:ea typeface="+mn-ea"/>
                <a:cs typeface="+mn-cs"/>
              </a:rPr>
              <a:t>Convection</a:t>
            </a:r>
            <a:r>
              <a:rPr lang="en-US" sz="1200" kern="1200" baseline="0" dirty="0" smtClean="0">
                <a:solidFill>
                  <a:schemeClr val="tx1"/>
                </a:solidFill>
                <a:latin typeface="+mn-lt"/>
                <a:ea typeface="+mn-ea"/>
                <a:cs typeface="+mn-cs"/>
              </a:rPr>
              <a:t> is the driver</a:t>
            </a:r>
          </a:p>
          <a:p>
            <a:endParaRPr lang="en-US" sz="1200"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basic convection explains plate tectonics, arguing that basic plate forces, slab pull and ridge push, are convective forces; that sea-floor structure is characteristic of thermal boundary layers; that slab-like </a:t>
            </a:r>
            <a:r>
              <a:rPr lang="en-US" sz="1200" b="0" i="0" u="none" strike="noStrike" kern="1200" baseline="0" dirty="0" err="1" smtClean="0">
                <a:solidFill>
                  <a:schemeClr val="tx1"/>
                </a:solidFill>
                <a:latin typeface="+mn-lt"/>
                <a:ea typeface="+mn-ea"/>
                <a:cs typeface="+mn-cs"/>
              </a:rPr>
              <a:t>downwellings</a:t>
            </a:r>
            <a:r>
              <a:rPr lang="en-US" sz="1200" b="0" i="0" u="none" strike="noStrike" kern="1200" baseline="0" dirty="0" smtClean="0">
                <a:solidFill>
                  <a:schemeClr val="tx1"/>
                </a:solidFill>
                <a:latin typeface="+mn-lt"/>
                <a:ea typeface="+mn-ea"/>
                <a:cs typeface="+mn-cs"/>
              </a:rPr>
              <a:t> are common in simple convective flow; and that slab and plume fluxes agree with models of internally heated convection.</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dirty="0" err="1" smtClean="0"/>
              <a:t>Bercovici</a:t>
            </a:r>
            <a:r>
              <a:rPr lang="en-US" dirty="0" smtClean="0"/>
              <a:t>, D., </a:t>
            </a:r>
            <a:r>
              <a:rPr lang="en-US" dirty="0" err="1" smtClean="0"/>
              <a:t>Ricard</a:t>
            </a:r>
            <a:r>
              <a:rPr lang="en-US" dirty="0" smtClean="0"/>
              <a:t>, Y. and Richards, M. A. (2000) The Relation Between Mantle Dynamics and Plate Tectonics: A Primer, in The History and Dynamics of Global Plate Motions (</a:t>
            </a:r>
            <a:r>
              <a:rPr lang="en-US" dirty="0" err="1" smtClean="0"/>
              <a:t>eds</a:t>
            </a:r>
            <a:r>
              <a:rPr lang="en-US" dirty="0" smtClean="0"/>
              <a:t> M. A. Richards, R. G. Gordon and R. D. Van Der </a:t>
            </a:r>
            <a:r>
              <a:rPr lang="en-US" dirty="0" err="1" smtClean="0"/>
              <a:t>Hilst</a:t>
            </a:r>
            <a:r>
              <a:rPr lang="en-US" dirty="0" smtClean="0"/>
              <a:t>), American Geophysical Union, Washington, D. C.. doi: 10.1029/GM121p0005</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FF"/>
                </a:solidFill>
              </a:rPr>
              <a:t>Whole ----</a:t>
            </a:r>
          </a:p>
          <a:p>
            <a:r>
              <a:rPr lang="en-US" dirty="0" smtClean="0">
                <a:solidFill>
                  <a:schemeClr val="accent1"/>
                </a:solidFill>
                <a:sym typeface="Wingdings" charset="0"/>
              </a:rPr>
              <a:t>1 Geophysical Observations</a:t>
            </a:r>
            <a:r>
              <a:rPr lang="en-US" dirty="0" smtClean="0">
                <a:sym typeface="Wingdings" charset="0"/>
              </a:rPr>
              <a:t>: </a:t>
            </a:r>
          </a:p>
          <a:p>
            <a:pPr>
              <a:buFontTx/>
              <a:buAutoNum type="alphaLcParenBoth"/>
            </a:pPr>
            <a:r>
              <a:rPr lang="en-US" dirty="0" smtClean="0">
                <a:sym typeface="Wingdings" charset="0"/>
              </a:rPr>
              <a:t>Seismic tomographic models  evidences that the subducted slabs are able to </a:t>
            </a:r>
          </a:p>
          <a:p>
            <a:r>
              <a:rPr lang="en-US" dirty="0" smtClean="0">
                <a:sym typeface="Wingdings" charset="0"/>
              </a:rPr>
              <a:t>penetrate lower mantle; </a:t>
            </a:r>
          </a:p>
          <a:p>
            <a:r>
              <a:rPr lang="en-US" dirty="0" smtClean="0">
                <a:sym typeface="Wingdings" charset="0"/>
              </a:rPr>
              <a:t>(b) mantle plumes may originate from the CM-boundary or at least below 670 km</a:t>
            </a:r>
          </a:p>
          <a:p>
            <a:r>
              <a:rPr lang="en-US" dirty="0" smtClean="0">
                <a:solidFill>
                  <a:schemeClr val="accent1"/>
                </a:solidFill>
                <a:sym typeface="Wingdings" charset="0"/>
              </a:rPr>
              <a:t>2 Numerical Calculations</a:t>
            </a:r>
            <a:r>
              <a:rPr lang="en-US" dirty="0" smtClean="0">
                <a:solidFill>
                  <a:schemeClr val="tx1"/>
                </a:solidFill>
                <a:sym typeface="Wingdings" charset="0"/>
              </a:rPr>
              <a:t>: Presence of a thermal </a:t>
            </a:r>
          </a:p>
          <a:p>
            <a:r>
              <a:rPr lang="en-US" dirty="0" smtClean="0">
                <a:solidFill>
                  <a:schemeClr val="tx1"/>
                </a:solidFill>
                <a:sym typeface="Wingdings" charset="0"/>
              </a:rPr>
              <a:t>boundary layer at 670 km would produce a </a:t>
            </a:r>
          </a:p>
          <a:p>
            <a:r>
              <a:rPr lang="en-US" dirty="0" smtClean="0">
                <a:solidFill>
                  <a:schemeClr val="tx1"/>
                </a:solidFill>
                <a:sym typeface="Wingdings" charset="0"/>
              </a:rPr>
              <a:t>significant amount of topography and gravity </a:t>
            </a:r>
          </a:p>
          <a:p>
            <a:r>
              <a:rPr lang="en-US" dirty="0" smtClean="0">
                <a:solidFill>
                  <a:schemeClr val="tx1"/>
                </a:solidFill>
                <a:sym typeface="Wingdings" charset="0"/>
              </a:rPr>
              <a:t>anomalies</a:t>
            </a:r>
            <a:endParaRPr lang="en-US" dirty="0" smtClean="0"/>
          </a:p>
          <a:p>
            <a:r>
              <a:rPr lang="en-US" dirty="0" smtClean="0">
                <a:solidFill>
                  <a:schemeClr val="accent1"/>
                </a:solidFill>
                <a:sym typeface="Wingdings" charset="0"/>
              </a:rPr>
              <a:t>3 Parameterized convection</a:t>
            </a:r>
            <a:r>
              <a:rPr lang="en-US" dirty="0" smtClean="0">
                <a:solidFill>
                  <a:schemeClr val="tx1"/>
                </a:solidFill>
                <a:sym typeface="Wingdings" charset="0"/>
              </a:rPr>
              <a:t>  insulating </a:t>
            </a:r>
          </a:p>
          <a:p>
            <a:r>
              <a:rPr lang="en-US" dirty="0" smtClean="0">
                <a:solidFill>
                  <a:schemeClr val="tx1"/>
                </a:solidFill>
                <a:sym typeface="Wingdings" charset="0"/>
              </a:rPr>
              <a:t>effect of such boundary layer tends to </a:t>
            </a:r>
          </a:p>
          <a:p>
            <a:r>
              <a:rPr lang="en-US" dirty="0" smtClean="0">
                <a:solidFill>
                  <a:schemeClr val="tx1"/>
                </a:solidFill>
                <a:sym typeface="Wingdings" charset="0"/>
              </a:rPr>
              <a:t>raise temperature of lower layer above </a:t>
            </a:r>
          </a:p>
          <a:p>
            <a:r>
              <a:rPr lang="en-US" dirty="0" smtClean="0">
                <a:solidFill>
                  <a:schemeClr val="tx1"/>
                </a:solidFill>
                <a:sym typeface="Wingdings" charset="0"/>
              </a:rPr>
              <a:t>melting temperatures, unless there is a </a:t>
            </a:r>
          </a:p>
          <a:p>
            <a:r>
              <a:rPr lang="en-US" dirty="0" smtClean="0">
                <a:solidFill>
                  <a:schemeClr val="tx1"/>
                </a:solidFill>
                <a:sym typeface="Wingdings" charset="0"/>
              </a:rPr>
              <a:t>strong depletion of radiogenic elements with respect to upper layer </a:t>
            </a:r>
          </a:p>
          <a:p>
            <a:r>
              <a:rPr lang="en-US" dirty="0" smtClean="0">
                <a:solidFill>
                  <a:schemeClr val="tx1"/>
                </a:solidFill>
                <a:sym typeface="Wingdings" charset="0"/>
              </a:rPr>
              <a:t>(contradiction to the main assumption of radioactive enrichment in the lower layer)</a:t>
            </a:r>
            <a:endParaRPr lang="en-US" dirty="0" smtClean="0">
              <a:solidFill>
                <a:schemeClr val="tx1"/>
              </a:solidFill>
            </a:endParaRPr>
          </a:p>
          <a:p>
            <a:endParaRPr lang="en-US" sz="1200" dirty="0" smtClean="0">
              <a:solidFill>
                <a:srgbClr val="0000FF"/>
              </a:solidFill>
            </a:endParaRPr>
          </a:p>
          <a:p>
            <a:endParaRPr lang="en-US" sz="1200" dirty="0" smtClean="0">
              <a:solidFill>
                <a:srgbClr val="0000FF"/>
              </a:solidFill>
            </a:endParaRPr>
          </a:p>
          <a:p>
            <a:r>
              <a:rPr lang="en-US" sz="1200" dirty="0" smtClean="0">
                <a:solidFill>
                  <a:srgbClr val="0000FF"/>
                </a:solidFill>
              </a:rPr>
              <a:t>Layered ---</a:t>
            </a:r>
          </a:p>
          <a:p>
            <a:r>
              <a:rPr lang="en-US" sz="1200" dirty="0" smtClean="0">
                <a:solidFill>
                  <a:srgbClr val="0000FF"/>
                </a:solidFill>
              </a:rPr>
              <a:t>1) Geochemical Differences and distinct </a:t>
            </a:r>
            <a:r>
              <a:rPr lang="en-US" sz="1200" dirty="0" err="1" smtClean="0">
                <a:solidFill>
                  <a:srgbClr val="0000FF"/>
                </a:solidFill>
              </a:rPr>
              <a:t>reserviors</a:t>
            </a:r>
            <a:r>
              <a:rPr lang="en-US" sz="1200" dirty="0" smtClean="0">
                <a:solidFill>
                  <a:srgbClr val="0000FF"/>
                </a:solidFill>
              </a:rPr>
              <a:t> in Earth’s mantle:</a:t>
            </a:r>
          </a:p>
          <a:p>
            <a:r>
              <a:rPr lang="en-US" sz="1200" b="1" dirty="0" smtClean="0">
                <a:solidFill>
                  <a:schemeClr val="tx1"/>
                </a:solidFill>
              </a:rPr>
              <a:t>MORB:</a:t>
            </a:r>
            <a:r>
              <a:rPr lang="en-US" sz="1200" dirty="0" smtClean="0">
                <a:solidFill>
                  <a:schemeClr val="tx1"/>
                </a:solidFill>
              </a:rPr>
              <a:t> </a:t>
            </a:r>
            <a:r>
              <a:rPr lang="en-US" sz="1200" dirty="0" smtClean="0">
                <a:solidFill>
                  <a:schemeClr val="tx1"/>
                </a:solidFill>
                <a:sym typeface="Wingdings" charset="0"/>
              </a:rPr>
              <a:t> </a:t>
            </a:r>
            <a:r>
              <a:rPr lang="en-US" sz="1200" dirty="0" smtClean="0">
                <a:solidFill>
                  <a:schemeClr val="tx1"/>
                </a:solidFill>
              </a:rPr>
              <a:t>Geochemically homogenous on a global scale (consistent chemistry </a:t>
            </a:r>
          </a:p>
          <a:p>
            <a:r>
              <a:rPr lang="en-US" sz="1200" dirty="0" smtClean="0">
                <a:solidFill>
                  <a:schemeClr val="tx1"/>
                </a:solidFill>
              </a:rPr>
              <a:t>around the world); </a:t>
            </a:r>
          </a:p>
          <a:p>
            <a:r>
              <a:rPr lang="en-US" sz="1200" dirty="0" smtClean="0">
                <a:solidFill>
                  <a:schemeClr val="tx1"/>
                </a:solidFill>
                <a:sym typeface="Wingdings" charset="0"/>
              </a:rPr>
              <a:t> </a:t>
            </a:r>
            <a:r>
              <a:rPr lang="en-US" sz="1200" dirty="0" smtClean="0">
                <a:solidFill>
                  <a:schemeClr val="tx1"/>
                </a:solidFill>
              </a:rPr>
              <a:t>depleted/enriched in incompatible elements; </a:t>
            </a:r>
          </a:p>
          <a:p>
            <a:r>
              <a:rPr lang="en-US" sz="1200" dirty="0" smtClean="0">
                <a:solidFill>
                  <a:schemeClr val="tx1"/>
                </a:solidFill>
                <a:sym typeface="Wingdings" charset="0"/>
              </a:rPr>
              <a:t> </a:t>
            </a:r>
            <a:r>
              <a:rPr lang="en-US" sz="1200" dirty="0" smtClean="0">
                <a:solidFill>
                  <a:schemeClr val="tx1"/>
                </a:solidFill>
              </a:rPr>
              <a:t>samples the upper mantle</a:t>
            </a:r>
          </a:p>
          <a:p>
            <a:r>
              <a:rPr lang="en-US" sz="1200" b="1" dirty="0" smtClean="0">
                <a:solidFill>
                  <a:schemeClr val="tx1"/>
                </a:solidFill>
              </a:rPr>
              <a:t>OIB:</a:t>
            </a:r>
            <a:r>
              <a:rPr lang="en-US" sz="1200" dirty="0" smtClean="0">
                <a:solidFill>
                  <a:schemeClr val="tx1"/>
                </a:solidFill>
              </a:rPr>
              <a:t> </a:t>
            </a:r>
            <a:r>
              <a:rPr lang="en-US" sz="1200" dirty="0" smtClean="0">
                <a:solidFill>
                  <a:schemeClr val="tx1"/>
                </a:solidFill>
                <a:sym typeface="Wingdings" charset="0"/>
              </a:rPr>
              <a:t> </a:t>
            </a:r>
            <a:r>
              <a:rPr lang="en-US" sz="1200" dirty="0" smtClean="0">
                <a:solidFill>
                  <a:schemeClr val="tx1"/>
                </a:solidFill>
              </a:rPr>
              <a:t>Geochemically </a:t>
            </a:r>
            <a:r>
              <a:rPr lang="en-US" sz="1200" dirty="0" err="1" smtClean="0">
                <a:solidFill>
                  <a:schemeClr val="tx1"/>
                </a:solidFill>
              </a:rPr>
              <a:t>hetrogeneous</a:t>
            </a:r>
            <a:r>
              <a:rPr lang="en-US" sz="1200" dirty="0" smtClean="0">
                <a:solidFill>
                  <a:schemeClr val="tx1"/>
                </a:solidFill>
              </a:rPr>
              <a:t>; </a:t>
            </a:r>
          </a:p>
          <a:p>
            <a:r>
              <a:rPr lang="en-US" sz="1200" dirty="0" smtClean="0">
                <a:solidFill>
                  <a:schemeClr val="tx1"/>
                </a:solidFill>
                <a:sym typeface="Wingdings" charset="0"/>
              </a:rPr>
              <a:t> </a:t>
            </a:r>
            <a:r>
              <a:rPr lang="en-US" sz="1200" dirty="0" smtClean="0">
                <a:solidFill>
                  <a:schemeClr val="tx1"/>
                </a:solidFill>
              </a:rPr>
              <a:t>less depleted in incompatible </a:t>
            </a:r>
          </a:p>
          <a:p>
            <a:r>
              <a:rPr lang="en-US" sz="1200" dirty="0" smtClean="0">
                <a:solidFill>
                  <a:schemeClr val="tx1"/>
                </a:solidFill>
              </a:rPr>
              <a:t>elements  with respect to MORB;</a:t>
            </a:r>
          </a:p>
          <a:p>
            <a:pPr>
              <a:buFont typeface="Wingdings" charset="0"/>
              <a:buChar char="à"/>
            </a:pPr>
            <a:r>
              <a:rPr lang="en-US" sz="1200" dirty="0" smtClean="0">
                <a:solidFill>
                  <a:schemeClr val="tx1"/>
                </a:solidFill>
              </a:rPr>
              <a:t>samples the deep reservoir and brought to the surface </a:t>
            </a:r>
          </a:p>
          <a:p>
            <a:pPr>
              <a:buFont typeface="Wingdings" charset="0"/>
              <a:buNone/>
            </a:pPr>
            <a:r>
              <a:rPr lang="en-US" sz="1200" dirty="0" smtClean="0">
                <a:solidFill>
                  <a:schemeClr val="tx1"/>
                </a:solidFill>
              </a:rPr>
              <a:t>through mantle plumes</a:t>
            </a:r>
          </a:p>
          <a:p>
            <a:r>
              <a:rPr lang="en-US" sz="1200" dirty="0" smtClean="0">
                <a:solidFill>
                  <a:srgbClr val="0000FF"/>
                </a:solidFill>
              </a:rPr>
              <a:t>2) Earthquakes in subduction zone</a:t>
            </a:r>
            <a:r>
              <a:rPr lang="en-US" sz="1200" dirty="0" smtClean="0">
                <a:solidFill>
                  <a:srgbClr val="FF6600"/>
                </a:solidFill>
              </a:rPr>
              <a:t> </a:t>
            </a:r>
          </a:p>
          <a:p>
            <a:r>
              <a:rPr lang="en-US" sz="1200" dirty="0" smtClean="0">
                <a:solidFill>
                  <a:srgbClr val="FF6600"/>
                </a:solidFill>
                <a:sym typeface="Wingdings" charset="0"/>
              </a:rPr>
              <a:t> </a:t>
            </a:r>
            <a:r>
              <a:rPr lang="en-US" sz="1200" dirty="0" smtClean="0">
                <a:solidFill>
                  <a:srgbClr val="FF6600"/>
                </a:solidFill>
              </a:rPr>
              <a:t>Continue down to mantle and stops at 670 Km</a:t>
            </a:r>
          </a:p>
          <a:p>
            <a:r>
              <a:rPr lang="en-US" sz="1200" dirty="0" smtClean="0">
                <a:solidFill>
                  <a:srgbClr val="FF6600"/>
                </a:solidFill>
                <a:sym typeface="Wingdings" charset="0"/>
              </a:rPr>
              <a:t> </a:t>
            </a:r>
            <a:r>
              <a:rPr lang="en-US" sz="1200" dirty="0" smtClean="0">
                <a:solidFill>
                  <a:srgbClr val="FF6600"/>
                </a:solidFill>
              </a:rPr>
              <a:t>commonly compressional implying</a:t>
            </a:r>
          </a:p>
          <a:p>
            <a:r>
              <a:rPr lang="en-US" sz="1200" dirty="0" smtClean="0">
                <a:solidFill>
                  <a:srgbClr val="FF6600"/>
                </a:solidFill>
              </a:rPr>
              <a:t>=&gt;  slabs meeting with resistance to</a:t>
            </a:r>
          </a:p>
          <a:p>
            <a:r>
              <a:rPr lang="en-US" sz="1200" dirty="0" smtClean="0">
                <a:solidFill>
                  <a:srgbClr val="FF6600"/>
                </a:solidFill>
              </a:rPr>
              <a:t>      further subduction</a:t>
            </a:r>
          </a:p>
          <a:p>
            <a:r>
              <a:rPr lang="en-US" sz="1200" dirty="0" smtClean="0">
                <a:solidFill>
                  <a:schemeClr val="tx1"/>
                </a:solidFill>
              </a:rPr>
              <a:t>3) </a:t>
            </a:r>
            <a:r>
              <a:rPr lang="en-US" sz="1200" dirty="0" smtClean="0">
                <a:solidFill>
                  <a:srgbClr val="0000FF"/>
                </a:solidFill>
              </a:rPr>
              <a:t>Classical Layered Geochemical Model</a:t>
            </a:r>
            <a:r>
              <a:rPr lang="en-US" sz="1200" dirty="0" smtClean="0">
                <a:solidFill>
                  <a:schemeClr val="tx1"/>
                </a:solidFill>
              </a:rPr>
              <a:t>: boundary between upper (depleted) and </a:t>
            </a:r>
          </a:p>
          <a:p>
            <a:r>
              <a:rPr lang="en-US" sz="1200" dirty="0" smtClean="0">
                <a:solidFill>
                  <a:schemeClr val="tx1"/>
                </a:solidFill>
              </a:rPr>
              <a:t>lower (enriched)layer at  670 km [ </a:t>
            </a:r>
            <a:r>
              <a:rPr lang="en-US" sz="1200" dirty="0" err="1" smtClean="0">
                <a:solidFill>
                  <a:schemeClr val="tx1"/>
                </a:solidFill>
              </a:rPr>
              <a:t>Ringwoodite</a:t>
            </a:r>
            <a:r>
              <a:rPr lang="en-US" sz="1200" dirty="0" smtClean="0">
                <a:solidFill>
                  <a:schemeClr val="tx1"/>
                </a:solidFill>
              </a:rPr>
              <a:t> </a:t>
            </a:r>
            <a:r>
              <a:rPr lang="en-US" sz="1200" dirty="0" smtClean="0">
                <a:solidFill>
                  <a:schemeClr val="tx1"/>
                </a:solidFill>
                <a:sym typeface="Wingdings" charset="0"/>
              </a:rPr>
              <a:t> </a:t>
            </a:r>
            <a:r>
              <a:rPr lang="en-US" sz="1200" dirty="0" err="1" smtClean="0">
                <a:solidFill>
                  <a:schemeClr val="tx1"/>
                </a:solidFill>
                <a:sym typeface="Wingdings" charset="0"/>
              </a:rPr>
              <a:t>Pv</a:t>
            </a:r>
            <a:r>
              <a:rPr lang="en-US" sz="1200" dirty="0" smtClean="0">
                <a:solidFill>
                  <a:schemeClr val="tx1"/>
                </a:solidFill>
                <a:sym typeface="Wingdings" charset="0"/>
              </a:rPr>
              <a:t> + (</a:t>
            </a:r>
            <a:r>
              <a:rPr lang="en-US" sz="1200" dirty="0" err="1" smtClean="0">
                <a:solidFill>
                  <a:schemeClr val="tx1"/>
                </a:solidFill>
                <a:sym typeface="Wingdings" charset="0"/>
              </a:rPr>
              <a:t>Mg,Fe</a:t>
            </a:r>
            <a:r>
              <a:rPr lang="en-US" sz="1200" dirty="0" smtClean="0">
                <a:solidFill>
                  <a:schemeClr val="tx1"/>
                </a:solidFill>
                <a:sym typeface="Wingdings" charset="0"/>
              </a:rPr>
              <a:t>)O ]</a:t>
            </a:r>
            <a:endParaRPr lang="en-US" sz="1200" dirty="0" smtClean="0">
              <a:solidFill>
                <a:srgbClr val="0000FF"/>
              </a:solidFill>
            </a:endParaRPr>
          </a:p>
          <a:p>
            <a:r>
              <a:rPr lang="en-US" sz="1200" dirty="0" smtClean="0">
                <a:solidFill>
                  <a:schemeClr val="accent1"/>
                </a:solidFill>
              </a:rPr>
              <a:t>Distribution of radioactive elements:</a:t>
            </a:r>
          </a:p>
          <a:p>
            <a:r>
              <a:rPr lang="en-US" sz="1200" dirty="0" smtClean="0">
                <a:solidFill>
                  <a:schemeClr val="tx1"/>
                </a:solidFill>
              </a:rPr>
              <a:t>Present day heat flow = Secular cooling + Radiogenic heating </a:t>
            </a:r>
          </a:p>
          <a:p>
            <a:r>
              <a:rPr lang="en-US" sz="1200" dirty="0" smtClean="0">
                <a:solidFill>
                  <a:schemeClr val="tx1"/>
                </a:solidFill>
              </a:rPr>
              <a:t>Deep lower mantle </a:t>
            </a:r>
          </a:p>
          <a:p>
            <a:r>
              <a:rPr lang="en-US" sz="1200" dirty="0" smtClean="0">
                <a:solidFill>
                  <a:schemeClr val="tx1"/>
                </a:solidFill>
              </a:rPr>
              <a:t>In layered model: delay between heat generation and conduction through surface</a:t>
            </a:r>
          </a:p>
          <a:p>
            <a:r>
              <a:rPr lang="en-US" sz="1200" dirty="0" smtClean="0">
                <a:solidFill>
                  <a:schemeClr val="tx1"/>
                </a:solidFill>
              </a:rPr>
              <a:t>and the secular cooling of Earth extends the thermal evolution</a:t>
            </a:r>
          </a:p>
          <a:p>
            <a:endParaRPr lang="en-US" sz="1200" dirty="0" smtClean="0">
              <a:solidFill>
                <a:schemeClr val="tx1"/>
              </a:solidFill>
            </a:endParaRPr>
          </a:p>
          <a:p>
            <a:r>
              <a:rPr lang="en-US" sz="1200" dirty="0" smtClean="0">
                <a:solidFill>
                  <a:schemeClr val="tx1"/>
                </a:solidFill>
              </a:rPr>
              <a:t>The</a:t>
            </a:r>
            <a:r>
              <a:rPr lang="en-US" sz="1200" baseline="0" dirty="0" smtClean="0">
                <a:solidFill>
                  <a:schemeClr val="tx1"/>
                </a:solidFill>
              </a:rPr>
              <a:t> authors of the presentation where I got this (a seminar at MIT and Harvard) favor whole mantle convection.</a:t>
            </a:r>
            <a:endParaRPr lang="en-US" sz="1200" dirty="0" smtClean="0">
              <a:solidFill>
                <a:schemeClr val="tx1"/>
              </a:solidFill>
            </a:endParaRPr>
          </a:p>
          <a:p>
            <a:endParaRPr lang="en-US" sz="1200" dirty="0" smtClean="0">
              <a:solidFill>
                <a:schemeClr val="tx1"/>
              </a:solidFill>
            </a:endParaRPr>
          </a:p>
          <a:p>
            <a:r>
              <a:rPr lang="en-US" sz="1200" dirty="0" smtClean="0">
                <a:solidFill>
                  <a:schemeClr val="tx1"/>
                </a:solidFill>
              </a:rPr>
              <a:t>From :</a:t>
            </a:r>
          </a:p>
          <a:p>
            <a:r>
              <a:rPr lang="en-US" dirty="0" smtClean="0"/>
              <a:t>http://</a:t>
            </a:r>
            <a:r>
              <a:rPr lang="en-US" dirty="0" err="1" smtClean="0"/>
              <a:t>quake.mit.edu</a:t>
            </a:r>
            <a:r>
              <a:rPr lang="en-US" dirty="0" smtClean="0"/>
              <a:t>/</a:t>
            </a:r>
            <a:r>
              <a:rPr lang="en-US" dirty="0" err="1" smtClean="0"/>
              <a:t>hilstgroup</a:t>
            </a:r>
            <a:r>
              <a:rPr lang="en-US" dirty="0" smtClean="0"/>
              <a:t>/MIT-HRVD2005/</a:t>
            </a:r>
          </a:p>
          <a:p>
            <a:r>
              <a:rPr lang="en-US" b="1" dirty="0" smtClean="0"/>
              <a:t>Spring 2005 (MIT - HARVARD) </a:t>
            </a:r>
          </a:p>
          <a:p>
            <a:r>
              <a:rPr lang="en-US" b="1" dirty="0" smtClean="0"/>
              <a:t>SEMINAR ON THE THERMAL AND CHEMICAL EVOLUTION OF THE EARTH </a:t>
            </a:r>
          </a:p>
          <a:p>
            <a:endParaRPr lang="en-US" dirty="0" smtClean="0"/>
          </a:p>
          <a:p>
            <a:r>
              <a:rPr lang="en-US" dirty="0" smtClean="0"/>
              <a:t>This from the file </a:t>
            </a:r>
            <a:r>
              <a:rPr lang="en-US" i="1" dirty="0" err="1" smtClean="0"/>
              <a:t>quake.mit.edu</a:t>
            </a:r>
            <a:r>
              <a:rPr lang="en-US" i="1" dirty="0" smtClean="0"/>
              <a:t>/</a:t>
            </a:r>
            <a:r>
              <a:rPr lang="en-US" i="1" dirty="0" err="1" smtClean="0"/>
              <a:t>hilstgroup</a:t>
            </a:r>
            <a:r>
              <a:rPr lang="en-US" i="1" dirty="0" smtClean="0"/>
              <a:t>/MIT-HRVD2005/150205/</a:t>
            </a:r>
            <a:r>
              <a:rPr lang="en-US" b="1" i="1" dirty="0" smtClean="0"/>
              <a:t>150205_GROUP1</a:t>
            </a:r>
            <a:r>
              <a:rPr lang="en-US" i="1" dirty="0" smtClean="0"/>
              <a:t>.</a:t>
            </a:r>
            <a:r>
              <a:rPr lang="en-US" b="1" i="1" dirty="0" smtClean="0"/>
              <a:t>ppt </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 more recently the discussion has gotten more complicated.</a:t>
            </a:r>
          </a:p>
          <a:p>
            <a:r>
              <a:rPr lang="en-US" dirty="0" smtClean="0"/>
              <a:t>Blobs</a:t>
            </a:r>
            <a:r>
              <a:rPr lang="en-US" baseline="0" dirty="0" smtClean="0"/>
              <a:t> and Lava Lamp models – to explain different sources for mid-ocean ridge basalts (</a:t>
            </a:r>
            <a:r>
              <a:rPr lang="en-US" baseline="0" dirty="0" err="1" smtClean="0"/>
              <a:t>morb</a:t>
            </a:r>
            <a:r>
              <a:rPr lang="en-US" baseline="0" dirty="0" smtClean="0"/>
              <a:t>) and ocean island basalts (</a:t>
            </a:r>
            <a:r>
              <a:rPr lang="en-US" baseline="0" dirty="0" err="1" smtClean="0"/>
              <a:t>oib</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6</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speakingofgeoscience.org</a:t>
            </a:r>
            <a:r>
              <a:rPr lang="en-US" dirty="0" smtClean="0"/>
              <a:t>/2016/03/15/when-did-plate-tectonics-begin-on-earth/</a:t>
            </a:r>
            <a:r>
              <a:rPr lang="en-US" baseline="0" dirty="0" smtClean="0"/>
              <a:t> -- </a:t>
            </a:r>
            <a:r>
              <a:rPr lang="en-US" b="1" dirty="0" smtClean="0">
                <a:hlinkClick r:id="rId3"/>
              </a:rPr>
              <a:t>Speaking of Geoscience™</a:t>
            </a:r>
            <a:r>
              <a:rPr lang="en-US" b="1" dirty="0" smtClean="0"/>
              <a:t>,</a:t>
            </a:r>
            <a:r>
              <a:rPr lang="en-US" b="1" baseline="0" dirty="0" smtClean="0"/>
              <a:t> </a:t>
            </a:r>
            <a:r>
              <a:rPr lang="en-US" b="1" dirty="0" smtClean="0"/>
              <a:t>Geological Society of America's Guest Blog</a:t>
            </a:r>
          </a:p>
          <a:p>
            <a:endParaRPr lang="en-US" dirty="0" smtClean="0"/>
          </a:p>
          <a:p>
            <a:r>
              <a:rPr lang="en-US" dirty="0" smtClean="0"/>
              <a:t>Fig. 2: What does not drive plate motions. The simple-minded idea that mantle convection currents drive plate motions, as depicted in this cartoon, is not just oversimplified, it is fundamentally WRONG</a:t>
            </a:r>
          </a:p>
          <a:p>
            <a:endParaRPr lang="en-US" dirty="0" smtClean="0"/>
          </a:p>
          <a:p>
            <a:r>
              <a:rPr lang="en-US" dirty="0" smtClean="0"/>
              <a:t>Plate tectonics – essentially</a:t>
            </a:r>
            <a:r>
              <a:rPr lang="en-US" baseline="0" dirty="0" smtClean="0"/>
              <a:t> kinematic – describe how things move</a:t>
            </a:r>
          </a:p>
          <a:p>
            <a:endParaRPr lang="en-US" dirty="0" smtClean="0"/>
          </a:p>
          <a:p>
            <a:r>
              <a:rPr lang="en-US" dirty="0" smtClean="0"/>
              <a:t>but what makes the plates move – this is Plate Tectonic </a:t>
            </a:r>
            <a:r>
              <a:rPr lang="en-US" i="1" dirty="0" smtClean="0"/>
              <a:t>dynamics</a:t>
            </a:r>
            <a:endParaRPr lang="en-US" dirty="0" smtClean="0"/>
          </a:p>
          <a:p>
            <a:endParaRPr lang="en-US" dirty="0" smtClean="0"/>
          </a:p>
          <a:p>
            <a:r>
              <a:rPr lang="en-US" dirty="0" smtClean="0"/>
              <a:t>People feel very strongly </a:t>
            </a:r>
            <a:r>
              <a:rPr lang="en-US" dirty="0" err="1" smtClean="0"/>
              <a:t>aobut</a:t>
            </a:r>
            <a:r>
              <a:rPr lang="en-US" dirty="0" smtClean="0"/>
              <a:t> “their” </a:t>
            </a:r>
            <a:r>
              <a:rPr lang="en-US" i="0" dirty="0" smtClean="0"/>
              <a:t>model.</a:t>
            </a:r>
          </a:p>
          <a:p>
            <a:endParaRPr lang="en-US" i="0" dirty="0" smtClean="0"/>
          </a:p>
          <a:p>
            <a:endParaRPr lang="en-US" i="0" dirty="0" smtClean="0"/>
          </a:p>
          <a:p>
            <a:r>
              <a:rPr lang="en-US" i="0" dirty="0" smtClean="0"/>
              <a:t>From</a:t>
            </a:r>
            <a:r>
              <a:rPr lang="en-US" i="0" baseline="0" dirty="0" smtClean="0"/>
              <a:t> Don Anderson</a:t>
            </a:r>
          </a:p>
          <a:p>
            <a:endParaRPr lang="en-US" i="0" baseline="0" dirty="0" smtClean="0"/>
          </a:p>
          <a:p>
            <a:r>
              <a:rPr lang="en-US" i="1" dirty="0" smtClean="0"/>
              <a:t>Contained fluids heated from below spontaneously organize into convection cells when sufficiently far from conductive equilibrium. Fluids can also be organized by surface tension, and other forces and structures at the top, and by imposed horizontal temperature gradients and motions. At mantle conditions rocks are generally treated as fluids.</a:t>
            </a:r>
          </a:p>
          <a:p>
            <a:endParaRPr lang="en-US" dirty="0" smtClean="0"/>
          </a:p>
          <a:p>
            <a:r>
              <a:rPr lang="en-US" i="1" dirty="0" smtClean="0"/>
              <a:t>Plate tectonics was once regarded as passive motion of plates on top of mantle convection cells but it now appears that continents and plate tectonics organize the flow in the mantle and that the mantle is the passive element. The flow is driven by instability of the cold surface layer and near-surface lateral temperature gradients such as imposed by slabs and continents. Plate tectonics may be a self-driven, far-from-equilibrium system that organizes itself by dissipation (entropy production) in and between the plates. The mantle may simply be a provider of energy and material. </a:t>
            </a:r>
          </a:p>
          <a:p>
            <a:endParaRPr lang="en-US" i="1" dirty="0" smtClean="0"/>
          </a:p>
          <a:p>
            <a:r>
              <a:rPr lang="en-US" dirty="0" smtClean="0"/>
              <a:t>The creation of new plates at ridges, the subsequent cooling of these plates, and their ultimate subduction at trenches introduce forces which drive and break up the plates. They also introduce chemical and thermal </a:t>
            </a:r>
            <a:r>
              <a:rPr lang="en-US" dirty="0" err="1" smtClean="0"/>
              <a:t>inhomogeneities</a:t>
            </a:r>
            <a:r>
              <a:rPr lang="en-US" dirty="0" smtClean="0"/>
              <a:t> into the mantle. Plate forces such as ridge push, slab pull, and trench suction are basically gravitational forces generated by cooling plates. They are resisted by transform fault, bending and tearing resistance, mantle viscosity and bottom drag. If convection currents dragged plates around, the bottom drag force would be the most important. However, there is no evidence that this is a strong force, and even its sign is unknown (driving or resisting drag). The thermal and density variations introduced into the mantle by subduction also generate forces on the plates.</a:t>
            </a:r>
          </a:p>
          <a:p>
            <a:endParaRPr lang="en-US" dirty="0" smtClean="0"/>
          </a:p>
          <a:p>
            <a:r>
              <a:rPr lang="en-US" b="1" dirty="0" smtClean="0"/>
              <a:t>A Primer on Convection</a:t>
            </a:r>
          </a:p>
          <a:p>
            <a:endParaRPr lang="en-US" dirty="0" smtClean="0"/>
          </a:p>
          <a:p>
            <a:r>
              <a:rPr lang="en-US" sz="1200" b="1" kern="1200" dirty="0" smtClean="0">
                <a:solidFill>
                  <a:schemeClr val="tx1"/>
                </a:solidFill>
                <a:latin typeface="+mn-lt"/>
                <a:ea typeface="+mn-ea"/>
                <a:cs typeface="+mn-cs"/>
              </a:rPr>
              <a:t>A system cooled from above or heated from within will develop an upper thermal boundary layer which drives the system.</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thermal boundary layer (plate, slab) is the only active element.</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All </a:t>
            </a:r>
            <a:r>
              <a:rPr lang="en-US" sz="1200" b="1" kern="1200" dirty="0" err="1" smtClean="0">
                <a:solidFill>
                  <a:schemeClr val="tx1"/>
                </a:solidFill>
                <a:latin typeface="+mn-lt"/>
                <a:ea typeface="+mn-ea"/>
                <a:cs typeface="+mn-cs"/>
              </a:rPr>
              <a:t>upwellings</a:t>
            </a:r>
            <a:r>
              <a:rPr lang="en-US" sz="1200" b="1" kern="1200" dirty="0" smtClean="0">
                <a:solidFill>
                  <a:schemeClr val="tx1"/>
                </a:solidFill>
                <a:latin typeface="+mn-lt"/>
                <a:ea typeface="+mn-ea"/>
                <a:cs typeface="+mn-cs"/>
              </a:rPr>
              <a:t> are passive, and diffuse.</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For large </a:t>
            </a:r>
            <a:r>
              <a:rPr lang="en-US" sz="1200" b="1" kern="1200" dirty="0" err="1" smtClean="0">
                <a:solidFill>
                  <a:schemeClr val="tx1"/>
                </a:solidFill>
                <a:latin typeface="+mn-lt"/>
                <a:ea typeface="+mn-ea"/>
                <a:cs typeface="+mn-cs"/>
              </a:rPr>
              <a:t>Prandtl</a:t>
            </a:r>
            <a:r>
              <a:rPr lang="en-US" sz="1200" b="1" kern="1200" dirty="0" smtClean="0">
                <a:solidFill>
                  <a:schemeClr val="tx1"/>
                </a:solidFill>
                <a:latin typeface="+mn-lt"/>
                <a:ea typeface="+mn-ea"/>
                <a:cs typeface="+mn-cs"/>
              </a:rPr>
              <a:t> number (the mantle) the mechanical boundary layers are the size of the mantle.</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scale of thermal boundary layers (plate thickness) is controlled by the Rayleigh number (R</a:t>
            </a:r>
            <a:r>
              <a:rPr lang="en-US" sz="1200" b="1" kern="1200" baseline="-25000" dirty="0" smtClean="0">
                <a:solidFill>
                  <a:schemeClr val="tx1"/>
                </a:solidFill>
                <a:latin typeface="+mn-lt"/>
                <a:ea typeface="+mn-ea"/>
                <a:cs typeface="+mn-cs"/>
              </a:rPr>
              <a:t>a</a:t>
            </a:r>
            <a:r>
              <a:rPr lang="en-US" sz="1200" b="1" kern="1200" dirty="0" smtClean="0">
                <a:solidFill>
                  <a:schemeClr val="tx1"/>
                </a:solidFill>
                <a:latin typeface="+mn-lt"/>
                <a:ea typeface="+mn-ea"/>
                <a:cs typeface="+mn-cs"/>
              </a:rPr>
              <a:t>), which for the top is of the order of hundreds of km.</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Ra is controlled both by physical properties (conductivity, </a:t>
            </a:r>
            <a:r>
              <a:rPr lang="en-US" sz="1200" b="1" kern="1200" dirty="0" err="1" smtClean="0">
                <a:solidFill>
                  <a:schemeClr val="tx1"/>
                </a:solidFill>
                <a:latin typeface="+mn-lt"/>
                <a:ea typeface="+mn-ea"/>
                <a:cs typeface="+mn-cs"/>
              </a:rPr>
              <a:t>expansivity</a:t>
            </a:r>
            <a:r>
              <a:rPr lang="en-US" sz="1200" b="1" kern="1200" dirty="0" smtClean="0">
                <a:solidFill>
                  <a:schemeClr val="tx1"/>
                </a:solidFill>
                <a:latin typeface="+mn-lt"/>
                <a:ea typeface="+mn-ea"/>
                <a:cs typeface="+mn-cs"/>
              </a:rPr>
              <a:t> etc.) and environment (heat flow, temperature gradients etc.).</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Both these factors cause R</a:t>
            </a:r>
            <a:r>
              <a:rPr lang="en-US" sz="1200" b="1" kern="1200" baseline="-25000" dirty="0" smtClean="0">
                <a:solidFill>
                  <a:schemeClr val="tx1"/>
                </a:solidFill>
                <a:latin typeface="+mn-lt"/>
                <a:ea typeface="+mn-ea"/>
                <a:cs typeface="+mn-cs"/>
              </a:rPr>
              <a:t>a</a:t>
            </a:r>
            <a:r>
              <a:rPr lang="en-US" sz="1200" b="1" kern="1200" dirty="0" smtClean="0">
                <a:solidFill>
                  <a:schemeClr val="tx1"/>
                </a:solidFill>
                <a:latin typeface="+mn-lt"/>
                <a:ea typeface="+mn-ea"/>
                <a:cs typeface="+mn-cs"/>
              </a:rPr>
              <a:t> to be orders of magnitude lower at the base of mantle than at top. Therefore convective vigor is orders of magnitude less at the base of mantle. </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The mechanical and thermal boundary layers at the base of mantle are therefore of the order of thousands of kilometers in lateral dimensions.</a:t>
            </a:r>
            <a:endParaRPr lang="en-US" dirty="0" smtClean="0"/>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Radioactivity does not contribute to unstable </a:t>
            </a:r>
            <a:r>
              <a:rPr lang="en-US" sz="1200" b="1" kern="1200" dirty="0" err="1" smtClean="0">
                <a:solidFill>
                  <a:schemeClr val="tx1"/>
                </a:solidFill>
                <a:latin typeface="+mn-lt"/>
                <a:ea typeface="+mn-ea"/>
                <a:cs typeface="+mn-cs"/>
              </a:rPr>
              <a:t>superadiabatic</a:t>
            </a:r>
            <a:r>
              <a:rPr lang="en-US" sz="1200" b="1" kern="1200" dirty="0" smtClean="0">
                <a:solidFill>
                  <a:schemeClr val="tx1"/>
                </a:solidFill>
                <a:latin typeface="+mn-lt"/>
                <a:ea typeface="+mn-ea"/>
                <a:cs typeface="+mn-cs"/>
              </a:rPr>
              <a:t> gradients because the time constants are much greater than convective time constants.</a:t>
            </a:r>
            <a:endParaRPr lang="en-US" dirty="0" smtClean="0"/>
          </a:p>
          <a:p>
            <a:endParaRPr lang="en-US" dirty="0" smtClean="0"/>
          </a:p>
          <a:p>
            <a:endParaRPr lang="en-US" i="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399020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Garnero</a:t>
            </a:r>
            <a:r>
              <a:rPr lang="en-US" sz="1200" kern="1200" dirty="0" smtClean="0">
                <a:solidFill>
                  <a:schemeClr val="tx1"/>
                </a:solidFill>
                <a:latin typeface="+mn-lt"/>
                <a:ea typeface="+mn-ea"/>
                <a:cs typeface="+mn-cs"/>
              </a:rPr>
              <a:t>, E. J., A. K. McNamara and S.-H. Shim (2016). "Continent-sized anomalous zones with low seismic velocity at the base of Earth's mantle." Nature Geosci 9(7): 481-489</a:t>
            </a:r>
          </a:p>
          <a:p>
            <a:endParaRPr lang="en-US" sz="1200" kern="1200" dirty="0" smtClean="0">
              <a:solidFill>
                <a:schemeClr val="tx1"/>
              </a:solidFill>
              <a:latin typeface="+mn-lt"/>
              <a:ea typeface="+mn-ea"/>
              <a:cs typeface="+mn-cs"/>
            </a:endParaRPr>
          </a:p>
          <a:p>
            <a:r>
              <a:rPr lang="en-US" dirty="0" smtClean="0"/>
              <a:t>Latest (Jun 2016) plume model - </a:t>
            </a:r>
            <a:r>
              <a:rPr lang="en-US" sz="1200" b="0" i="0" u="none" strike="noStrike" kern="1200" baseline="0" dirty="0" smtClean="0">
                <a:solidFill>
                  <a:schemeClr val="tx1"/>
                </a:solidFill>
                <a:latin typeface="+mn-lt"/>
                <a:ea typeface="+mn-ea"/>
                <a:cs typeface="+mn-cs"/>
              </a:rPr>
              <a:t>large low velocity provinces (LLVPs) from dregs of subduction collect at base of mantle, feed plumes. There are 3 LLVPs, one under center of Atlantic, one under Pacific, and one under Indian oceans.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Favor whole mantle convection.</a:t>
            </a:r>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 push (distinguish between sliding off topographic high due to thermal expansion and magma forcing plates apart)</a:t>
            </a:r>
          </a:p>
          <a:p>
            <a:r>
              <a:rPr lang="en-US" dirty="0" smtClean="0"/>
              <a:t>Hot – buoyant, less dense – thermal</a:t>
            </a:r>
            <a:r>
              <a:rPr lang="en-US" baseline="0" dirty="0" smtClean="0"/>
              <a:t> high</a:t>
            </a:r>
          </a:p>
          <a:p>
            <a:r>
              <a:rPr lang="en-US" baseline="0" dirty="0" smtClean="0"/>
              <a:t>Gravity “sliding” off high on soft asthenosphere</a:t>
            </a:r>
          </a:p>
          <a:p>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2587503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cold,</a:t>
            </a:r>
            <a:r>
              <a:rPr lang="en-US" baseline="0" dirty="0" smtClean="0"/>
              <a:t> thick lithosphere sinking under own weight, pulling rest of plate in after it.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118658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9/6/16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9/6/16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9/6/16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extLst>
              <a:ext uri="{BEBA8EAE-BF5A-486C-A8C5-ECC9F3942E4B}">
                <a14:imgProps xmlns:a14="http://schemas.microsoft.com/office/drawing/2010/main">
                  <a14:imgLayer r:embed="rId1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9/6/16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tif"/></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t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031873"/>
          </a:xfrm>
          <a:prstGeom prst="rect">
            <a:avLst/>
          </a:prstGeom>
        </p:spPr>
        <p:txBody>
          <a:bodyPr wrap="square">
            <a:spAutoFit/>
          </a:bodyPr>
          <a:lstStyle/>
          <a:p>
            <a:pPr algn="ctr">
              <a:spcBef>
                <a:spcPct val="50000"/>
              </a:spcBef>
            </a:pPr>
            <a:r>
              <a:rPr lang="en-US" sz="4000" b="1" dirty="0" err="1" smtClean="0">
                <a:latin typeface="Papyrus"/>
                <a:cs typeface="Papyrus" charset="0"/>
              </a:rPr>
              <a:t>Seismotectonics</a:t>
            </a:r>
            <a:endParaRPr lang="en-US" sz="4000" b="1" dirty="0" smtClean="0">
              <a:latin typeface="Papyrus"/>
              <a:cs typeface="Papyrus" charset="0"/>
            </a:endParaRPr>
          </a:p>
          <a:p>
            <a:pPr algn="ctr">
              <a:spcBef>
                <a:spcPct val="50000"/>
              </a:spcBef>
            </a:pPr>
            <a:endParaRPr lang="en-US" sz="4000" b="1" dirty="0">
              <a:latin typeface="Papyrus"/>
              <a:cs typeface="Papyrus" charset="0"/>
            </a:endParaRPr>
          </a:p>
          <a:p>
            <a:pPr algn="ctr">
              <a:spcBef>
                <a:spcPct val="50000"/>
              </a:spcBef>
            </a:pPr>
            <a:r>
              <a:rPr lang="en-US" sz="4000" b="1" dirty="0" smtClean="0">
                <a:latin typeface="Papyrus"/>
                <a:cs typeface="Papyrus" charset="0"/>
              </a:rPr>
              <a:t>CERI 7280</a:t>
            </a:r>
          </a:p>
          <a:p>
            <a:pPr algn="ctr"/>
            <a:endParaRPr lang="en-US" sz="3200" b="1" dirty="0">
              <a:latin typeface="Papyrus"/>
              <a:cs typeface="Papyrus" charset="0"/>
            </a:endParaRPr>
          </a:p>
          <a:p>
            <a:pPr algn="ctr"/>
            <a:r>
              <a:rPr lang="en-US" sz="3200" b="1" dirty="0">
                <a:latin typeface="Papyrus"/>
                <a:cs typeface="Papyrus" charset="0"/>
              </a:rPr>
              <a:t>Class </a:t>
            </a:r>
            <a:r>
              <a:rPr lang="en-US" sz="3200" b="1" dirty="0" smtClean="0">
                <a:latin typeface="Papyrus"/>
                <a:cs typeface="Papyrus" charset="0"/>
              </a:rPr>
              <a:t>5</a:t>
            </a:r>
          </a:p>
          <a:p>
            <a:pPr algn="ctr"/>
            <a:r>
              <a:rPr lang="en-US" sz="3200" b="1" dirty="0" smtClean="0">
                <a:latin typeface="Papyrus"/>
                <a:cs typeface="Papyrus" charset="0"/>
              </a:rPr>
              <a:t>Sep 6, 2016</a:t>
            </a:r>
            <a:endParaRPr lang="en-US" sz="3200" b="1" dirty="0">
              <a:latin typeface="Papyrus"/>
              <a:cs typeface="Papyrus" charset="0"/>
            </a:endParaRPr>
          </a:p>
        </p:txBody>
      </p:sp>
    </p:spTree>
    <p:extLst>
      <p:ext uri="{BB962C8B-B14F-4D97-AF65-F5344CB8AC3E}">
        <p14:creationId xmlns:p14="http://schemas.microsoft.com/office/powerpoint/2010/main" val="222322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69032" cy="5283200"/>
          </a:xfrm>
          <a:prstGeom prst="rect">
            <a:avLst/>
          </a:prstGeom>
        </p:spPr>
      </p:pic>
    </p:spTree>
    <p:extLst>
      <p:ext uri="{BB962C8B-B14F-4D97-AF65-F5344CB8AC3E}">
        <p14:creationId xmlns:p14="http://schemas.microsoft.com/office/powerpoint/2010/main" val="204069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2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 y="1701800"/>
            <a:ext cx="9187656" cy="3266722"/>
          </a:xfrm>
          <a:prstGeom prst="rect">
            <a:avLst/>
          </a:prstGeom>
        </p:spPr>
      </p:pic>
    </p:spTree>
    <p:extLst>
      <p:ext uri="{BB962C8B-B14F-4D97-AF65-F5344CB8AC3E}">
        <p14:creationId xmlns:p14="http://schemas.microsoft.com/office/powerpoint/2010/main" val="137676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4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6" y="1295400"/>
            <a:ext cx="9116342" cy="3308350"/>
          </a:xfrm>
          <a:prstGeom prst="rect">
            <a:avLst/>
          </a:prstGeom>
        </p:spPr>
      </p:pic>
    </p:spTree>
    <p:extLst>
      <p:ext uri="{BB962C8B-B14F-4D97-AF65-F5344CB8AC3E}">
        <p14:creationId xmlns:p14="http://schemas.microsoft.com/office/powerpoint/2010/main" val="111334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_14 transp.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077" y="0"/>
            <a:ext cx="4686847" cy="6858000"/>
          </a:xfrm>
          <a:prstGeom prst="rect">
            <a:avLst/>
          </a:prstGeom>
        </p:spPr>
      </p:pic>
    </p:spTree>
    <p:extLst>
      <p:ext uri="{BB962C8B-B14F-4D97-AF65-F5344CB8AC3E}">
        <p14:creationId xmlns:p14="http://schemas.microsoft.com/office/powerpoint/2010/main" val="1459589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ge ocenas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325120"/>
            <a:ext cx="8868923" cy="6012180"/>
          </a:xfrm>
          <a:prstGeom prst="rect">
            <a:avLst/>
          </a:prstGeom>
        </p:spPr>
      </p:pic>
      <p:sp>
        <p:nvSpPr>
          <p:cNvPr id="6" name="Rectangle 4"/>
          <p:cNvSpPr>
            <a:spLocks noChangeArrowheads="1"/>
          </p:cNvSpPr>
          <p:nvPr/>
        </p:nvSpPr>
        <p:spPr bwMode="auto">
          <a:xfrm>
            <a:off x="5448300" y="5200650"/>
            <a:ext cx="1131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200" dirty="0">
                <a:solidFill>
                  <a:schemeClr val="tx2"/>
                </a:solidFill>
                <a:latin typeface="Comic Sans MS" charset="0"/>
              </a:rPr>
              <a:t>(after </a:t>
            </a:r>
          </a:p>
          <a:p>
            <a:pPr algn="l"/>
            <a:r>
              <a:rPr lang="en-US" sz="1200" dirty="0">
                <a:solidFill>
                  <a:schemeClr val="tx2"/>
                </a:solidFill>
                <a:latin typeface="Comic Sans MS" charset="0"/>
              </a:rPr>
              <a:t>Muller et al, JGR,</a:t>
            </a:r>
          </a:p>
          <a:p>
            <a:pPr algn="l"/>
            <a:r>
              <a:rPr lang="en-US" sz="1200" dirty="0">
                <a:solidFill>
                  <a:schemeClr val="tx2"/>
                </a:solidFill>
                <a:latin typeface="Comic Sans MS" charset="0"/>
              </a:rPr>
              <a:t>1997)</a:t>
            </a:r>
          </a:p>
        </p:txBody>
      </p:sp>
    </p:spTree>
    <p:extLst>
      <p:ext uri="{BB962C8B-B14F-4D97-AF65-F5344CB8AC3E}">
        <p14:creationId xmlns:p14="http://schemas.microsoft.com/office/powerpoint/2010/main" val="292860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5105400" y="6413500"/>
            <a:ext cx="3657600" cy="685800"/>
          </a:xfrm>
          <a:prstGeom prst="rect">
            <a:avLst/>
          </a:prstGeom>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Comic Sans MS" charset="0"/>
              </a:rPr>
              <a:t>From </a:t>
            </a:r>
            <a:r>
              <a:rPr lang="en-US" sz="1800" dirty="0" err="1" smtClean="0">
                <a:latin typeface="Comic Sans MS" charset="0"/>
              </a:rPr>
              <a:t>Thorkelson</a:t>
            </a:r>
            <a:r>
              <a:rPr lang="en-US" sz="1800" dirty="0" smtClean="0">
                <a:latin typeface="Comic Sans MS" charset="0"/>
              </a:rPr>
              <a:t> (1996)</a:t>
            </a:r>
            <a:endParaRPr lang="en-US" sz="1800" dirty="0">
              <a:latin typeface="Comic Sans MS" charset="0"/>
            </a:endParaRPr>
          </a:p>
        </p:txBody>
      </p:sp>
      <p:pic>
        <p:nvPicPr>
          <p:cNvPr id="4" name="Picture 3" descr="slab window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685800"/>
            <a:ext cx="9379201" cy="5549900"/>
          </a:xfrm>
          <a:prstGeom prst="rect">
            <a:avLst/>
          </a:prstGeom>
        </p:spPr>
      </p:pic>
      <p:sp>
        <p:nvSpPr>
          <p:cNvPr id="5" name="TextBox 4"/>
          <p:cNvSpPr txBox="1"/>
          <p:nvPr/>
        </p:nvSpPr>
        <p:spPr>
          <a:xfrm>
            <a:off x="0" y="76200"/>
            <a:ext cx="9144000" cy="646331"/>
          </a:xfrm>
          <a:prstGeom prst="rect">
            <a:avLst/>
          </a:prstGeom>
          <a:noFill/>
        </p:spPr>
        <p:txBody>
          <a:bodyPr wrap="square" rtlCol="0">
            <a:spAutoFit/>
          </a:bodyPr>
          <a:lstStyle/>
          <a:p>
            <a:pPr algn="ctr"/>
            <a:r>
              <a:rPr lang="en-US" sz="3600" dirty="0" smtClean="0">
                <a:latin typeface="Papyrus"/>
              </a:rPr>
              <a:t>Ridge Subduction</a:t>
            </a:r>
          </a:p>
        </p:txBody>
      </p:sp>
    </p:spTree>
    <p:extLst>
      <p:ext uri="{BB962C8B-B14F-4D97-AF65-F5344CB8AC3E}">
        <p14:creationId xmlns:p14="http://schemas.microsoft.com/office/powerpoint/2010/main" val="2925531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1600"/>
            <a:ext cx="9144000" cy="646331"/>
          </a:xfrm>
          <a:prstGeom prst="rect">
            <a:avLst/>
          </a:prstGeom>
          <a:noFill/>
        </p:spPr>
        <p:txBody>
          <a:bodyPr wrap="square" rtlCol="0">
            <a:spAutoFit/>
          </a:bodyPr>
          <a:lstStyle/>
          <a:p>
            <a:pPr algn="ctr"/>
            <a:r>
              <a:rPr lang="en-US" sz="3600" dirty="0" smtClean="0">
                <a:latin typeface="Papyrus"/>
              </a:rPr>
              <a:t>What drives the Plates?</a:t>
            </a:r>
          </a:p>
        </p:txBody>
      </p:sp>
    </p:spTree>
    <p:extLst>
      <p:ext uri="{BB962C8B-B14F-4D97-AF65-F5344CB8AC3E}">
        <p14:creationId xmlns:p14="http://schemas.microsoft.com/office/powerpoint/2010/main" val="172780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71600"/>
            <a:ext cx="9144000" cy="646331"/>
          </a:xfrm>
          <a:prstGeom prst="rect">
            <a:avLst/>
          </a:prstGeom>
          <a:noFill/>
        </p:spPr>
        <p:txBody>
          <a:bodyPr wrap="square" rtlCol="0">
            <a:spAutoFit/>
          </a:bodyPr>
          <a:lstStyle/>
          <a:p>
            <a:pPr algn="ctr"/>
            <a:r>
              <a:rPr lang="en-US" sz="3600" dirty="0" smtClean="0">
                <a:latin typeface="Papyrus"/>
              </a:rPr>
              <a:t>Candidates</a:t>
            </a:r>
          </a:p>
        </p:txBody>
      </p:sp>
    </p:spTree>
    <p:extLst>
      <p:ext uri="{BB962C8B-B14F-4D97-AF65-F5344CB8AC3E}">
        <p14:creationId xmlns:p14="http://schemas.microsoft.com/office/powerpoint/2010/main" val="2741649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5100"/>
            <a:ext cx="9144000" cy="646331"/>
          </a:xfrm>
          <a:prstGeom prst="rect">
            <a:avLst/>
          </a:prstGeom>
          <a:noFill/>
        </p:spPr>
        <p:txBody>
          <a:bodyPr wrap="square" rtlCol="0">
            <a:spAutoFit/>
          </a:bodyPr>
          <a:lstStyle/>
          <a:p>
            <a:pPr algn="ctr"/>
            <a:r>
              <a:rPr lang="en-US" sz="3600" dirty="0" smtClean="0">
                <a:latin typeface="Papyrus"/>
              </a:rPr>
              <a:t>Convection</a:t>
            </a:r>
          </a:p>
        </p:txBody>
      </p:sp>
      <p:pic>
        <p:nvPicPr>
          <p:cNvPr id="2" name="Picture 1" descr="bercoviciReview-3.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49" y="1536700"/>
            <a:ext cx="8956451" cy="2352548"/>
          </a:xfrm>
          <a:prstGeom prst="rect">
            <a:avLst/>
          </a:prstGeom>
        </p:spPr>
      </p:pic>
    </p:spTree>
    <p:extLst>
      <p:ext uri="{BB962C8B-B14F-4D97-AF65-F5344CB8AC3E}">
        <p14:creationId xmlns:p14="http://schemas.microsoft.com/office/powerpoint/2010/main" val="268093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yered convection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628" y="1574800"/>
            <a:ext cx="4352544" cy="4454144"/>
          </a:xfrm>
          <a:prstGeom prst="rect">
            <a:avLst/>
          </a:prstGeom>
        </p:spPr>
      </p:pic>
      <p:pic>
        <p:nvPicPr>
          <p:cNvPr id="21" name="Picture 20" descr="whole mantle convection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372" y="-825500"/>
            <a:ext cx="9144000" cy="6883400"/>
          </a:xfrm>
          <a:prstGeom prst="rect">
            <a:avLst/>
          </a:prstGeom>
        </p:spPr>
      </p:pic>
      <p:sp>
        <p:nvSpPr>
          <p:cNvPr id="22" name="TextBox 21"/>
          <p:cNvSpPr txBox="1"/>
          <p:nvPr/>
        </p:nvSpPr>
        <p:spPr>
          <a:xfrm>
            <a:off x="0" y="165100"/>
            <a:ext cx="9144000" cy="646331"/>
          </a:xfrm>
          <a:prstGeom prst="rect">
            <a:avLst/>
          </a:prstGeom>
          <a:noFill/>
        </p:spPr>
        <p:txBody>
          <a:bodyPr wrap="square" rtlCol="0">
            <a:spAutoFit/>
          </a:bodyPr>
          <a:lstStyle/>
          <a:p>
            <a:pPr algn="ctr"/>
            <a:r>
              <a:rPr lang="en-US" sz="3600" dirty="0" smtClean="0">
                <a:latin typeface="Papyrus"/>
              </a:rPr>
              <a:t>Complications</a:t>
            </a:r>
          </a:p>
        </p:txBody>
      </p:sp>
    </p:spTree>
    <p:extLst>
      <p:ext uri="{BB962C8B-B14F-4D97-AF65-F5344CB8AC3E}">
        <p14:creationId xmlns:p14="http://schemas.microsoft.com/office/powerpoint/2010/main" val="285271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s1998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6850"/>
            <a:ext cx="9224061" cy="3587750"/>
          </a:xfrm>
          <a:prstGeom prst="rect">
            <a:avLst/>
          </a:prstGeom>
        </p:spPr>
      </p:pic>
      <p:sp>
        <p:nvSpPr>
          <p:cNvPr id="4" name="TextBox 3"/>
          <p:cNvSpPr txBox="1"/>
          <p:nvPr/>
        </p:nvSpPr>
        <p:spPr>
          <a:xfrm>
            <a:off x="0" y="165100"/>
            <a:ext cx="9144000" cy="646331"/>
          </a:xfrm>
          <a:prstGeom prst="rect">
            <a:avLst/>
          </a:prstGeom>
          <a:noFill/>
        </p:spPr>
        <p:txBody>
          <a:bodyPr wrap="square" rtlCol="0">
            <a:spAutoFit/>
          </a:bodyPr>
          <a:lstStyle/>
          <a:p>
            <a:pPr algn="ctr"/>
            <a:r>
              <a:rPr lang="en-US" sz="3600" dirty="0" smtClean="0">
                <a:latin typeface="Papyrus"/>
              </a:rPr>
              <a:t>More Complications</a:t>
            </a:r>
          </a:p>
        </p:txBody>
      </p:sp>
    </p:spTree>
    <p:extLst>
      <p:ext uri="{BB962C8B-B14F-4D97-AF65-F5344CB8AC3E}">
        <p14:creationId xmlns:p14="http://schemas.microsoft.com/office/powerpoint/2010/main" val="320615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2 what does not drive pt transparen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667" y="205777"/>
            <a:ext cx="6564667" cy="6446447"/>
          </a:xfrm>
          <a:prstGeom prst="rect">
            <a:avLst/>
          </a:prstGeom>
        </p:spPr>
      </p:pic>
    </p:spTree>
    <p:extLst>
      <p:ext uri="{BB962C8B-B14F-4D97-AF65-F5344CB8AC3E}">
        <p14:creationId xmlns:p14="http://schemas.microsoft.com/office/powerpoint/2010/main" val="416421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_GMS_reprint-3-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831" y="0"/>
            <a:ext cx="6546139" cy="6858000"/>
          </a:xfrm>
          <a:prstGeom prst="rect">
            <a:avLst/>
          </a:prstGeom>
        </p:spPr>
      </p:pic>
    </p:spTree>
    <p:extLst>
      <p:ext uri="{BB962C8B-B14F-4D97-AF65-F5344CB8AC3E}">
        <p14:creationId xmlns:p14="http://schemas.microsoft.com/office/powerpoint/2010/main" val="33450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6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3" y="1218087"/>
            <a:ext cx="9173173" cy="3468213"/>
          </a:xfrm>
          <a:prstGeom prst="rect">
            <a:avLst/>
          </a:prstGeom>
        </p:spPr>
      </p:pic>
    </p:spTree>
    <p:extLst>
      <p:ext uri="{BB962C8B-B14F-4D97-AF65-F5344CB8AC3E}">
        <p14:creationId xmlns:p14="http://schemas.microsoft.com/office/powerpoint/2010/main" val="3359444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7274</TotalTime>
  <Words>1936</Words>
  <Application>Microsoft Macintosh PowerPoint</Application>
  <PresentationFormat>On-screen Show (4:3)</PresentationFormat>
  <Paragraphs>167</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127</cp:revision>
  <dcterms:created xsi:type="dcterms:W3CDTF">2016-08-14T17:59:51Z</dcterms:created>
  <dcterms:modified xsi:type="dcterms:W3CDTF">2016-09-06T18:39:18Z</dcterms:modified>
  <cp:category/>
</cp:coreProperties>
</file>