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539" r:id="rId2"/>
    <p:sldId id="585" r:id="rId3"/>
    <p:sldId id="604" r:id="rId4"/>
    <p:sldId id="628" r:id="rId5"/>
    <p:sldId id="645" r:id="rId6"/>
    <p:sldId id="485" r:id="rId7"/>
    <p:sldId id="599" r:id="rId8"/>
    <p:sldId id="598" r:id="rId9"/>
    <p:sldId id="601" r:id="rId10"/>
    <p:sldId id="627" r:id="rId11"/>
    <p:sldId id="625" r:id="rId12"/>
    <p:sldId id="647" r:id="rId13"/>
    <p:sldId id="646" r:id="rId14"/>
    <p:sldId id="555" r:id="rId15"/>
    <p:sldId id="640" r:id="rId16"/>
    <p:sldId id="641" r:id="rId17"/>
    <p:sldId id="656" r:id="rId18"/>
    <p:sldId id="588" r:id="rId19"/>
    <p:sldId id="589" r:id="rId20"/>
    <p:sldId id="592" r:id="rId21"/>
    <p:sldId id="593" r:id="rId22"/>
    <p:sldId id="594" r:id="rId23"/>
    <p:sldId id="648" r:id="rId24"/>
    <p:sldId id="649" r:id="rId25"/>
    <p:sldId id="650" r:id="rId26"/>
    <p:sldId id="654" r:id="rId27"/>
    <p:sldId id="651" r:id="rId28"/>
    <p:sldId id="652" r:id="rId29"/>
    <p:sldId id="653" r:id="rId30"/>
    <p:sldId id="590" r:id="rId31"/>
    <p:sldId id="617" r:id="rId32"/>
    <p:sldId id="615" r:id="rId33"/>
    <p:sldId id="259" r:id="rId34"/>
    <p:sldId id="278" r:id="rId35"/>
    <p:sldId id="586"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00" d="100"/>
          <a:sy n="100" d="100"/>
        </p:scale>
        <p:origin x="-744" y="-48"/>
      </p:cViewPr>
      <p:guideLst>
        <p:guide orient="horz" pos="2160"/>
        <p:guide pos="2880"/>
      </p:guideLst>
    </p:cSldViewPr>
  </p:slideViewPr>
  <p:notesTextViewPr>
    <p:cViewPr>
      <p:scale>
        <a:sx n="100" d="100"/>
        <a:sy n="100" d="100"/>
      </p:scale>
      <p:origin x="0" y="0"/>
    </p:cViewPr>
  </p:notesTextViewPr>
  <p:sorterViewPr>
    <p:cViewPr>
      <p:scale>
        <a:sx n="98" d="100"/>
        <a:sy n="98" d="100"/>
      </p:scale>
      <p:origin x="0" y="4744"/>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8/25/16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pubs.usgs.gov/publications/text/dynamic.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hyperphysics.phy-astr.gsu.edu/hbase/geophys/gphysref.html"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pubs.usgs.gov/gip/dynamic/dynamic.html"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Francis Bacon (1561-1620) generally</a:t>
            </a:r>
            <a:r>
              <a:rPr lang="en-US" sz="1200" kern="1200" baseline="0" dirty="0" smtClean="0">
                <a:solidFill>
                  <a:schemeClr val="tx1"/>
                </a:solidFill>
                <a:effectLst/>
                <a:latin typeface="+mn-lt"/>
                <a:ea typeface="+mn-ea"/>
                <a:cs typeface="+mn-cs"/>
              </a:rPr>
              <a:t> </a:t>
            </a:r>
            <a:r>
              <a:rPr lang="en-US" sz="1200" kern="1200" baseline="0" noProof="0" dirty="0" smtClean="0">
                <a:solidFill>
                  <a:schemeClr val="tx1"/>
                </a:solidFill>
                <a:effectLst/>
                <a:latin typeface="+mn-lt"/>
                <a:ea typeface="+mn-ea"/>
                <a:cs typeface="+mn-cs"/>
              </a:rPr>
              <a:t>considered</a:t>
            </a:r>
            <a:r>
              <a:rPr lang="en-US" sz="1200" kern="1200" baseline="0" dirty="0" smtClean="0">
                <a:solidFill>
                  <a:schemeClr val="tx1"/>
                </a:solidFill>
                <a:effectLst/>
                <a:latin typeface="+mn-lt"/>
                <a:ea typeface="+mn-ea"/>
                <a:cs typeface="+mn-cs"/>
              </a:rPr>
              <a:t> first person to note the jig-saw puzzle fit of east coast of S. America into west coast of Africa.</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known figure showing them put together in the jig-saw puzzle fit - </a:t>
            </a:r>
            <a:r>
              <a:rPr lang="en-US" sz="1200" kern="1200" dirty="0" smtClean="0">
                <a:solidFill>
                  <a:schemeClr val="tx1"/>
                </a:solidFill>
                <a:effectLst/>
                <a:latin typeface="+mn-lt"/>
                <a:ea typeface="+mn-ea"/>
                <a:cs typeface="+mn-cs"/>
              </a:rPr>
              <a:t>1858 Snider-</a:t>
            </a:r>
            <a:r>
              <a:rPr lang="en-US" sz="1200" kern="1200" dirty="0" err="1" smtClean="0">
                <a:solidFill>
                  <a:schemeClr val="tx1"/>
                </a:solidFill>
                <a:effectLst/>
                <a:latin typeface="+mn-lt"/>
                <a:ea typeface="+mn-ea"/>
                <a:cs typeface="+mn-cs"/>
              </a:rPr>
              <a:t>Pellegrini</a:t>
            </a:r>
            <a:endParaRPr lang="en-US" sz="1200" kern="1200" dirty="0" smtClean="0">
              <a:solidFill>
                <a:schemeClr val="tx1"/>
              </a:solidFill>
              <a:effectLst/>
              <a:latin typeface="+mn-lt"/>
              <a:ea typeface="+mn-ea"/>
              <a:cs typeface="+mn-cs"/>
            </a:endParaRPr>
          </a:p>
          <a:p>
            <a:r>
              <a:rPr lang="en-US" i="1" dirty="0" smtClean="0"/>
              <a:t>La </a:t>
            </a:r>
            <a:r>
              <a:rPr lang="en-US" i="1" dirty="0" err="1" smtClean="0"/>
              <a:t>Création</a:t>
            </a:r>
            <a:r>
              <a:rPr lang="en-US" i="1" dirty="0" smtClean="0"/>
              <a:t> et </a:t>
            </a:r>
            <a:r>
              <a:rPr lang="en-US" i="1" dirty="0" err="1" smtClean="0"/>
              <a:t>ses</a:t>
            </a:r>
            <a:r>
              <a:rPr lang="en-US" i="1" dirty="0" smtClean="0"/>
              <a:t> </a:t>
            </a:r>
            <a:r>
              <a:rPr lang="en-US" i="1" dirty="0" err="1" smtClean="0"/>
              <a:t>mystères</a:t>
            </a:r>
            <a:r>
              <a:rPr lang="en-US" i="1" dirty="0" smtClean="0"/>
              <a:t> </a:t>
            </a:r>
            <a:r>
              <a:rPr lang="en-US" i="1" dirty="0" err="1" smtClean="0"/>
              <a:t>dévoilés</a:t>
            </a:r>
            <a:r>
              <a:rPr lang="en-US" dirty="0" smtClean="0"/>
              <a:t> ("The Creation and its Mysteries Unveiled")</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512399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freegeographytools.com</a:t>
            </a:r>
            <a:r>
              <a:rPr lang="en-US" dirty="0" smtClean="0"/>
              <a:t>/2007/world-digital-magnetic-anomaly-map-</a:t>
            </a:r>
            <a:r>
              <a:rPr lang="en-US" dirty="0" err="1" smtClean="0"/>
              <a:t>wdmam</a:t>
            </a:r>
            <a:r>
              <a:rPr lang="en-US" dirty="0" smtClean="0"/>
              <a:t>-released</a:t>
            </a:r>
          </a:p>
          <a:p>
            <a:endParaRPr lang="en-US" dirty="0" smtClean="0"/>
          </a:p>
          <a:p>
            <a:r>
              <a:rPr lang="en-US" dirty="0" smtClean="0"/>
              <a:t>The military industrial</a:t>
            </a:r>
            <a:r>
              <a:rPr lang="en-US" baseline="0" dirty="0" smtClean="0"/>
              <a:t> complex to the rescue. Technology developed to find submarines used to map out strange magnetic signal on the ocean floor. This shows the magnetic anomaly pattern in the ocean floor of the North Atlantic.</a:t>
            </a:r>
          </a:p>
          <a:p>
            <a:r>
              <a:rPr lang="en-US" baseline="0" dirty="0" smtClean="0"/>
              <a:t>Contrast the pattern in the ocean to the one on land (Look at N. America – there are patterns, but they are not yet understood. Africa and Europe are “out of focus” due to less dense data coverage).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905287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W.J. </a:t>
            </a:r>
            <a:r>
              <a:rPr lang="en-US" dirty="0" err="1" smtClean="0"/>
              <a:t>Kious</a:t>
            </a:r>
            <a:r>
              <a:rPr lang="en-US" dirty="0" smtClean="0"/>
              <a:t> and R.I. Tilling, This Dynamic Earth: The Story of Plate Tectonics, U.S. Geological Survey, 1996. (</a:t>
            </a:r>
            <a:r>
              <a:rPr lang="en-US" dirty="0" smtClean="0">
                <a:hlinkClick r:id="rId3"/>
              </a:rPr>
              <a:t>on-line edition</a:t>
            </a:r>
            <a:r>
              <a:rPr lang="en-US" dirty="0" smtClean="0"/>
              <a:t> available.)</a:t>
            </a:r>
          </a:p>
          <a:p>
            <a:endParaRPr lang="en-US" dirty="0" smtClean="0"/>
          </a:p>
          <a:p>
            <a:r>
              <a:rPr lang="en-US" dirty="0" smtClean="0"/>
              <a:t>The oceanic signal is explained as a recording of</a:t>
            </a:r>
            <a:r>
              <a:rPr lang="en-US" baseline="0" dirty="0" smtClean="0"/>
              <a:t> </a:t>
            </a:r>
            <a:r>
              <a:rPr lang="en-US" dirty="0" smtClean="0"/>
              <a:t>the earths</a:t>
            </a:r>
            <a:r>
              <a:rPr lang="en-US" baseline="0" dirty="0" smtClean="0"/>
              <a:t> magnetic field – which is inferred to randomly switch directions (swap N and S) - at the time the ocean floor was formed at a mid ocean ridge and it retains this “remnant” magnetism as it moves away from the ridge.</a:t>
            </a:r>
          </a:p>
          <a:p>
            <a:endParaRPr lang="en-US" baseline="0" dirty="0" smtClean="0"/>
          </a:p>
          <a:p>
            <a:r>
              <a:rPr lang="en-US" baseline="0" dirty="0" smtClean="0"/>
              <a:t>This change in magnetic field direction is also observed in volcanoes on land (although during a much shorter time period).</a:t>
            </a:r>
          </a:p>
          <a:p>
            <a:endParaRPr lang="en-US" baseline="0" dirty="0" smtClean="0"/>
          </a:p>
          <a:p>
            <a:r>
              <a:rPr lang="en-US" baseline="0" dirty="0" smtClean="0"/>
              <a:t>By dating the fossils on the sea floor – it is observed that the fossils at the base of the sediments get systematically older as one goes away from the ridge. This allows one to date the magnetic anomalies. One can correlate the anomaly pattern/history among all the oceans, reinforcing the model.</a:t>
            </a:r>
          </a:p>
          <a:p>
            <a:endParaRPr lang="en-US" baseline="0" dirty="0" smtClean="0"/>
          </a:p>
          <a:p>
            <a:r>
              <a:rPr lang="en-US" baseline="0" dirty="0" smtClean="0"/>
              <a:t>The oceans also get deeper as one goes away from the mid ocean ridge, and the depth for ocean lithosphere out to about 80 my can be explained by a half-space cooling model – the lithosphere is a a thermal boundary layer.</a:t>
            </a:r>
          </a:p>
          <a:p>
            <a:endParaRPr lang="en-US" baseline="0" dirty="0" smtClean="0"/>
          </a:p>
          <a:p>
            <a:r>
              <a:rPr lang="en-US" baseline="0" dirty="0" smtClean="0"/>
              <a:t>The oldest ocean lithosphere (that is not scraped up onto a continent as an ophiolite) is about 280 My as it gets subducted.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13</a:t>
            </a:fld>
            <a:endParaRPr lang="en-US"/>
          </a:p>
        </p:txBody>
      </p:sp>
    </p:spTree>
    <p:extLst>
      <p:ext uri="{BB962C8B-B14F-4D97-AF65-F5344CB8AC3E}">
        <p14:creationId xmlns:p14="http://schemas.microsoft.com/office/powerpoint/2010/main" val="3184356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unknown - From </a:t>
            </a:r>
            <a:r>
              <a:rPr lang="en-US" dirty="0" err="1" smtClean="0"/>
              <a:t>lyell</a:t>
            </a:r>
            <a:r>
              <a:rPr lang="en-US" dirty="0" smtClean="0"/>
              <a:t> collection –</a:t>
            </a:r>
            <a:r>
              <a:rPr lang="en-US" baseline="0" dirty="0" smtClean="0"/>
              <a:t> can’t get any additional information without paying</a:t>
            </a:r>
          </a:p>
          <a:p>
            <a:endParaRPr lang="en-US" baseline="0" dirty="0" smtClean="0"/>
          </a:p>
          <a:p>
            <a:r>
              <a:rPr lang="en-US" baseline="0" dirty="0" smtClean="0"/>
              <a:t>In addition to the mid ocean ridges and magnetic anomalies, sea floor spreading has another set of features – transform faults and fracture zones. There features connect parts of the mid ocean ridge along its length.</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14</a:t>
            </a:fld>
            <a:endParaRPr lang="en-US"/>
          </a:p>
        </p:txBody>
      </p:sp>
    </p:spTree>
    <p:extLst>
      <p:ext uri="{BB962C8B-B14F-4D97-AF65-F5344CB8AC3E}">
        <p14:creationId xmlns:p14="http://schemas.microsoft.com/office/powerpoint/2010/main" val="335085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unknown - </a:t>
            </a:r>
            <a:r>
              <a:rPr lang="en-US" dirty="0" smtClean="0"/>
              <a:t>This item requires a subscription to Geosphere</a:t>
            </a:r>
          </a:p>
          <a:p>
            <a:r>
              <a:rPr lang="en-US" dirty="0" smtClean="0"/>
              <a:t>The magnetic anomalies, and age contours,</a:t>
            </a:r>
            <a:r>
              <a:rPr lang="en-US" baseline="0" dirty="0" smtClean="0"/>
              <a:t> are offset across the fracture zones, which can completely cross the ocean.</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370402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unknown - This item requires a subscription to Geosphere</a:t>
            </a:r>
          </a:p>
          <a:p>
            <a:endParaRPr lang="en-US" dirty="0" smtClean="0"/>
          </a:p>
          <a:p>
            <a:r>
              <a:rPr lang="en-US" dirty="0" smtClean="0"/>
              <a:t>Magnetic anomalies along east coast of US. Some of these may be related</a:t>
            </a:r>
            <a:r>
              <a:rPr lang="en-US" baseline="0" dirty="0" smtClean="0"/>
              <a:t> to the less well organized rift volcanism in the early stages of the breakup.</a:t>
            </a:r>
          </a:p>
          <a:p>
            <a:endParaRPr lang="en-US" baseline="0" dirty="0" smtClean="0"/>
          </a:p>
          <a:p>
            <a:r>
              <a:rPr lang="en-US" baseline="0" dirty="0" smtClean="0"/>
              <a:t>So now we have a “breadcrumb” trail of the kinematics of the movement of the continents across the Atlantic (helped that there was a nice opening ocean and earth was not mostly like Pacific which is more complicated) and some ideas for the dynamics.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3784442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a:t>
            </a:r>
            <a:r>
              <a:rPr lang="en-US" baseline="0" dirty="0" smtClean="0"/>
              <a:t> source unknown, got from</a:t>
            </a:r>
          </a:p>
          <a:p>
            <a:r>
              <a:rPr lang="en-US" dirty="0" smtClean="0"/>
              <a:t>http://</a:t>
            </a:r>
            <a:r>
              <a:rPr lang="en-US" dirty="0" err="1" smtClean="0"/>
              <a:t>hyperphysics.phy-astr.gsu.edu</a:t>
            </a:r>
            <a:r>
              <a:rPr lang="en-US" dirty="0" smtClean="0"/>
              <a:t>/</a:t>
            </a:r>
            <a:r>
              <a:rPr lang="en-US" dirty="0" err="1" smtClean="0"/>
              <a:t>hbase</a:t>
            </a:r>
            <a:r>
              <a:rPr lang="en-US" dirty="0" smtClean="0"/>
              <a:t>/</a:t>
            </a:r>
            <a:r>
              <a:rPr lang="en-US" dirty="0" err="1" smtClean="0"/>
              <a:t>geophys</a:t>
            </a:r>
            <a:r>
              <a:rPr lang="en-US" dirty="0" smtClean="0"/>
              <a:t>/</a:t>
            </a:r>
            <a:r>
              <a:rPr lang="en-US" dirty="0" err="1" smtClean="0"/>
              <a:t>platevid.html</a:t>
            </a:r>
            <a:endParaRPr lang="en-US" dirty="0" smtClean="0"/>
          </a:p>
          <a:p>
            <a:endParaRPr lang="en-US" dirty="0" smtClean="0"/>
          </a:p>
          <a:p>
            <a:r>
              <a:rPr lang="en-US" dirty="0" smtClean="0"/>
              <a:t>Finally another clue - apparent polar wander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41473471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theorists now come on board with Euler’s theorem (actually one of many </a:t>
            </a:r>
            <a:r>
              <a:rPr lang="en-US" baseline="0" dirty="0" err="1" smtClean="0"/>
              <a:t>Eulers’s</a:t>
            </a:r>
            <a:r>
              <a:rPr lang="en-US" baseline="0" dirty="0" smtClean="0"/>
              <a:t> theorems).</a:t>
            </a:r>
          </a:p>
          <a:p>
            <a:endParaRPr lang="en-US" baseline="0" dirty="0" smtClean="0"/>
          </a:p>
          <a:p>
            <a:r>
              <a:rPr lang="en-US" baseline="0" dirty="0" smtClean="0"/>
              <a:t>All movements of rigid spherical caps/shells (why rigidity of plates helps ) on a sphere can be fully described as a rotation about an axis that passes through the center of the sphere. There is known as the Euler Pole of rotation. So we can now describe how (</a:t>
            </a:r>
            <a:r>
              <a:rPr lang="en-US" baseline="0" dirty="0" err="1" smtClean="0"/>
              <a:t>nondeforming</a:t>
            </a:r>
            <a:r>
              <a:rPr lang="en-US" baseline="0" dirty="0" smtClean="0"/>
              <a:t>) plates move.</a:t>
            </a:r>
          </a:p>
          <a:p>
            <a:endParaRPr lang="en-US" baseline="0" dirty="0" smtClean="0"/>
          </a:p>
          <a:p>
            <a:r>
              <a:rPr lang="en-US" baseline="0" dirty="0" smtClean="0"/>
              <a:t>Points on the spherical cap “Plate A” move on the streamlines drawn, which are also small circles of a coordinate system where the pole defines axis.</a:t>
            </a:r>
          </a:p>
          <a:p>
            <a:r>
              <a:rPr lang="en-US" baseline="0" dirty="0" smtClean="0"/>
              <a:t>Notice that all the points on the plate do not move at the same velocity (vector, speed and direction)</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18</a:t>
            </a:fld>
            <a:endParaRPr lang="en-US"/>
          </a:p>
        </p:txBody>
      </p:sp>
    </p:spTree>
    <p:extLst>
      <p:ext uri="{BB962C8B-B14F-4D97-AF65-F5344CB8AC3E}">
        <p14:creationId xmlns:p14="http://schemas.microsoft.com/office/powerpoint/2010/main" val="408977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are going to look at</a:t>
            </a:r>
            <a:r>
              <a:rPr lang="en-US" baseline="0" dirty="0" smtClean="0"/>
              <a:t> what happens when you have more than one plate.</a:t>
            </a:r>
          </a:p>
          <a:p>
            <a:r>
              <a:rPr lang="en-US" baseline="0" dirty="0" smtClean="0"/>
              <a:t>The important motions are relative – the motion of one plate with respect to the other. We are not considering absolute motions with respect to some other reference.</a:t>
            </a:r>
          </a:p>
          <a:p>
            <a:endParaRPr lang="en-US" baseline="0" dirty="0" smtClean="0"/>
          </a:p>
          <a:p>
            <a:r>
              <a:rPr lang="en-US" baseline="0" dirty="0" smtClean="0"/>
              <a:t>This is 2-D, but is still applicable.</a:t>
            </a:r>
          </a:p>
          <a:p>
            <a:endParaRPr lang="en-US" baseline="0" dirty="0" smtClean="0"/>
          </a:p>
          <a:p>
            <a:r>
              <a:rPr lang="en-US" baseline="0" dirty="0" smtClean="0"/>
              <a:t>Looking at the left - Plate A is background, Plate B is the pie shaped piece in the middle. It has a ridge on the left and a subduction zone on the right (so we don’t have to worry about changes in area of the two plates or evolution of the points of intersection).</a:t>
            </a:r>
          </a:p>
          <a:p>
            <a:endParaRPr lang="en-US" baseline="0" dirty="0" smtClean="0"/>
          </a:p>
          <a:p>
            <a:r>
              <a:rPr lang="en-US" baseline="0" dirty="0" smtClean="0"/>
              <a:t>The motion of plate B </a:t>
            </a:r>
            <a:r>
              <a:rPr lang="en-US" baseline="0" dirty="0" err="1" smtClean="0"/>
              <a:t>wrt</a:t>
            </a:r>
            <a:r>
              <a:rPr lang="en-US" baseline="0" dirty="0" smtClean="0"/>
              <a:t> plate A is shown in (b) by the arrows</a:t>
            </a:r>
          </a:p>
          <a:p>
            <a:r>
              <a:rPr lang="en-US" baseline="0" dirty="0" smtClean="0"/>
              <a:t>Similarly the motion of A </a:t>
            </a:r>
            <a:r>
              <a:rPr lang="en-US" baseline="0" dirty="0" err="1" smtClean="0"/>
              <a:t>wrt</a:t>
            </a:r>
            <a:r>
              <a:rPr lang="en-US" baseline="0" dirty="0" smtClean="0"/>
              <a:t> B is shown by the arrows in (c).</a:t>
            </a:r>
          </a:p>
          <a:p>
            <a:endParaRPr lang="en-US" baseline="0" dirty="0" smtClean="0"/>
          </a:p>
          <a:p>
            <a:r>
              <a:rPr lang="en-US" baseline="0" dirty="0" smtClean="0"/>
              <a:t>The sense of motion across the actuate transform boundary at the top is left-lateral.</a:t>
            </a:r>
          </a:p>
          <a:p>
            <a:endParaRPr lang="en-US" baseline="0" dirty="0" smtClean="0"/>
          </a:p>
          <a:p>
            <a:r>
              <a:rPr lang="en-US" baseline="0" dirty="0" smtClean="0"/>
              <a:t>On the right we have the same thing with a bit more complicated geometry (the transforms don’t seem to be drawn correctly – done freehand, not with compass).</a:t>
            </a:r>
          </a:p>
          <a:p>
            <a:endParaRPr lang="en-US" baseline="0" dirty="0" smtClean="0"/>
          </a:p>
          <a:p>
            <a:r>
              <a:rPr lang="en-US" baseline="0" dirty="0" smtClean="0"/>
              <a:t>(there is a little bit of a problem here in that spreading is symmetric and plate A will also be growing across the spreading ridge)</a:t>
            </a:r>
          </a:p>
          <a:p>
            <a:endParaRPr lang="en-US" baseline="0" dirty="0" smtClean="0"/>
          </a:p>
          <a:p>
            <a:r>
              <a:rPr lang="en-US" baseline="0" dirty="0" smtClean="0"/>
              <a:t>Note the transform lengths (</a:t>
            </a:r>
            <a:r>
              <a:rPr lang="en-US" baseline="0" dirty="0" err="1" smtClean="0"/>
              <a:t>af</a:t>
            </a:r>
            <a:r>
              <a:rPr lang="en-US" baseline="0" dirty="0" smtClean="0"/>
              <a:t>, </a:t>
            </a:r>
            <a:r>
              <a:rPr lang="en-US" baseline="0" dirty="0" err="1" smtClean="0"/>
              <a:t>bc</a:t>
            </a:r>
            <a:r>
              <a:rPr lang="en-US" baseline="0" dirty="0" smtClean="0"/>
              <a:t> and de) are constant in time.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19</a:t>
            </a:fld>
            <a:endParaRPr lang="en-US"/>
          </a:p>
        </p:txBody>
      </p:sp>
    </p:spTree>
    <p:extLst>
      <p:ext uri="{BB962C8B-B14F-4D97-AF65-F5344CB8AC3E}">
        <p14:creationId xmlns:p14="http://schemas.microsoft.com/office/powerpoint/2010/main" val="2225223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 velocities</a:t>
            </a:r>
            <a:r>
              <a:rPr lang="en-US" baseline="0" dirty="0" smtClean="0"/>
              <a:t> across 3 plates – you can use any plate as a ref and do velocities between any pair.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20</a:t>
            </a:fld>
            <a:endParaRPr lang="en-US"/>
          </a:p>
        </p:txBody>
      </p:sp>
    </p:spTree>
    <p:extLst>
      <p:ext uri="{BB962C8B-B14F-4D97-AF65-F5344CB8AC3E}">
        <p14:creationId xmlns:p14="http://schemas.microsoft.com/office/powerpoint/2010/main" val="3962696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on relative</a:t>
            </a:r>
            <a:r>
              <a:rPr lang="en-US" baseline="0" dirty="0" smtClean="0"/>
              <a:t> velocities, “reference” arbitrary.</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21</a:t>
            </a:fld>
            <a:endParaRPr lang="en-US"/>
          </a:p>
        </p:txBody>
      </p:sp>
    </p:spTree>
    <p:extLst>
      <p:ext uri="{BB962C8B-B14F-4D97-AF65-F5344CB8AC3E}">
        <p14:creationId xmlns:p14="http://schemas.microsoft.com/office/powerpoint/2010/main" val="1085854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journals.cambridge.org</a:t>
            </a:r>
            <a:r>
              <a:rPr lang="en-US" dirty="0" smtClean="0"/>
              <a:t>/action/</a:t>
            </a:r>
            <a:r>
              <a:rPr lang="en-US" dirty="0" err="1" smtClean="0"/>
              <a:t>displayAbstract?fromPage</a:t>
            </a:r>
            <a:r>
              <a:rPr lang="en-US" dirty="0" smtClean="0"/>
              <a:t>=</a:t>
            </a:r>
            <a:r>
              <a:rPr lang="en-US" dirty="0" err="1" smtClean="0"/>
              <a:t>online&amp;aid</a:t>
            </a:r>
            <a:r>
              <a:rPr lang="en-US" dirty="0" smtClean="0"/>
              <a:t>=4617868</a:t>
            </a:r>
          </a:p>
          <a:p>
            <a:r>
              <a:rPr lang="en-US" dirty="0" smtClean="0"/>
              <a:t>Unfortunately like many legends – the prescience</a:t>
            </a:r>
            <a:r>
              <a:rPr lang="en-US" baseline="0" dirty="0" smtClean="0"/>
              <a:t> of Bacon is undeserved</a:t>
            </a:r>
          </a:p>
          <a:p>
            <a:r>
              <a:rPr lang="en-US" baseline="0" dirty="0" smtClean="0"/>
              <a:t>(</a:t>
            </a:r>
            <a:r>
              <a:rPr lang="en-US" dirty="0" smtClean="0"/>
              <a:t>the fact of knowing something before it takes place; foreknowledge.)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525499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Putting it on sphere</a:t>
            </a:r>
          </a:p>
          <a:p>
            <a:r>
              <a:rPr lang="en-US" dirty="0" smtClean="0"/>
              <a:t>Velocity</a:t>
            </a:r>
            <a:r>
              <a:rPr lang="en-US" baseline="0" dirty="0" smtClean="0"/>
              <a:t> varies with distance from pole (spreading velocity also) – but no deformation.</a:t>
            </a:r>
          </a:p>
          <a:p>
            <a:r>
              <a:rPr lang="en-US" baseline="0" dirty="0" smtClean="0"/>
              <a:t>Ridge axis on great circles, transform faults and fracture zones (old transform faults) on small circles.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22</a:t>
            </a:fld>
            <a:endParaRPr lang="en-US"/>
          </a:p>
        </p:txBody>
      </p:sp>
    </p:spTree>
    <p:extLst>
      <p:ext uri="{BB962C8B-B14F-4D97-AF65-F5344CB8AC3E}">
        <p14:creationId xmlns:p14="http://schemas.microsoft.com/office/powerpoint/2010/main" val="313423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Return to the picture to remind ourselves.</a:t>
            </a:r>
          </a:p>
          <a:p>
            <a:r>
              <a:rPr lang="en-US" dirty="0" smtClean="0"/>
              <a:t>Orange</a:t>
            </a:r>
            <a:r>
              <a:rPr lang="en-US" baseline="0" dirty="0" smtClean="0"/>
              <a:t> dot is location of pole on surface of sphere</a:t>
            </a:r>
          </a:p>
          <a:p>
            <a:r>
              <a:rPr lang="en-US" baseline="0" dirty="0" smtClean="0"/>
              <a:t>Blue square is our plate</a:t>
            </a:r>
          </a:p>
          <a:p>
            <a:r>
              <a:rPr lang="en-US" baseline="0" dirty="0" smtClean="0"/>
              <a:t>V is the velocity vector – is tangent to surface of sphere (hard to draw well in 2-d)</a:t>
            </a:r>
          </a:p>
          <a:p>
            <a:endParaRPr lang="en-US" baseline="0" dirty="0" smtClean="0"/>
          </a:p>
          <a:p>
            <a:r>
              <a:rPr lang="en-US" baseline="0" dirty="0" smtClean="0"/>
              <a:t>Now from data – spreading velocities and transform azimuths – to poles</a:t>
            </a:r>
          </a:p>
          <a:p>
            <a:r>
              <a:rPr lang="en-US" baseline="0" dirty="0" smtClean="0"/>
              <a:t>(actually velocities to poles is nice linear problem, azimuths is non-linear)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23</a:t>
            </a:fld>
            <a:endParaRPr lang="en-US"/>
          </a:p>
        </p:txBody>
      </p:sp>
    </p:spTree>
    <p:extLst>
      <p:ext uri="{BB962C8B-B14F-4D97-AF65-F5344CB8AC3E}">
        <p14:creationId xmlns:p14="http://schemas.microsoft.com/office/powerpoint/2010/main" val="3789640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 only one velocity – can get infinite number of poles. All in great circle perpendicular</a:t>
            </a:r>
            <a:r>
              <a:rPr lang="en-US" baseline="0" dirty="0" smtClean="0"/>
              <a:t> to V.</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24</a:t>
            </a:fld>
            <a:endParaRPr lang="en-US"/>
          </a:p>
        </p:txBody>
      </p:sp>
    </p:spTree>
    <p:extLst>
      <p:ext uri="{BB962C8B-B14F-4D97-AF65-F5344CB8AC3E}">
        <p14:creationId xmlns:p14="http://schemas.microsoft.com/office/powerpoint/2010/main" val="2654938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Larger plates more</a:t>
            </a:r>
            <a:r>
              <a:rPr lang="en-US" baseline="0" dirty="0" smtClean="0"/>
              <a:t> well defined</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25</a:t>
            </a:fld>
            <a:endParaRPr lang="en-US"/>
          </a:p>
        </p:txBody>
      </p:sp>
    </p:spTree>
    <p:extLst>
      <p:ext uri="{BB962C8B-B14F-4D97-AF65-F5344CB8AC3E}">
        <p14:creationId xmlns:p14="http://schemas.microsoft.com/office/powerpoint/2010/main" val="4158811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 velocities</a:t>
            </a:r>
            <a:r>
              <a:rPr lang="en-US" baseline="0" dirty="0" smtClean="0"/>
              <a:t> and transforms (azimuths)</a:t>
            </a:r>
          </a:p>
          <a:p>
            <a:r>
              <a:rPr lang="en-US" baseline="0" dirty="0" smtClean="0"/>
              <a:t>Top right shows how azimuths work – transforms are on arcs of concentric circles.</a:t>
            </a:r>
          </a:p>
          <a:p>
            <a:r>
              <a:rPr lang="en-US" baseline="0" dirty="0" smtClean="0"/>
              <a:t>Have to be careful with measuring trend – see why longer is better.</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26</a:t>
            </a:fld>
            <a:endParaRPr lang="en-US"/>
          </a:p>
        </p:txBody>
      </p:sp>
    </p:spTree>
    <p:extLst>
      <p:ext uri="{BB962C8B-B14F-4D97-AF65-F5344CB8AC3E}">
        <p14:creationId xmlns:p14="http://schemas.microsoft.com/office/powerpoint/2010/main" val="29752954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 modern data!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27</a:t>
            </a:fld>
            <a:endParaRPr lang="en-US"/>
          </a:p>
        </p:txBody>
      </p:sp>
    </p:spTree>
    <p:extLst>
      <p:ext uri="{BB962C8B-B14F-4D97-AF65-F5344CB8AC3E}">
        <p14:creationId xmlns:p14="http://schemas.microsoft.com/office/powerpoint/2010/main" val="3216807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www.ucl.ac.uk</a:t>
            </a:r>
            <a:r>
              <a:rPr lang="en-US" dirty="0" smtClean="0"/>
              <a:t>/</a:t>
            </a:r>
            <a:r>
              <a:rPr lang="en-US" dirty="0" err="1" smtClean="0"/>
              <a:t>EarthSci</a:t>
            </a:r>
            <a:r>
              <a:rPr lang="en-US" dirty="0" smtClean="0"/>
              <a:t>/people/</a:t>
            </a:r>
            <a:r>
              <a:rPr lang="en-US" dirty="0" err="1" smtClean="0"/>
              <a:t>lidunka</a:t>
            </a:r>
            <a:r>
              <a:rPr lang="en-US" dirty="0" smtClean="0"/>
              <a:t>/GEOL2014/Geophysics1-%20Plate%20tectonics/PLATE%20TECTONICS.htm</a:t>
            </a:r>
          </a:p>
          <a:p>
            <a:endParaRPr lang="en-US" dirty="0" smtClean="0"/>
          </a:p>
          <a:p>
            <a:r>
              <a:rPr lang="en-US" dirty="0" smtClean="0"/>
              <a:t>When done ---</a:t>
            </a:r>
          </a:p>
          <a:p>
            <a:endParaRPr lang="en-US" dirty="0" smtClean="0"/>
          </a:p>
          <a:p>
            <a:r>
              <a:rPr lang="en-US" dirty="0" smtClean="0"/>
              <a:t>From data to plate motions</a:t>
            </a:r>
          </a:p>
          <a:p>
            <a:endParaRPr lang="en-US" dirty="0" smtClean="0"/>
          </a:p>
          <a:p>
            <a:r>
              <a:rPr lang="en-US" dirty="0" smtClean="0"/>
              <a:t>Spreading velocities (velocity is vector – speed and direction)</a:t>
            </a:r>
          </a:p>
          <a:p>
            <a:r>
              <a:rPr lang="en-US" dirty="0" smtClean="0"/>
              <a:t>Transform strike</a:t>
            </a:r>
          </a:p>
          <a:p>
            <a:r>
              <a:rPr lang="en-US" dirty="0" smtClean="0"/>
              <a:t>Earthquake slip vectors</a:t>
            </a:r>
          </a:p>
          <a:p>
            <a:endParaRPr lang="en-US" dirty="0" smtClean="0"/>
          </a:p>
          <a:p>
            <a:r>
              <a:rPr lang="en-US" dirty="0" smtClean="0"/>
              <a:t>Satellite based geodesy velocities</a:t>
            </a:r>
          </a:p>
          <a:p>
            <a:endParaRPr lang="en-US" dirty="0" smtClean="0"/>
          </a:p>
          <a:p>
            <a:r>
              <a:rPr lang="en-US" dirty="0" smtClean="0"/>
              <a:t>Ref frame</a:t>
            </a:r>
          </a:p>
          <a:p>
            <a:endParaRPr lang="en-US" dirty="0" smtClean="0"/>
          </a:p>
          <a:p>
            <a:r>
              <a:rPr lang="en-US" dirty="0" smtClean="0"/>
              <a:t>NUVEL (1 and 1a) geology based – no reference frame – all based on relative velocities between plates. Can’t ask where is pole (vector – magnitude gives velocity) for plate X, can only ask where is pole for relative velocity between plates X and Y.</a:t>
            </a:r>
          </a:p>
          <a:p>
            <a:endParaRPr lang="en-US" dirty="0" smtClean="0"/>
          </a:p>
          <a:p>
            <a:r>
              <a:rPr lang="en-US" dirty="0" smtClean="0"/>
              <a:t>For ridges/transforms neither side is “reference” (i.e. fixed). For earthquake slip vectors in subduction the same.</a:t>
            </a:r>
          </a:p>
          <a:p>
            <a:endParaRPr lang="en-US" dirty="0" smtClean="0"/>
          </a:p>
          <a:p>
            <a:r>
              <a:rPr lang="en-US" dirty="0" smtClean="0"/>
              <a:t>Can show with respect to some reference frame – such as hotspots, or stars – but may not be meaningful (if reference frame is not stable).</a:t>
            </a:r>
          </a:p>
          <a:p>
            <a:endParaRPr lang="en-US" dirty="0" smtClean="0"/>
          </a:p>
          <a:p>
            <a:r>
              <a:rPr lang="en-US" dirty="0" smtClean="0"/>
              <a:t>Oftentimes apply no-net rotation condition. Comes close to hotspot frame.</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30</a:t>
            </a:fld>
            <a:endParaRPr lang="en-US"/>
          </a:p>
        </p:txBody>
      </p:sp>
    </p:spTree>
    <p:extLst>
      <p:ext uri="{BB962C8B-B14F-4D97-AF65-F5344CB8AC3E}">
        <p14:creationId xmlns:p14="http://schemas.microsoft.com/office/powerpoint/2010/main" val="1542382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NASA - http://</a:t>
            </a:r>
            <a:r>
              <a:rPr lang="en-US" dirty="0" err="1" smtClean="0"/>
              <a:t>sideshow.jpl.nasa.gov</a:t>
            </a:r>
            <a:r>
              <a:rPr lang="en-US" dirty="0" smtClean="0"/>
              <a:t>/</a:t>
            </a:r>
            <a:r>
              <a:rPr lang="en-US" dirty="0" err="1" smtClean="0"/>
              <a:t>mbh</a:t>
            </a:r>
            <a:r>
              <a:rPr lang="en-US" dirty="0" smtClean="0"/>
              <a:t>/all/images/</a:t>
            </a:r>
            <a:r>
              <a:rPr lang="en-US" dirty="0" err="1" smtClean="0"/>
              <a:t>global.jpg</a:t>
            </a:r>
            <a:r>
              <a:rPr lang="en-US" dirty="0" smtClean="0"/>
              <a:t>, Public Domain, https://</a:t>
            </a:r>
            <a:r>
              <a:rPr lang="en-US" dirty="0" err="1" smtClean="0"/>
              <a:t>commons.wikimedia.org</a:t>
            </a:r>
            <a:r>
              <a:rPr lang="en-US" dirty="0" smtClean="0"/>
              <a:t>/w/</a:t>
            </a:r>
            <a:r>
              <a:rPr lang="en-US" dirty="0" err="1" smtClean="0"/>
              <a:t>index.php?curid</a:t>
            </a:r>
            <a:r>
              <a:rPr lang="en-US" dirty="0" smtClean="0"/>
              <a:t>=3899206</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33</a:t>
            </a:fld>
            <a:endParaRPr lang="en-US"/>
          </a:p>
        </p:txBody>
      </p:sp>
    </p:spTree>
    <p:extLst>
      <p:ext uri="{BB962C8B-B14F-4D97-AF65-F5344CB8AC3E}">
        <p14:creationId xmlns:p14="http://schemas.microsoft.com/office/powerpoint/2010/main" val="10659445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Velocities of IGS global tracking GPS sites in ITRF.</a:t>
            </a: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Small </a:t>
            </a:r>
            <a:r>
              <a:rPr lang="ja-JP" altLang="en-US" b="0" dirty="0" smtClean="0">
                <a:latin typeface="Papyrus" charset="0"/>
                <a:cs typeface="Arial" charset="0"/>
              </a:rPr>
              <a:t>“</a:t>
            </a:r>
            <a:r>
              <a:rPr lang="en-US" altLang="ja-JP" b="0" dirty="0" smtClean="0">
                <a:latin typeface="Papyrus" charset="0"/>
                <a:cs typeface="Arial" charset="0"/>
              </a:rPr>
              <a:t>circles</a:t>
            </a:r>
            <a:r>
              <a:rPr lang="ja-JP" altLang="en-US" b="0" dirty="0" smtClean="0">
                <a:latin typeface="Papyrus" charset="0"/>
                <a:cs typeface="Arial" charset="0"/>
              </a:rPr>
              <a:t>”</a:t>
            </a:r>
            <a:r>
              <a:rPr lang="en-US" altLang="ja-JP" b="0" dirty="0" smtClean="0">
                <a:latin typeface="Papyrus" charset="0"/>
                <a:cs typeface="Arial" charset="0"/>
              </a:rPr>
              <a:t> for European and N. American poles. </a:t>
            </a:r>
            <a:endParaRPr lang="en-US" b="0" dirty="0" smtClean="0">
              <a:latin typeface="Papyrus" charset="0"/>
              <a:cs typeface="Arial"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latin typeface="Papyrus" charset="0"/>
                <a:cs typeface="Arial" charset="0"/>
              </a:rPr>
              <a:t>Velocities are tangent to small circles </a:t>
            </a:r>
            <a:r>
              <a:rPr lang="en-US" sz="800" b="0" dirty="0" smtClean="0">
                <a:latin typeface="Papyrus" charset="0"/>
                <a:cs typeface="Arial" charset="0"/>
              </a:rPr>
              <a:t>(look like windshield wiper streaks)</a:t>
            </a:r>
            <a:r>
              <a:rPr lang="en-US" b="0" dirty="0" smtClean="0">
                <a:latin typeface="Papyrus" charset="0"/>
                <a:cs typeface="Arial" charset="0"/>
              </a:rPr>
              <a:t>.</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34</a:t>
            </a:fld>
            <a:endParaRPr lang="en-US"/>
          </a:p>
        </p:txBody>
      </p:sp>
    </p:spTree>
    <p:extLst>
      <p:ext uri="{BB962C8B-B14F-4D97-AF65-F5344CB8AC3E}">
        <p14:creationId xmlns:p14="http://schemas.microsoft.com/office/powerpoint/2010/main" val="2166509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www.esri.com</a:t>
            </a:r>
            <a:r>
              <a:rPr lang="en-US" dirty="0" smtClean="0"/>
              <a:t>/news/</a:t>
            </a:r>
            <a:r>
              <a:rPr lang="en-US" dirty="0" err="1" smtClean="0"/>
              <a:t>arcnews</a:t>
            </a:r>
            <a:r>
              <a:rPr lang="en-US" dirty="0" smtClean="0"/>
              <a:t>/winter1112articles/through-the-</a:t>
            </a:r>
            <a:r>
              <a:rPr lang="en-US" dirty="0" err="1" smtClean="0"/>
              <a:t>macroscope</a:t>
            </a:r>
            <a:r>
              <a:rPr lang="en-US" dirty="0" smtClean="0"/>
              <a:t>-</a:t>
            </a:r>
            <a:r>
              <a:rPr lang="en-US" dirty="0" err="1" smtClean="0"/>
              <a:t>geographys</a:t>
            </a:r>
            <a:r>
              <a:rPr lang="en-US" dirty="0" smtClean="0"/>
              <a:t>-view-of-the-</a:t>
            </a:r>
            <a:r>
              <a:rPr lang="en-US" dirty="0" err="1" smtClean="0"/>
              <a:t>world.html</a:t>
            </a:r>
            <a:endParaRPr lang="en-US" dirty="0" smtClean="0"/>
          </a:p>
          <a:p>
            <a:r>
              <a:rPr lang="en-US" dirty="0" smtClean="0"/>
              <a:t>You</a:t>
            </a:r>
            <a:r>
              <a:rPr lang="en-US" baseline="0" dirty="0" smtClean="0"/>
              <a:t> have received a paper to review that has this “reconstruction” of South America rotated into Africa. They claim the misfit is less than that of the Bullard fit. Discuss the evidence supporting, or rejecting</a:t>
            </a:r>
            <a:r>
              <a:rPr lang="en-US" baseline="0" smtClean="0"/>
              <a:t>, this fit.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35</a:t>
            </a:fld>
            <a:endParaRPr lang="en-US"/>
          </a:p>
        </p:txBody>
      </p:sp>
    </p:spTree>
    <p:extLst>
      <p:ext uri="{BB962C8B-B14F-4D97-AF65-F5344CB8AC3E}">
        <p14:creationId xmlns:p14="http://schemas.microsoft.com/office/powerpoint/2010/main" val="1247324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 resurrected by Wegner 1912, was </a:t>
            </a:r>
            <a:r>
              <a:rPr lang="en-US" dirty="0" err="1" smtClean="0"/>
              <a:t>luke</a:t>
            </a:r>
            <a:r>
              <a:rPr lang="en-US" baseline="0" dirty="0" smtClean="0"/>
              <a:t>-warmly accepted as hypothesis to be tested in Europe and vehemently rejected in the US.</a:t>
            </a:r>
          </a:p>
          <a:p>
            <a:r>
              <a:rPr lang="en-US" baseline="0" dirty="0" smtClean="0"/>
              <a:t>Part of problem was no mechanism (although looking back the geological explanation of the time – the large number of geosyncline types was not a mechanism either).</a:t>
            </a:r>
          </a:p>
          <a:p>
            <a:r>
              <a:rPr lang="en-US" baseline="0" dirty="0" smtClean="0"/>
              <a:t>Radioactive heat driven convection and sea floor spreading was proposed as a mechanism by Holmes in the same time frame as Wegner who also proposed the earth was much older than Kelvins 1-200 my from a purely cooling model. Was ahead of the data.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3826228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not first or only case where observations – usually</a:t>
            </a:r>
            <a:r>
              <a:rPr lang="en-US" baseline="0" dirty="0" smtClean="0"/>
              <a:t> driven by new knowledge/technology (development of ships, geology, evolution, </a:t>
            </a:r>
            <a:r>
              <a:rPr lang="is-IS" baseline="0" dirty="0" smtClean="0"/>
              <a:t>…) – clashed with general view of how the world works. It was known for instance that the sun was not a chemical reaction (size, mass – density, vs energy output could not be explained before the discovery of radioactivity) – but this did not cause people to reject the existence of the sun!</a:t>
            </a:r>
          </a:p>
          <a:p>
            <a:r>
              <a:rPr lang="is-IS" baseline="0" dirty="0" smtClean="0"/>
              <a:t>This is the problem with pure deductive science (the famed scientific method of hypothesis testing) – new technologies come along that produce observations that are queerer that we can imagine. This is where inductive science (oftentimes derided as a “fishing expedition”) comes to the fore.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6</a:t>
            </a:fld>
            <a:endParaRPr lang="en-US"/>
          </a:p>
        </p:txBody>
      </p:sp>
    </p:spTree>
    <p:extLst>
      <p:ext uri="{BB962C8B-B14F-4D97-AF65-F5344CB8AC3E}">
        <p14:creationId xmlns:p14="http://schemas.microsoft.com/office/powerpoint/2010/main" val="3184356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Lutgens and Tarbuck</a:t>
            </a:r>
            <a:r>
              <a:rPr lang="en-US" dirty="0" smtClean="0"/>
              <a:t/>
            </a:r>
            <a:br>
              <a:rPr lang="en-US" dirty="0" smtClean="0"/>
            </a:br>
            <a:r>
              <a:rPr lang="en-US" dirty="0" err="1" smtClean="0"/>
              <a:t>Ch</a:t>
            </a:r>
            <a:r>
              <a:rPr lang="en-US" dirty="0" smtClean="0"/>
              <a:t> 16</a:t>
            </a:r>
          </a:p>
          <a:p>
            <a:r>
              <a:rPr lang="en-US" dirty="0" smtClean="0"/>
              <a:t>Match up continental shelves, not coastlines.</a:t>
            </a:r>
          </a:p>
          <a:p>
            <a:r>
              <a:rPr lang="en-US" dirty="0" smtClean="0"/>
              <a:t>We</a:t>
            </a:r>
            <a:r>
              <a:rPr lang="en-US" baseline="0" dirty="0" smtClean="0"/>
              <a:t> now understand that there was some extensional deformation and pieces moving around – Falkland plateau.</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778370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USGS publication The Dynamic Earth</a:t>
            </a:r>
            <a:r>
              <a:rPr lang="en-US" baseline="0" dirty="0" smtClean="0"/>
              <a:t> </a:t>
            </a:r>
            <a:r>
              <a:rPr lang="en-US" dirty="0" smtClean="0">
                <a:hlinkClick r:id="rId3"/>
              </a:rPr>
              <a:t>http://pubs.usgs.gov/gip/dynamic/dynamic.html</a:t>
            </a:r>
            <a:endParaRPr lang="en-US" dirty="0" smtClean="0"/>
          </a:p>
          <a:p>
            <a:r>
              <a:rPr lang="en-US" dirty="0" smtClean="0"/>
              <a:t>Other evidence besides geometry</a:t>
            </a:r>
          </a:p>
          <a:p>
            <a:r>
              <a:rPr lang="en-US" dirty="0" smtClean="0"/>
              <a:t>Snider-</a:t>
            </a:r>
            <a:r>
              <a:rPr lang="en-US" dirty="0" err="1" smtClean="0"/>
              <a:t>Pellegrini</a:t>
            </a:r>
            <a:r>
              <a:rPr lang="en-US" dirty="0" smtClean="0"/>
              <a:t> – same ref as map – </a:t>
            </a:r>
          </a:p>
          <a:p>
            <a:r>
              <a:rPr lang="en-US" dirty="0" smtClean="0"/>
              <a:t>proposed that all of the continents</a:t>
            </a:r>
            <a:r>
              <a:rPr lang="en-US" baseline="0" dirty="0" smtClean="0"/>
              <a:t> </a:t>
            </a:r>
            <a:r>
              <a:rPr lang="en-US" dirty="0" smtClean="0"/>
              <a:t>were once connected together during the Pennsylvanian</a:t>
            </a:r>
            <a:r>
              <a:rPr lang="en-US" baseline="0" dirty="0" smtClean="0"/>
              <a:t> period</a:t>
            </a:r>
            <a:r>
              <a:rPr lang="en-US" dirty="0" smtClean="0"/>
              <a:t>. He based this theory on the fact that he had found plant fossils in both Europe and the United States that were identical. He found matching fossils on all of the continents.</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4269902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Woudloper</a:t>
            </a:r>
            <a:r>
              <a:rPr lang="en-US" dirty="0" smtClean="0"/>
              <a:t>,</a:t>
            </a:r>
            <a:endParaRPr lang="en-US" baseline="0" dirty="0" smtClean="0"/>
          </a:p>
          <a:p>
            <a:r>
              <a:rPr lang="en-US" dirty="0" smtClean="0"/>
              <a:t>https://</a:t>
            </a:r>
            <a:r>
              <a:rPr lang="en-US" dirty="0" err="1" smtClean="0"/>
              <a:t>commons.wikimedia.org</a:t>
            </a:r>
            <a:r>
              <a:rPr lang="en-US" dirty="0" smtClean="0"/>
              <a:t>/wiki/</a:t>
            </a:r>
            <a:r>
              <a:rPr lang="en-US" dirty="0" err="1" smtClean="0"/>
              <a:t>File:Cratons_West_Gondwana.svg</a:t>
            </a:r>
            <a:endParaRPr lang="en-US" dirty="0" smtClean="0"/>
          </a:p>
          <a:p>
            <a:r>
              <a:rPr lang="en-US" dirty="0" smtClean="0"/>
              <a:t>Approximate location of Mesoproterozoic (older than 1.3 Ga) </a:t>
            </a:r>
            <a:r>
              <a:rPr lang="en-US" dirty="0" err="1" smtClean="0"/>
              <a:t>cratons</a:t>
            </a:r>
            <a:r>
              <a:rPr lang="en-US" dirty="0" smtClean="0"/>
              <a:t> in South America and Africa. These current two continents have been rotated back to their approximate positions during the Triassic period, to show which </a:t>
            </a:r>
            <a:r>
              <a:rPr lang="en-US" dirty="0" err="1" smtClean="0"/>
              <a:t>cratons</a:t>
            </a:r>
            <a:r>
              <a:rPr lang="en-US" dirty="0" smtClean="0"/>
              <a:t> were joined before the opening of the southern Atlantic Ocean.</a:t>
            </a:r>
          </a:p>
          <a:p>
            <a:r>
              <a:rPr lang="en-US" dirty="0" smtClean="0"/>
              <a:t>Wegner 1</a:t>
            </a:r>
            <a:r>
              <a:rPr lang="en-US" baseline="30000" dirty="0" smtClean="0"/>
              <a:t>st</a:t>
            </a:r>
            <a:r>
              <a:rPr lang="en-US" baseline="0" dirty="0" smtClean="0"/>
              <a:t> w/ Geology?</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367650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last slide we saw</a:t>
            </a:r>
            <a:r>
              <a:rPr lang="en-US" baseline="0" dirty="0" smtClean="0"/>
              <a:t> a</a:t>
            </a:r>
            <a:r>
              <a:rPr lang="en-US" dirty="0" smtClean="0"/>
              <a:t> geological association</a:t>
            </a:r>
            <a:r>
              <a:rPr lang="en-US" baseline="0" dirty="0" smtClean="0"/>
              <a:t> based on matching up rock types across S. Atlantic.</a:t>
            </a:r>
          </a:p>
          <a:p>
            <a:r>
              <a:rPr lang="en-US" baseline="0" dirty="0" smtClean="0"/>
              <a:t>Another geological association – matching mountain belts on either side of the N. Atlantic. The </a:t>
            </a:r>
            <a:r>
              <a:rPr lang="en-US" baseline="0" dirty="0" err="1" smtClean="0"/>
              <a:t>Applachians</a:t>
            </a:r>
            <a:r>
              <a:rPr lang="en-US" baseline="0" dirty="0" smtClean="0"/>
              <a:t> continue into Greenland and Caledonian mountains. Here it is age of deformation and structure that correlates.</a:t>
            </a:r>
          </a:p>
          <a:p>
            <a:r>
              <a:rPr lang="en-US" baseline="0" dirty="0" smtClean="0"/>
              <a:t>As Ian Dalziel says – mountain ranges don’t just end – what runs off the edge of the continent in N America meets its original continuous other side.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410032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Climatological</a:t>
            </a:r>
            <a:r>
              <a:rPr lang="en-US" baseline="0" dirty="0" smtClean="0"/>
              <a:t> - e</a:t>
            </a:r>
            <a:r>
              <a:rPr lang="en-US" dirty="0" smtClean="0"/>
              <a:t>vidence of glaciation(existence,</a:t>
            </a:r>
            <a:r>
              <a:rPr lang="en-US" baseline="0" dirty="0" smtClean="0"/>
              <a:t> age, ice flow directions match up)</a:t>
            </a:r>
            <a:r>
              <a:rPr lang="en-US" dirty="0" smtClean="0"/>
              <a:t> around southern</a:t>
            </a:r>
            <a:r>
              <a:rPr lang="en-US" baseline="0" dirty="0" smtClean="0"/>
              <a:t> “pointy ends” of southern hemisphere continents.</a:t>
            </a:r>
          </a:p>
          <a:p>
            <a:r>
              <a:rPr lang="en-US" baseline="0" dirty="0" smtClean="0"/>
              <a:t>As an aside here – notice the relative locations of South America and Antarctica – the ancestral Andes ran along the west side of South America into the Antarctic Peninsula. The southern end of South America was subsequently deformed into the current curve to the east, but the Antarctic Peninsula was “always” in that its current shape.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3182431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8/25/16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8/25/16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8/25/16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8/25/16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8/25/16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8/25/16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8/25/16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8/25/16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8/25/16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4" Type="http://schemas.openxmlformats.org/officeDocument/2006/relationships/image" Target="../media/image14.gif"/><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8.gif"/></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6.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955203"/>
          </a:xfrm>
          <a:prstGeom prst="rect">
            <a:avLst/>
          </a:prstGeom>
        </p:spPr>
        <p:txBody>
          <a:bodyPr wrap="square">
            <a:spAutoFit/>
          </a:bodyPr>
          <a:lstStyle/>
          <a:p>
            <a:pPr algn="ctr">
              <a:spcBef>
                <a:spcPct val="50000"/>
              </a:spcBef>
            </a:pPr>
            <a:r>
              <a:rPr lang="en-US" sz="4000" b="1" dirty="0" err="1" smtClean="0">
                <a:latin typeface="Papyrus"/>
                <a:cs typeface="Papyrus" charset="0"/>
              </a:rPr>
              <a:t>Seismotectonics</a:t>
            </a:r>
            <a:endParaRPr lang="en-US" sz="4000" b="1" dirty="0" smtClean="0">
              <a:latin typeface="Papyrus"/>
              <a:cs typeface="Papyrus" charset="0"/>
            </a:endParaRPr>
          </a:p>
          <a:p>
            <a:pPr algn="ctr">
              <a:spcBef>
                <a:spcPct val="50000"/>
              </a:spcBef>
            </a:pPr>
            <a:endParaRPr lang="en-US" sz="4000" b="1" dirty="0">
              <a:latin typeface="Papyrus"/>
              <a:cs typeface="Papyrus" charset="0"/>
            </a:endParaRPr>
          </a:p>
          <a:p>
            <a:pPr algn="ctr">
              <a:spcBef>
                <a:spcPct val="50000"/>
              </a:spcBef>
            </a:pPr>
            <a:r>
              <a:rPr lang="en-US" sz="4000" b="1" dirty="0" smtClean="0">
                <a:latin typeface="Papyrus"/>
                <a:cs typeface="Papyrus" charset="0"/>
              </a:rPr>
              <a:t>CERI </a:t>
            </a:r>
            <a:r>
              <a:rPr lang="en-US" sz="4000" b="1" dirty="0">
                <a:latin typeface="Papyrus"/>
                <a:cs typeface="Papyrus" charset="0"/>
              </a:rPr>
              <a:t>7280</a:t>
            </a:r>
            <a:r>
              <a:rPr lang="en-US" sz="4000" b="1" dirty="0" smtClean="0">
                <a:latin typeface="Papyrus"/>
                <a:cs typeface="Papyrus" charset="0"/>
              </a:rPr>
              <a:t>/8280</a:t>
            </a:r>
            <a:endParaRPr lang="en-US" sz="4000" b="1" dirty="0">
              <a:latin typeface="Papyrus"/>
              <a:cs typeface="Papyrus" charset="0"/>
            </a:endParaRPr>
          </a:p>
          <a:p>
            <a:pPr algn="ctr">
              <a:spcBef>
                <a:spcPct val="50000"/>
              </a:spcBef>
            </a:pPr>
            <a:endParaRPr lang="en-US" sz="4000" b="1" dirty="0" smtClean="0">
              <a:latin typeface="Papyrus"/>
              <a:cs typeface="Papyrus" charset="0"/>
            </a:endParaRPr>
          </a:p>
          <a:p>
            <a:pPr algn="ctr"/>
            <a:endParaRPr lang="en-US" sz="3200" b="1" dirty="0">
              <a:latin typeface="Papyrus"/>
              <a:cs typeface="Papyrus" charset="0"/>
            </a:endParaRPr>
          </a:p>
          <a:p>
            <a:pPr algn="ctr"/>
            <a:r>
              <a:rPr lang="en-US" sz="3200" b="1" dirty="0">
                <a:latin typeface="Papyrus"/>
                <a:cs typeface="Papyrus" charset="0"/>
              </a:rPr>
              <a:t>Class </a:t>
            </a:r>
            <a:r>
              <a:rPr lang="en-US" sz="3200" b="1" dirty="0" smtClean="0">
                <a:latin typeface="Papyrus"/>
                <a:cs typeface="Papyrus" charset="0"/>
              </a:rPr>
              <a:t>2</a:t>
            </a:r>
          </a:p>
          <a:p>
            <a:pPr algn="ctr"/>
            <a:r>
              <a:rPr lang="en-US" sz="3200" b="1" dirty="0" smtClean="0">
                <a:latin typeface="Papyrus"/>
                <a:cs typeface="Papyrus" charset="0"/>
              </a:rPr>
              <a:t>Aug 25, 2016</a:t>
            </a:r>
            <a:endParaRPr lang="en-US" sz="3200" b="1" dirty="0">
              <a:latin typeface="Papyrus"/>
              <a:cs typeface="Papyrus" charset="0"/>
            </a:endParaRPr>
          </a:p>
        </p:txBody>
      </p:sp>
    </p:spTree>
    <p:extLst>
      <p:ext uri="{BB962C8B-B14F-4D97-AF65-F5344CB8AC3E}">
        <p14:creationId xmlns:p14="http://schemas.microsoft.com/office/powerpoint/2010/main" val="222322461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llustrations_Evidence_from_r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300" y="0"/>
            <a:ext cx="5963478" cy="6858000"/>
          </a:xfrm>
          <a:prstGeom prst="rect">
            <a:avLst/>
          </a:prstGeom>
        </p:spPr>
      </p:pic>
    </p:spTree>
    <p:extLst>
      <p:ext uri="{BB962C8B-B14F-4D97-AF65-F5344CB8AC3E}">
        <p14:creationId xmlns:p14="http://schemas.microsoft.com/office/powerpoint/2010/main" val="14288927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acier_evidenc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565150"/>
            <a:ext cx="7950200" cy="5956300"/>
          </a:xfrm>
          <a:prstGeom prst="rect">
            <a:avLst/>
          </a:prstGeom>
        </p:spPr>
      </p:pic>
    </p:spTree>
    <p:extLst>
      <p:ext uri="{BB962C8B-B14F-4D97-AF65-F5344CB8AC3E}">
        <p14:creationId xmlns:p14="http://schemas.microsoft.com/office/powerpoint/2010/main" val="240202434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gneti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 y="311150"/>
            <a:ext cx="9004300" cy="5295900"/>
          </a:xfrm>
          <a:prstGeom prst="rect">
            <a:avLst/>
          </a:prstGeom>
        </p:spPr>
      </p:pic>
    </p:spTree>
    <p:extLst>
      <p:ext uri="{BB962C8B-B14F-4D97-AF65-F5344CB8AC3E}">
        <p14:creationId xmlns:p14="http://schemas.microsoft.com/office/powerpoint/2010/main" val="21453935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lin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8789" y="170101"/>
            <a:ext cx="3238500" cy="2374900"/>
          </a:xfrm>
          <a:prstGeom prst="rect">
            <a:avLst/>
          </a:prstGeom>
        </p:spPr>
      </p:pic>
      <p:pic>
        <p:nvPicPr>
          <p:cNvPr id="3" name="Picture 2" descr="magepr.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5279" y="2846164"/>
            <a:ext cx="4584700" cy="3860800"/>
          </a:xfrm>
          <a:prstGeom prst="rect">
            <a:avLst/>
          </a:prstGeom>
        </p:spPr>
      </p:pic>
    </p:spTree>
    <p:extLst>
      <p:ext uri="{BB962C8B-B14F-4D97-AF65-F5344CB8AC3E}">
        <p14:creationId xmlns:p14="http://schemas.microsoft.com/office/powerpoint/2010/main" val="19547644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 atlantic fracture zones lyellcoll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999480"/>
          </a:xfrm>
          <a:prstGeom prst="rect">
            <a:avLst/>
          </a:prstGeom>
        </p:spPr>
      </p:pic>
    </p:spTree>
    <p:extLst>
      <p:ext uri="{BB962C8B-B14F-4D97-AF65-F5344CB8AC3E}">
        <p14:creationId xmlns:p14="http://schemas.microsoft.com/office/powerpoint/2010/main" val="253635645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g anomalies n atlantic This item requires a subscription to Geosp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994"/>
            <a:ext cx="9144000" cy="6272213"/>
          </a:xfrm>
          <a:prstGeom prst="rect">
            <a:avLst/>
          </a:prstGeom>
        </p:spPr>
      </p:pic>
    </p:spTree>
    <p:extLst>
      <p:ext uri="{BB962C8B-B14F-4D97-AF65-F5344CB8AC3E}">
        <p14:creationId xmlns:p14="http://schemas.microsoft.com/office/powerpoint/2010/main" val="850099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 atlantic mag anomalies This item requires a subscription to Geosphe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89045" cy="6858000"/>
          </a:xfrm>
          <a:prstGeom prst="rect">
            <a:avLst/>
          </a:prstGeom>
        </p:spPr>
      </p:pic>
    </p:spTree>
    <p:extLst>
      <p:ext uri="{BB962C8B-B14F-4D97-AF65-F5344CB8AC3E}">
        <p14:creationId xmlns:p14="http://schemas.microsoft.com/office/powerpoint/2010/main" val="392781141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leomag5.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0"/>
            <a:ext cx="7543800" cy="6464300"/>
          </a:xfrm>
          <a:prstGeom prst="rect">
            <a:avLst/>
          </a:prstGeom>
        </p:spPr>
      </p:pic>
    </p:spTree>
    <p:extLst>
      <p:ext uri="{BB962C8B-B14F-4D97-AF65-F5344CB8AC3E}">
        <p14:creationId xmlns:p14="http://schemas.microsoft.com/office/powerpoint/2010/main" val="217878796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914900" y="2921000"/>
            <a:ext cx="4076700" cy="3822700"/>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lumMod val="95000"/>
                </a:schemeClr>
              </a:solidFill>
            </a:endParaRPr>
          </a:p>
        </p:txBody>
      </p:sp>
      <p:pic>
        <p:nvPicPr>
          <p:cNvPr id="9" name="Picture 8" descr="Pages from geodetic_aspects transparent2b.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0" y="2659840"/>
            <a:ext cx="4573338" cy="4236260"/>
          </a:xfrm>
          <a:prstGeom prst="rect">
            <a:avLst/>
          </a:prstGeom>
        </p:spPr>
      </p:pic>
      <p:pic>
        <p:nvPicPr>
          <p:cNvPr id="8" name="Picture 7" descr="Pages from geodetic_aspects transparent2a.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353" y="-127000"/>
            <a:ext cx="6246553" cy="5194300"/>
          </a:xfrm>
          <a:prstGeom prst="rect">
            <a:avLst/>
          </a:prstGeom>
        </p:spPr>
      </p:pic>
    </p:spTree>
    <p:extLst>
      <p:ext uri="{BB962C8B-B14F-4D97-AF65-F5344CB8AC3E}">
        <p14:creationId xmlns:p14="http://schemas.microsoft.com/office/powerpoint/2010/main" val="247944556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 from plate_tectonics1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956" y="0"/>
            <a:ext cx="2434844" cy="6808237"/>
          </a:xfrm>
          <a:prstGeom prst="rect">
            <a:avLst/>
          </a:prstGeom>
        </p:spPr>
      </p:pic>
      <p:pic>
        <p:nvPicPr>
          <p:cNvPr id="3" name="Picture 2" descr="Pages from plate_tectonics-2 transparent.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0599" y="-177799"/>
            <a:ext cx="5870765" cy="7185184"/>
          </a:xfrm>
          <a:prstGeom prst="rect">
            <a:avLst/>
          </a:prstGeom>
        </p:spPr>
      </p:pic>
    </p:spTree>
    <p:extLst>
      <p:ext uri="{BB962C8B-B14F-4D97-AF65-F5344CB8AC3E}">
        <p14:creationId xmlns:p14="http://schemas.microsoft.com/office/powerpoint/2010/main" val="425257040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ages from geodetic_aspects transparent.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78228" cy="6858000"/>
          </a:xfrm>
          <a:prstGeom prst="rect">
            <a:avLst/>
          </a:prstGeom>
        </p:spPr>
      </p:pic>
    </p:spTree>
    <p:extLst>
      <p:ext uri="{BB962C8B-B14F-4D97-AF65-F5344CB8AC3E}">
        <p14:creationId xmlns:p14="http://schemas.microsoft.com/office/powerpoint/2010/main" val="36135783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plate_tectonics-3 transparent.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35" y="438912"/>
            <a:ext cx="9291269" cy="4145788"/>
          </a:xfrm>
          <a:prstGeom prst="rect">
            <a:avLst/>
          </a:prstGeom>
        </p:spPr>
      </p:pic>
    </p:spTree>
    <p:extLst>
      <p:ext uri="{BB962C8B-B14F-4D97-AF65-F5344CB8AC3E}">
        <p14:creationId xmlns:p14="http://schemas.microsoft.com/office/powerpoint/2010/main" val="18606526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plate_tectonics-4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 y="1714500"/>
            <a:ext cx="9179699" cy="2621788"/>
          </a:xfrm>
          <a:prstGeom prst="rect">
            <a:avLst/>
          </a:prstGeom>
        </p:spPr>
      </p:pic>
    </p:spTree>
    <p:extLst>
      <p:ext uri="{BB962C8B-B14F-4D97-AF65-F5344CB8AC3E}">
        <p14:creationId xmlns:p14="http://schemas.microsoft.com/office/powerpoint/2010/main" val="40106635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plate_tectonics-5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599" y="431800"/>
            <a:ext cx="7417808" cy="6197600"/>
          </a:xfrm>
          <a:prstGeom prst="rect">
            <a:avLst/>
          </a:prstGeom>
        </p:spPr>
      </p:pic>
    </p:spTree>
    <p:extLst>
      <p:ext uri="{BB962C8B-B14F-4D97-AF65-F5344CB8AC3E}">
        <p14:creationId xmlns:p14="http://schemas.microsoft.com/office/powerpoint/2010/main" val="15049770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1.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8072" y="781304"/>
            <a:ext cx="4867656" cy="4736592"/>
          </a:xfrm>
          <a:prstGeom prst="rect">
            <a:avLst/>
          </a:prstGeom>
        </p:spPr>
      </p:pic>
      <p:sp>
        <p:nvSpPr>
          <p:cNvPr id="3" name="Rectangle 2"/>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275794083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ges from GSoCAS-4-2.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300" y="1928368"/>
            <a:ext cx="7013448" cy="2417064"/>
          </a:xfrm>
          <a:prstGeom prst="rect">
            <a:avLst/>
          </a:prstGeom>
        </p:spPr>
      </p:pic>
      <p:sp>
        <p:nvSpPr>
          <p:cNvPr id="4" name="Rectangle 3"/>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39619761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2b.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8920" y="2381504"/>
            <a:ext cx="4785360" cy="2450592"/>
          </a:xfrm>
          <a:prstGeom prst="rect">
            <a:avLst/>
          </a:prstGeom>
        </p:spPr>
      </p:pic>
      <p:sp>
        <p:nvSpPr>
          <p:cNvPr id="3" name="Rectangle 2"/>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213998187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ges from GSoCAS-4-3b.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471" y="518160"/>
            <a:ext cx="5788617" cy="5692140"/>
          </a:xfrm>
          <a:prstGeom prst="rect">
            <a:avLst/>
          </a:prstGeom>
        </p:spPr>
      </p:pic>
      <p:pic>
        <p:nvPicPr>
          <p:cNvPr id="5" name="Picture 4" descr="Pages from GSoCAS-4-3c.ps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4572" y="596900"/>
            <a:ext cx="2353056" cy="3691128"/>
          </a:xfrm>
          <a:prstGeom prst="rect">
            <a:avLst/>
          </a:prstGeom>
        </p:spPr>
      </p:pic>
      <p:pic>
        <p:nvPicPr>
          <p:cNvPr id="6" name="Picture 5" descr="Pages from GSoCAS-4-3a.ps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4572" y="4600956"/>
            <a:ext cx="2410968" cy="1542288"/>
          </a:xfrm>
          <a:prstGeom prst="rect">
            <a:avLst/>
          </a:prstGeom>
        </p:spPr>
      </p:pic>
    </p:spTree>
    <p:extLst>
      <p:ext uri="{BB962C8B-B14F-4D97-AF65-F5344CB8AC3E}">
        <p14:creationId xmlns:p14="http://schemas.microsoft.com/office/powerpoint/2010/main" val="82023176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4.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151636"/>
            <a:ext cx="7693152" cy="4910328"/>
          </a:xfrm>
          <a:prstGeom prst="rect">
            <a:avLst/>
          </a:prstGeom>
        </p:spPr>
      </p:pic>
      <p:sp>
        <p:nvSpPr>
          <p:cNvPr id="3" name="Rectangle 2"/>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10108444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5.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1463040"/>
            <a:ext cx="7467600" cy="4922520"/>
          </a:xfrm>
          <a:prstGeom prst="rect">
            <a:avLst/>
          </a:prstGeom>
        </p:spPr>
      </p:pic>
      <p:sp>
        <p:nvSpPr>
          <p:cNvPr id="3" name="Rectangle 2"/>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101212796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6.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99160"/>
            <a:ext cx="8205216" cy="4983480"/>
          </a:xfrm>
          <a:prstGeom prst="rect">
            <a:avLst/>
          </a:prstGeom>
        </p:spPr>
      </p:pic>
      <p:sp>
        <p:nvSpPr>
          <p:cNvPr id="3" name="Rectangle 2"/>
          <p:cNvSpPr/>
          <p:nvPr/>
        </p:nvSpPr>
        <p:spPr>
          <a:xfrm>
            <a:off x="133925" y="6317734"/>
            <a:ext cx="5623091" cy="369332"/>
          </a:xfrm>
          <a:prstGeom prst="rect">
            <a:avLst/>
          </a:prstGeom>
        </p:spPr>
        <p:txBody>
          <a:bodyPr wrap="none">
            <a:spAutoFit/>
          </a:bodyPr>
          <a:lstStyle/>
          <a:p>
            <a:r>
              <a:rPr lang="en-US" dirty="0" smtClean="0"/>
              <a:t>From Vigny, China </a:t>
            </a:r>
            <a:r>
              <a:rPr lang="en-US" dirty="0" err="1"/>
              <a:t>GSoCAS</a:t>
            </a:r>
            <a:r>
              <a:rPr lang="en-US" dirty="0"/>
              <a:t> Geodesy-Geodynamics </a:t>
            </a:r>
            <a:r>
              <a:rPr lang="en-US" dirty="0" smtClean="0"/>
              <a:t>4, 2004</a:t>
            </a:r>
            <a:endParaRPr lang="en-US" dirty="0"/>
          </a:p>
        </p:txBody>
      </p:sp>
    </p:spTree>
    <p:extLst>
      <p:ext uri="{BB962C8B-B14F-4D97-AF65-F5344CB8AC3E}">
        <p14:creationId xmlns:p14="http://schemas.microsoft.com/office/powerpoint/2010/main" val="32216760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00px-Antonio_Snider-Pellegrini_Opening_of_the_Atlanti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100" y="1360804"/>
            <a:ext cx="6861238" cy="4036695"/>
          </a:xfrm>
          <a:prstGeom prst="rect">
            <a:avLst/>
          </a:prstGeom>
        </p:spPr>
      </p:pic>
    </p:spTree>
    <p:extLst>
      <p:ext uri="{BB962C8B-B14F-4D97-AF65-F5344CB8AC3E}">
        <p14:creationId xmlns:p14="http://schemas.microsoft.com/office/powerpoint/2010/main" val="19283314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nuvel-1 plate motions.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99" y="825500"/>
            <a:ext cx="9043393" cy="5130800"/>
          </a:xfrm>
          <a:prstGeom prst="rect">
            <a:avLst/>
          </a:prstGeom>
        </p:spPr>
      </p:pic>
    </p:spTree>
    <p:extLst>
      <p:ext uri="{BB962C8B-B14F-4D97-AF65-F5344CB8AC3E}">
        <p14:creationId xmlns:p14="http://schemas.microsoft.com/office/powerpoint/2010/main" val="29082094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9.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7964"/>
            <a:ext cx="7946136" cy="4690872"/>
          </a:xfrm>
          <a:prstGeom prst="rect">
            <a:avLst/>
          </a:prstGeom>
        </p:spPr>
      </p:pic>
    </p:spTree>
    <p:extLst>
      <p:ext uri="{BB962C8B-B14F-4D97-AF65-F5344CB8AC3E}">
        <p14:creationId xmlns:p14="http://schemas.microsoft.com/office/powerpoint/2010/main" val="268741347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s from GSoCAS-4-7.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3668" y="1448816"/>
            <a:ext cx="6227064" cy="4696968"/>
          </a:xfrm>
          <a:prstGeom prst="rect">
            <a:avLst/>
          </a:prstGeom>
        </p:spPr>
      </p:pic>
    </p:spTree>
    <p:extLst>
      <p:ext uri="{BB962C8B-B14F-4D97-AF65-F5344CB8AC3E}">
        <p14:creationId xmlns:p14="http://schemas.microsoft.com/office/powerpoint/2010/main" val="205957729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85800" y="673100"/>
            <a:ext cx="7759700" cy="5499100"/>
          </a:xfrm>
          <a:prstGeom prst="rect">
            <a:avLst/>
          </a:prstGeom>
        </p:spPr>
      </p:pic>
    </p:spTree>
    <p:extLst>
      <p:ext uri="{BB962C8B-B14F-4D97-AF65-F5344CB8AC3E}">
        <p14:creationId xmlns:p14="http://schemas.microsoft.com/office/powerpoint/2010/main" val="44221256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eaLnBrk="1" hangingPunct="1"/>
            <a:fld id="{EA743D3E-8B86-4647-A643-E2C0C32B6F7E}" type="slidenum">
              <a:rPr lang="en-US" sz="1200">
                <a:solidFill>
                  <a:srgbClr val="D38E27"/>
                </a:solidFill>
                <a:latin typeface="Papyrus" charset="0"/>
                <a:cs typeface="Papyrus" charset="0"/>
              </a:rPr>
              <a:pPr eaLnBrk="1" hangingPunct="1"/>
              <a:t>34</a:t>
            </a:fld>
            <a:endParaRPr lang="en-US" sz="1200">
              <a:solidFill>
                <a:srgbClr val="D38E27"/>
              </a:solidFill>
              <a:latin typeface="Papyrus" charset="0"/>
              <a:cs typeface="Papyrus" charset="0"/>
            </a:endParaRPr>
          </a:p>
        </p:txBody>
      </p:sp>
      <p:sp>
        <p:nvSpPr>
          <p:cNvPr id="40962" name="Text Box 2"/>
          <p:cNvSpPr txBox="1">
            <a:spLocks noChangeArrowheads="1"/>
          </p:cNvSpPr>
          <p:nvPr/>
        </p:nvSpPr>
        <p:spPr bwMode="auto">
          <a:xfrm>
            <a:off x="0" y="6338888"/>
            <a:ext cx="914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empus Sans ITC" charset="0"/>
                <a:ea typeface="ＭＳ Ｐゴシック" charset="0"/>
                <a:cs typeface="ＭＳ Ｐゴシック" charset="0"/>
              </a:defRPr>
            </a:lvl1pPr>
            <a:lvl2pPr marL="742950" indent="-285750" eaLnBrk="0" hangingPunct="0">
              <a:defRPr sz="2800" b="1">
                <a:solidFill>
                  <a:schemeClr val="tx1"/>
                </a:solidFill>
                <a:latin typeface="Tempus Sans ITC" charset="0"/>
                <a:ea typeface="ＭＳ Ｐゴシック" charset="0"/>
              </a:defRPr>
            </a:lvl2pPr>
            <a:lvl3pPr marL="1143000" indent="-228600" eaLnBrk="0" hangingPunct="0">
              <a:defRPr sz="2800" b="1">
                <a:solidFill>
                  <a:schemeClr val="tx1"/>
                </a:solidFill>
                <a:latin typeface="Tempus Sans ITC" charset="0"/>
                <a:ea typeface="ＭＳ Ｐゴシック" charset="0"/>
              </a:defRPr>
            </a:lvl3pPr>
            <a:lvl4pPr marL="1600200" indent="-228600" eaLnBrk="0" hangingPunct="0">
              <a:defRPr sz="2800" b="1">
                <a:solidFill>
                  <a:schemeClr val="tx1"/>
                </a:solidFill>
                <a:latin typeface="Tempus Sans ITC" charset="0"/>
                <a:ea typeface="ＭＳ Ｐゴシック" charset="0"/>
              </a:defRPr>
            </a:lvl4pPr>
            <a:lvl5pPr marL="2057400" indent="-228600" eaLnBrk="0" hangingPunct="0">
              <a:defRPr sz="2800" b="1">
                <a:solidFill>
                  <a:schemeClr val="tx1"/>
                </a:solidFill>
                <a:latin typeface="Tempus Sans ITC"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empus Sans ITC"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empus Sans ITC"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empus Sans ITC"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empus Sans ITC" charset="0"/>
                <a:ea typeface="ＭＳ Ｐゴシック" charset="0"/>
              </a:defRPr>
            </a:lvl9pPr>
          </a:lstStyle>
          <a:p>
            <a:pPr>
              <a:spcBef>
                <a:spcPct val="50000"/>
              </a:spcBef>
            </a:pPr>
            <a:r>
              <a:rPr lang="en-US" b="0" dirty="0">
                <a:latin typeface="Papyrus" charset="0"/>
                <a:cs typeface="Arial" charset="0"/>
              </a:rPr>
              <a:t>Velocities of IGS global tracking GPS sites in ITRF.</a:t>
            </a:r>
          </a:p>
        </p:txBody>
      </p:sp>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76526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6p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4900" y="1873250"/>
            <a:ext cx="3810000" cy="3467100"/>
          </a:xfrm>
          <a:prstGeom prst="rect">
            <a:avLst/>
          </a:prstGeom>
        </p:spPr>
      </p:pic>
    </p:spTree>
    <p:extLst>
      <p:ext uri="{BB962C8B-B14F-4D97-AF65-F5344CB8AC3E}">
        <p14:creationId xmlns:p14="http://schemas.microsoft.com/office/powerpoint/2010/main" val="295716266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0016756800053498a_abstract crop transp.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98491"/>
            <a:ext cx="7607300" cy="6691898"/>
          </a:xfrm>
          <a:prstGeom prst="rect">
            <a:avLst/>
          </a:prstGeom>
        </p:spPr>
      </p:pic>
    </p:spTree>
    <p:extLst>
      <p:ext uri="{BB962C8B-B14F-4D97-AF65-F5344CB8AC3E}">
        <p14:creationId xmlns:p14="http://schemas.microsoft.com/office/powerpoint/2010/main" val="4953526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ullardFit1965Eule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100" y="2241550"/>
            <a:ext cx="5080000" cy="2654300"/>
          </a:xfrm>
          <a:prstGeom prst="rect">
            <a:avLst/>
          </a:prstGeom>
        </p:spPr>
      </p:pic>
      <p:pic>
        <p:nvPicPr>
          <p:cNvPr id="3" name="Picture 2" descr="BullardFit1965Euler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500" y="1755775"/>
            <a:ext cx="2667000" cy="3524250"/>
          </a:xfrm>
          <a:prstGeom prst="rect">
            <a:avLst/>
          </a:prstGeom>
        </p:spPr>
      </p:pic>
      <p:sp>
        <p:nvSpPr>
          <p:cNvPr id="4" name="Rectangle 3"/>
          <p:cNvSpPr/>
          <p:nvPr/>
        </p:nvSpPr>
        <p:spPr>
          <a:xfrm>
            <a:off x="133925" y="6317734"/>
            <a:ext cx="1679216" cy="369332"/>
          </a:xfrm>
          <a:prstGeom prst="rect">
            <a:avLst/>
          </a:prstGeom>
        </p:spPr>
        <p:txBody>
          <a:bodyPr wrap="none">
            <a:spAutoFit/>
          </a:bodyPr>
          <a:lstStyle/>
          <a:p>
            <a:r>
              <a:rPr lang="en-US" dirty="0" smtClean="0"/>
              <a:t>Bullard fit, 1965</a:t>
            </a:r>
          </a:p>
        </p:txBody>
      </p:sp>
    </p:spTree>
    <p:extLst>
      <p:ext uri="{BB962C8B-B14F-4D97-AF65-F5344CB8AC3E}">
        <p14:creationId xmlns:p14="http://schemas.microsoft.com/office/powerpoint/2010/main" val="30616224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 y="1206500"/>
            <a:ext cx="8940800" cy="2677656"/>
          </a:xfrm>
          <a:prstGeom prst="rect">
            <a:avLst/>
          </a:prstGeom>
          <a:noFill/>
        </p:spPr>
        <p:txBody>
          <a:bodyPr wrap="square" rtlCol="0">
            <a:spAutoFit/>
          </a:bodyPr>
          <a:lstStyle/>
          <a:p>
            <a:pPr algn="ctr"/>
            <a:r>
              <a:rPr lang="en-US" sz="2800" b="1" dirty="0">
                <a:latin typeface="Papyrus"/>
              </a:rPr>
              <a:t>Now my own suspicion is that the Universe is not only queerer than we suppose, but queerer than we </a:t>
            </a:r>
            <a:r>
              <a:rPr lang="en-US" sz="2800" b="1" i="1" dirty="0">
                <a:latin typeface="Papyrus"/>
              </a:rPr>
              <a:t>can</a:t>
            </a:r>
            <a:r>
              <a:rPr lang="en-US" sz="2800" b="1" dirty="0">
                <a:latin typeface="Papyrus"/>
              </a:rPr>
              <a:t> suppose</a:t>
            </a:r>
            <a:r>
              <a:rPr lang="en-US" sz="2800" b="1" dirty="0" smtClean="0">
                <a:latin typeface="Papyrus"/>
              </a:rPr>
              <a:t>.</a:t>
            </a:r>
          </a:p>
          <a:p>
            <a:pPr algn="ctr"/>
            <a:endParaRPr lang="en-US" sz="2800" b="1" dirty="0">
              <a:latin typeface="Papyrus"/>
            </a:endParaRPr>
          </a:p>
          <a:p>
            <a:pPr algn="ctr"/>
            <a:r>
              <a:rPr lang="en-US" sz="2800" b="1" dirty="0" smtClean="0">
                <a:latin typeface="Papyrus"/>
              </a:rPr>
              <a:t>Usually attributed to Haldane, 1927, could also have been </a:t>
            </a:r>
            <a:r>
              <a:rPr lang="en-US" sz="2800" b="1" dirty="0" err="1" smtClean="0">
                <a:latin typeface="Papyrus"/>
              </a:rPr>
              <a:t>Eddington</a:t>
            </a:r>
            <a:r>
              <a:rPr lang="en-US" sz="2800" b="1" dirty="0" smtClean="0">
                <a:latin typeface="Papyrus"/>
              </a:rPr>
              <a:t>, or anonymous.</a:t>
            </a:r>
            <a:endParaRPr lang="en-US" sz="2800" dirty="0">
              <a:latin typeface="Papyrus"/>
            </a:endParaRPr>
          </a:p>
        </p:txBody>
      </p:sp>
    </p:spTree>
    <p:extLst>
      <p:ext uri="{BB962C8B-B14F-4D97-AF65-F5344CB8AC3E}">
        <p14:creationId xmlns:p14="http://schemas.microsoft.com/office/powerpoint/2010/main" val="5617345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atesaafric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8600" y="0"/>
            <a:ext cx="5562600" cy="6311900"/>
          </a:xfrm>
          <a:prstGeom prst="rect">
            <a:avLst/>
          </a:prstGeom>
        </p:spPr>
      </p:pic>
    </p:spTree>
    <p:extLst>
      <p:ext uri="{BB962C8B-B14F-4D97-AF65-F5344CB8AC3E}">
        <p14:creationId xmlns:p14="http://schemas.microsoft.com/office/powerpoint/2010/main" val="237102076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sdi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4150" y="260350"/>
            <a:ext cx="7327900" cy="5626100"/>
          </a:xfrm>
          <a:prstGeom prst="rect">
            <a:avLst/>
          </a:prstGeom>
        </p:spPr>
      </p:pic>
    </p:spTree>
    <p:extLst>
      <p:ext uri="{BB962C8B-B14F-4D97-AF65-F5344CB8AC3E}">
        <p14:creationId xmlns:p14="http://schemas.microsoft.com/office/powerpoint/2010/main" val="278678012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45px-Cratons_West_Gondwan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465" y="0"/>
            <a:ext cx="7196070" cy="6858000"/>
          </a:xfrm>
          <a:prstGeom prst="rect">
            <a:avLst/>
          </a:prstGeom>
        </p:spPr>
      </p:pic>
    </p:spTree>
    <p:extLst>
      <p:ext uri="{BB962C8B-B14F-4D97-AF65-F5344CB8AC3E}">
        <p14:creationId xmlns:p14="http://schemas.microsoft.com/office/powerpoint/2010/main" val="96781092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7132</TotalTime>
  <Words>2281</Words>
  <Application>Microsoft Macintosh PowerPoint</Application>
  <PresentationFormat>On-screen Show (4:3)</PresentationFormat>
  <Paragraphs>172</Paragraphs>
  <Slides>35</Slides>
  <Notes>29</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163</cp:revision>
  <dcterms:created xsi:type="dcterms:W3CDTF">2016-08-14T17:59:51Z</dcterms:created>
  <dcterms:modified xsi:type="dcterms:W3CDTF">2016-08-26T04:55:51Z</dcterms:modified>
  <cp:category/>
</cp:coreProperties>
</file>