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539" r:id="rId2"/>
    <p:sldId id="665" r:id="rId3"/>
    <p:sldId id="672" r:id="rId4"/>
    <p:sldId id="666" r:id="rId5"/>
    <p:sldId id="667" r:id="rId6"/>
    <p:sldId id="668" r:id="rId7"/>
    <p:sldId id="673" r:id="rId8"/>
    <p:sldId id="674" r:id="rId9"/>
    <p:sldId id="675" r:id="rId10"/>
    <p:sldId id="676" r:id="rId11"/>
    <p:sldId id="677" r:id="rId12"/>
    <p:sldId id="678" r:id="rId13"/>
    <p:sldId id="669" r:id="rId14"/>
    <p:sldId id="670" r:id="rId15"/>
    <p:sldId id="671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660066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768" autoAdjust="0"/>
  </p:normalViewPr>
  <p:slideViewPr>
    <p:cSldViewPr snapToGrid="0" snapToObjects="1">
      <p:cViewPr>
        <p:scale>
          <a:sx n="100" d="100"/>
          <a:sy n="100" d="100"/>
        </p:scale>
        <p:origin x="-82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-2744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A2DCD-3222-F647-831B-9708FBD3DD23}" type="datetimeFigureOut">
              <a:rPr lang="en-US" smtClean="0"/>
              <a:t>11/11/16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7097BF-FEFC-FB47-9CF7-B9A0F1DCE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350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25D9DB-9B40-5445-86A1-8D5B753C2256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35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46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Tried to straddle major seismic structures (local), sample at crustal scale (mid) and far field.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GAMA stations in green, TDOT stations in gray. 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Magenta curve – Mississippi Embayment, yellow – </a:t>
            </a:r>
            <a:r>
              <a:rPr lang="en-US" dirty="0" err="1" smtClean="0">
                <a:cs typeface="+mn-cs"/>
              </a:rPr>
              <a:t>Reelfoot</a:t>
            </a:r>
            <a:r>
              <a:rPr lang="en-US" dirty="0" smtClean="0">
                <a:cs typeface="+mn-cs"/>
              </a:rPr>
              <a:t> Rift boundaries, green – Lake County Uplift, red – </a:t>
            </a:r>
            <a:r>
              <a:rPr lang="en-US" dirty="0" err="1" smtClean="0">
                <a:cs typeface="+mn-cs"/>
              </a:rPr>
              <a:t>Reelfoot</a:t>
            </a:r>
            <a:r>
              <a:rPr lang="en-US" dirty="0" smtClean="0">
                <a:cs typeface="+mn-cs"/>
              </a:rPr>
              <a:t> Scarp, </a:t>
            </a:r>
            <a:r>
              <a:rPr lang="en-US" dirty="0" err="1" smtClean="0">
                <a:cs typeface="+mn-cs"/>
              </a:rPr>
              <a:t>Boothheel</a:t>
            </a:r>
            <a:r>
              <a:rPr lang="en-US" dirty="0" smtClean="0">
                <a:cs typeface="+mn-cs"/>
              </a:rPr>
              <a:t> Lineament/Fault, circles – earthquakes (white &lt;M4, orange M4-5, red M5)</a:t>
            </a:r>
          </a:p>
          <a:p>
            <a:pPr eaLnBrk="1" hangingPunct="1">
              <a:defRPr/>
            </a:pPr>
            <a:r>
              <a:rPr lang="en-US" dirty="0" err="1" smtClean="0">
                <a:cs typeface="+mn-cs"/>
              </a:rPr>
              <a:t>Topo</a:t>
            </a:r>
            <a:r>
              <a:rPr lang="en-US" dirty="0" smtClean="0">
                <a:cs typeface="+mn-cs"/>
              </a:rPr>
              <a:t> - </a:t>
            </a:r>
            <a:r>
              <a:rPr lang="en-US" dirty="0" err="1" smtClean="0">
                <a:cs typeface="+mn-cs"/>
              </a:rPr>
              <a:t>srtm</a:t>
            </a: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0" hangingPunct="0">
              <a:spcBef>
                <a:spcPct val="50000"/>
              </a:spcBef>
            </a:pPr>
            <a:r>
              <a:rPr lang="en-US" sz="1200" b="0" dirty="0" smtClean="0">
                <a:latin typeface="Times" charset="0"/>
              </a:rPr>
              <a:t>Oblique Mercator projection in which coast lies along a meridian.</a:t>
            </a:r>
          </a:p>
          <a:p>
            <a:pPr algn="l" eaLnBrk="0" hangingPunct="0">
              <a:spcBef>
                <a:spcPct val="50000"/>
              </a:spcBef>
            </a:pPr>
            <a:r>
              <a:rPr lang="en-US" sz="1200" b="0" dirty="0" smtClean="0">
                <a:latin typeface="Times" charset="0"/>
              </a:rPr>
              <a:t>Shows crustal velocity field for CAP and MATE networks</a:t>
            </a:r>
          </a:p>
          <a:p>
            <a:pPr algn="l" eaLnBrk="0" hangingPunct="0">
              <a:spcBef>
                <a:spcPct val="50000"/>
              </a:spcBef>
            </a:pPr>
            <a:r>
              <a:rPr lang="en-US" sz="1200" b="0" dirty="0" smtClean="0">
                <a:latin typeface="Times" charset="0"/>
              </a:rPr>
              <a:t>Note velocity gradient (deformation) across Andes</a:t>
            </a:r>
          </a:p>
          <a:p>
            <a:pPr algn="l" eaLnBrk="0" hangingPunct="0">
              <a:spcBef>
                <a:spcPct val="50000"/>
              </a:spcBef>
            </a:pPr>
            <a:r>
              <a:rPr lang="en-US" sz="1200" b="0" dirty="0" smtClean="0">
                <a:latin typeface="Times" charset="0"/>
              </a:rPr>
              <a:t>Note variation of obliquity from greater than plate convergence direction to approximately perpendicular to coast/plate boundary.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097BF-FEFC-FB47-9CF7-B9A0F1DCE5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96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>
                <a:latin typeface="Times" charset="0"/>
              </a:rPr>
              <a:t>Cross section of horizontal velocity for San Juan (green CAP/blue MATE) and Mendoza (red CAP/purple MATE). Strike is perpendicular to plate boundary. Red line - pure Savage model, green line - model with Savage plus free slipping </a:t>
            </a:r>
            <a:r>
              <a:rPr lang="en-US" sz="1200" b="0" dirty="0" err="1" smtClean="0">
                <a:latin typeface="Times" charset="0"/>
              </a:rPr>
              <a:t>decollement</a:t>
            </a:r>
            <a:r>
              <a:rPr lang="en-US" sz="1200" b="0" dirty="0" smtClean="0">
                <a:latin typeface="Times" charset="0"/>
              </a:rPr>
              <a:t> in back arc. 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097BF-FEFC-FB47-9CF7-B9A0F1DCE5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434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Elastic modeling – have some sort slip on </a:t>
            </a:r>
            <a:r>
              <a:rPr lang="en-US" dirty="0" err="1" smtClean="0"/>
              <a:t>decollement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097BF-FEFC-FB47-9CF7-B9A0F1DCE5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68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804865-DB1F-C94D-9E2B-9F45F928360C}" type="slidenum">
              <a:rPr lang="en-US"/>
              <a:pPr/>
              <a:t>10</a:t>
            </a:fld>
            <a:endParaRPr lang="en-US"/>
          </a:p>
        </p:txBody>
      </p:sp>
      <p:sp>
        <p:nvSpPr>
          <p:cNvPr id="37273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4851" indent="-224851">
              <a:buFontTx/>
              <a:buChar char="•"/>
            </a:pPr>
            <a:r>
              <a:rPr lang="en-US"/>
              <a:t>So we introuduce an </a:t>
            </a:r>
            <a:r>
              <a:rPr lang="ja-JP" altLang="en-US">
                <a:latin typeface="Arial"/>
              </a:rPr>
              <a:t>‘</a:t>
            </a:r>
            <a:r>
              <a:rPr lang="en-US"/>
              <a:t>Andean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 plate to traditional Nazca-South America kinematics:</a:t>
            </a:r>
          </a:p>
          <a:p>
            <a:pPr marL="224851" indent="-224851">
              <a:buFontTx/>
              <a:buChar char="•"/>
            </a:pPr>
            <a:r>
              <a:rPr lang="en-US"/>
              <a:t>Nazca-South America motion is DECOMPOSED into Nazca-Andes and Andes-South America components (we know NS from Eric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paper on the Euler vector) so we can invert for AS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4E922A-00D3-E541-B390-25BFED3AFDE9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35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On left – no noise</a:t>
            </a:r>
            <a:r>
              <a:rPr lang="en-US" baseline="0" dirty="0" smtClean="0">
                <a:cs typeface="+mn-cs"/>
              </a:rPr>
              <a:t> – perfect data – “easy”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Blue circles</a:t>
            </a:r>
            <a:r>
              <a:rPr lang="en-US" baseline="0" dirty="0" smtClean="0">
                <a:cs typeface="+mn-cs"/>
              </a:rPr>
              <a:t> – plate motion</a:t>
            </a:r>
          </a:p>
          <a:p>
            <a:pPr eaLnBrk="1" hangingPunct="1">
              <a:defRPr/>
            </a:pPr>
            <a:r>
              <a:rPr lang="en-US" baseline="0" dirty="0" smtClean="0">
                <a:cs typeface="+mn-cs"/>
              </a:rPr>
              <a:t>Red dots– distinct motion of group of sites that are moving differently </a:t>
            </a:r>
            <a:r>
              <a:rPr lang="en-US" baseline="0" dirty="0" err="1" smtClean="0">
                <a:cs typeface="+mn-cs"/>
              </a:rPr>
              <a:t>wrt</a:t>
            </a:r>
            <a:r>
              <a:rPr lang="en-US" baseline="0" dirty="0" smtClean="0">
                <a:cs typeface="+mn-cs"/>
              </a:rPr>
              <a:t> plate, note that need sampling density “appropriate” to size of region with different motion. Only have 3 of the original sites that would sample it.</a:t>
            </a:r>
          </a:p>
          <a:p>
            <a:pPr eaLnBrk="1" hangingPunct="1">
              <a:defRPr/>
            </a:pPr>
            <a:r>
              <a:rPr lang="en-US" baseline="0" dirty="0" smtClean="0">
                <a:cs typeface="+mn-cs"/>
              </a:rPr>
              <a:t>Red plusses at bottom – residuals from straight line motion</a:t>
            </a:r>
          </a:p>
          <a:p>
            <a:pPr eaLnBrk="1" hangingPunct="1">
              <a:defRPr/>
            </a:pPr>
            <a:r>
              <a:rPr lang="en-US" baseline="0" dirty="0" smtClean="0">
                <a:cs typeface="+mn-cs"/>
              </a:rPr>
              <a:t>Magenta plusses at bottom – residuals from dense network in region moving differently – notice that there is a pattern to the residuals – good hint that it is not noise.</a:t>
            </a:r>
          </a:p>
          <a:p>
            <a:pPr eaLnBrk="1" hangingPunct="1">
              <a:defRPr/>
            </a:pPr>
            <a:endParaRPr lang="en-US" baseline="0" dirty="0" smtClean="0">
              <a:cs typeface="+mn-cs"/>
            </a:endParaRPr>
          </a:p>
          <a:p>
            <a:pPr eaLnBrk="1" hangingPunct="1">
              <a:defRPr/>
            </a:pPr>
            <a:r>
              <a:rPr lang="en-US" baseline="0" dirty="0" smtClean="0">
                <a:cs typeface="+mn-cs"/>
              </a:rPr>
              <a:t>On right – same but now adding some noise. Notice that the signal in the residuals gets washed out for large enough noise.</a:t>
            </a: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88F502-0C11-804D-AEBB-D57BD7B63D33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3687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8263" y="914400"/>
            <a:ext cx="4181475" cy="3135313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7427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3479800"/>
          </a:xfrm>
          <a:ln/>
        </p:spPr>
        <p:txBody>
          <a:bodyPr wrap="none" lIns="82058" tIns="41029" rIns="82058" bIns="41029" anchor="ctr"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Shows</a:t>
            </a:r>
            <a:r>
              <a:rPr lang="en-US" baseline="0" dirty="0" smtClean="0">
                <a:cs typeface="+mn-cs"/>
              </a:rPr>
              <a:t> (more or less) that there is no plate like, far-field, movement across New Madrid/US east of the Rockies.</a:t>
            </a:r>
          </a:p>
          <a:p>
            <a:pPr eaLnBrk="1" hangingPunct="1">
              <a:defRPr/>
            </a:pPr>
            <a:r>
              <a:rPr lang="en-US" baseline="0" dirty="0" smtClean="0">
                <a:cs typeface="+mn-cs"/>
              </a:rPr>
              <a:t>Big assumption is that will have such far field deformations.</a:t>
            </a:r>
          </a:p>
          <a:p>
            <a:pPr eaLnBrk="1" hangingPunct="1">
              <a:defRPr/>
            </a:pPr>
            <a:r>
              <a:rPr lang="en-US" baseline="0" dirty="0" smtClean="0">
                <a:cs typeface="+mn-cs"/>
              </a:rPr>
              <a:t>Does not sample NM sufficiently densely to see if there is local deformation (and there is no plate tectonic mechanism for local deformation)</a:t>
            </a:r>
          </a:p>
          <a:p>
            <a:pPr eaLnBrk="1" hangingPunct="1">
              <a:defRPr/>
            </a:pPr>
            <a:r>
              <a:rPr lang="en-US" baseline="0" dirty="0" smtClean="0">
                <a:cs typeface="+mn-cs"/>
              </a:rPr>
              <a:t>Can jump to conclusion that there will not be any more earthquakes in NM.</a:t>
            </a: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AF7B11-747F-9947-B781-2E461E8E495A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363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38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8240-C840-8041-9577-EA65B36B9873}" type="datetimeFigureOut">
              <a:rPr lang="en-US" smtClean="0"/>
              <a:t>11/11/16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3E24-C89D-A647-BE0A-C4DD2C86F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45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8240-C840-8041-9577-EA65B36B9873}" type="datetimeFigureOut">
              <a:rPr lang="en-US" smtClean="0"/>
              <a:t>11/11/16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3E24-C89D-A647-BE0A-C4DD2C86F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258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8240-C840-8041-9577-EA65B36B9873}" type="datetimeFigureOut">
              <a:rPr lang="en-US" smtClean="0"/>
              <a:t>11/11/16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3E24-C89D-A647-BE0A-C4DD2C86F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95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8240-C840-8041-9577-EA65B36B9873}" type="datetimeFigureOut">
              <a:rPr lang="en-US" smtClean="0"/>
              <a:t>11/11/16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3E24-C89D-A647-BE0A-C4DD2C86F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87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8240-C840-8041-9577-EA65B36B9873}" type="datetimeFigureOut">
              <a:rPr lang="en-US" smtClean="0"/>
              <a:t>11/11/16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3E24-C89D-A647-BE0A-C4DD2C86F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147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8240-C840-8041-9577-EA65B36B9873}" type="datetimeFigureOut">
              <a:rPr lang="en-US" smtClean="0"/>
              <a:t>11/11/16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3E24-C89D-A647-BE0A-C4DD2C86F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134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8240-C840-8041-9577-EA65B36B9873}" type="datetimeFigureOut">
              <a:rPr lang="en-US" smtClean="0"/>
              <a:t>11/11/16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3E24-C89D-A647-BE0A-C4DD2C86F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818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8240-C840-8041-9577-EA65B36B9873}" type="datetimeFigureOut">
              <a:rPr lang="en-US" smtClean="0"/>
              <a:t>11/11/16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3E24-C89D-A647-BE0A-C4DD2C86F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79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8240-C840-8041-9577-EA65B36B9873}" type="datetimeFigureOut">
              <a:rPr lang="en-US" smtClean="0"/>
              <a:t>11/11/16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3E24-C89D-A647-BE0A-C4DD2C86F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86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8240-C840-8041-9577-EA65B36B9873}" type="datetimeFigureOut">
              <a:rPr lang="en-US" smtClean="0"/>
              <a:t>11/11/16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3E24-C89D-A647-BE0A-C4DD2C86F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581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8240-C840-8041-9577-EA65B36B9873}" type="datetimeFigureOut">
              <a:rPr lang="en-US" smtClean="0"/>
              <a:t>11/11/16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3E24-C89D-A647-BE0A-C4DD2C86F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419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6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100000"/>
                    </a14:imgEffect>
                    <a14:imgEffect>
                      <a14:colorTemperature colorTemp="987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F8240-C840-8041-9577-EA65B36B9873}" type="datetimeFigureOut">
              <a:rPr lang="en-US" smtClean="0"/>
              <a:t>11/11/16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63E24-C89D-A647-BE0A-C4DD2C86F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32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4" Type="http://schemas.openxmlformats.org/officeDocument/2006/relationships/image" Target="../media/image13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err="1" smtClean="0">
                <a:latin typeface="Papyrus"/>
                <a:cs typeface="Papyrus" charset="0"/>
              </a:rPr>
              <a:t>Seismotectonics</a:t>
            </a:r>
            <a:endParaRPr lang="en-US" sz="4000" b="1" dirty="0" smtClean="0">
              <a:latin typeface="Papyrus"/>
              <a:cs typeface="Papyrus" charset="0"/>
            </a:endParaRPr>
          </a:p>
          <a:p>
            <a:pPr algn="ctr">
              <a:spcBef>
                <a:spcPct val="50000"/>
              </a:spcBef>
            </a:pPr>
            <a:endParaRPr lang="en-US" sz="4000" b="1" dirty="0">
              <a:latin typeface="Papyrus"/>
              <a:cs typeface="Papyrus" charset="0"/>
            </a:endParaRPr>
          </a:p>
          <a:p>
            <a:pPr algn="ctr">
              <a:spcBef>
                <a:spcPct val="50000"/>
              </a:spcBef>
            </a:pPr>
            <a:r>
              <a:rPr lang="en-US" sz="4000" b="1" dirty="0" smtClean="0">
                <a:latin typeface="Papyrus"/>
                <a:cs typeface="Papyrus" charset="0"/>
              </a:rPr>
              <a:t>CERI 7280</a:t>
            </a:r>
          </a:p>
          <a:p>
            <a:pPr algn="ctr"/>
            <a:endParaRPr lang="en-US" sz="3200" b="1" dirty="0">
              <a:latin typeface="Papyrus"/>
              <a:cs typeface="Papyrus" charset="0"/>
            </a:endParaRPr>
          </a:p>
          <a:p>
            <a:pPr algn="ctr"/>
            <a:r>
              <a:rPr lang="en-US" sz="3200" b="1" dirty="0">
                <a:latin typeface="Papyrus"/>
                <a:cs typeface="Papyrus" charset="0"/>
              </a:rPr>
              <a:t>Class </a:t>
            </a:r>
            <a:r>
              <a:rPr lang="en-US" sz="3200" b="1" dirty="0" smtClean="0">
                <a:latin typeface="Papyrus"/>
                <a:cs typeface="Papyrus" charset="0"/>
              </a:rPr>
              <a:t>18</a:t>
            </a:r>
          </a:p>
          <a:p>
            <a:pPr algn="ctr"/>
            <a:r>
              <a:rPr lang="en-US" sz="3200" b="1" dirty="0" smtClean="0">
                <a:latin typeface="Papyrus"/>
                <a:cs typeface="Papyrus" charset="0"/>
              </a:rPr>
              <a:t>Oct 26, 2016</a:t>
            </a:r>
          </a:p>
        </p:txBody>
      </p:sp>
    </p:spTree>
    <p:extLst>
      <p:ext uri="{BB962C8B-B14F-4D97-AF65-F5344CB8AC3E}">
        <p14:creationId xmlns:p14="http://schemas.microsoft.com/office/powerpoint/2010/main" val="2223224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9" name="Rectangle 7"/>
          <p:cNvSpPr>
            <a:spLocks noGrp="1" noChangeArrowheads="1"/>
          </p:cNvSpPr>
          <p:nvPr>
            <p:ph type="title"/>
          </p:nvPr>
        </p:nvSpPr>
        <p:spPr>
          <a:xfrm>
            <a:off x="698500" y="457200"/>
            <a:ext cx="7772400" cy="6096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Papyrus"/>
                <a:ea typeface="+mn-ea"/>
                <a:cs typeface="Papyrus"/>
              </a:rPr>
              <a:t>3-PLATE MODEL</a:t>
            </a:r>
          </a:p>
        </p:txBody>
      </p:sp>
      <p:sp>
        <p:nvSpPr>
          <p:cNvPr id="371721" name="Text Box 9"/>
          <p:cNvSpPr txBox="1">
            <a:spLocks noChangeArrowheads="1"/>
          </p:cNvSpPr>
          <p:nvPr/>
        </p:nvSpPr>
        <p:spPr bwMode="auto">
          <a:xfrm>
            <a:off x="0" y="4038600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</a:pPr>
            <a:r>
              <a:rPr lang="en-US" sz="2400" i="1" dirty="0">
                <a:latin typeface="Papyrus"/>
                <a:cs typeface="Papyrus"/>
              </a:rPr>
              <a:t>  </a:t>
            </a:r>
            <a:r>
              <a:rPr lang="en-US" sz="2400" i="1" dirty="0" err="1">
                <a:latin typeface="Papyrus"/>
                <a:cs typeface="Papyrus"/>
              </a:rPr>
              <a:t>Utotal</a:t>
            </a:r>
            <a:r>
              <a:rPr lang="en-US" sz="2400" i="1" dirty="0">
                <a:latin typeface="Papyrus"/>
                <a:cs typeface="Papyrus"/>
              </a:rPr>
              <a:t> = </a:t>
            </a:r>
            <a:r>
              <a:rPr lang="en-US" sz="2400" i="1" dirty="0" err="1">
                <a:latin typeface="Papyrus"/>
                <a:cs typeface="Papyrus"/>
              </a:rPr>
              <a:t>Uelastic</a:t>
            </a:r>
            <a:r>
              <a:rPr lang="en-US" sz="2400" i="1" dirty="0">
                <a:latin typeface="Papyrus"/>
                <a:cs typeface="Papyrus"/>
              </a:rPr>
              <a:t> + </a:t>
            </a:r>
            <a:r>
              <a:rPr lang="en-US" sz="2400" i="1" dirty="0" err="1">
                <a:latin typeface="Papyrus"/>
                <a:cs typeface="Papyrus"/>
              </a:rPr>
              <a:t>Uplate</a:t>
            </a:r>
            <a:endParaRPr lang="en-US" sz="2400" i="1" dirty="0">
              <a:latin typeface="Papyrus"/>
              <a:cs typeface="Papyrus"/>
            </a:endParaRPr>
          </a:p>
        </p:txBody>
      </p:sp>
      <p:grpSp>
        <p:nvGrpSpPr>
          <p:cNvPr id="371728" name="Group 16"/>
          <p:cNvGrpSpPr>
            <a:grpSpLocks/>
          </p:cNvGrpSpPr>
          <p:nvPr/>
        </p:nvGrpSpPr>
        <p:grpSpPr bwMode="auto">
          <a:xfrm>
            <a:off x="1066800" y="1314450"/>
            <a:ext cx="6953250" cy="2338388"/>
            <a:chOff x="1044" y="1104"/>
            <a:chExt cx="3648" cy="1227"/>
          </a:xfrm>
        </p:grpSpPr>
        <p:pic>
          <p:nvPicPr>
            <p:cNvPr id="371723" name="Picture 11" descr="3plate_fi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6" t="25224" r="5272" b="32022"/>
            <a:stretch>
              <a:fillRect/>
            </a:stretch>
          </p:blipFill>
          <p:spPr bwMode="auto">
            <a:xfrm>
              <a:off x="1044" y="1104"/>
              <a:ext cx="3648" cy="1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1724" name="Rectangle 12"/>
            <p:cNvSpPr>
              <a:spLocks noChangeArrowheads="1"/>
            </p:cNvSpPr>
            <p:nvPr/>
          </p:nvSpPr>
          <p:spPr bwMode="auto">
            <a:xfrm>
              <a:off x="3870" y="1314"/>
              <a:ext cx="227" cy="1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1726" name="Rectangle 14"/>
          <p:cNvSpPr>
            <a:spLocks noChangeArrowheads="1"/>
          </p:cNvSpPr>
          <p:nvPr/>
        </p:nvSpPr>
        <p:spPr bwMode="auto">
          <a:xfrm>
            <a:off x="0" y="4714875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</a:pPr>
            <a:r>
              <a:rPr lang="en-US" sz="2400" i="1" dirty="0">
                <a:latin typeface="Papyrus"/>
                <a:cs typeface="Papyrus"/>
              </a:rPr>
              <a:t>  Inversion for 4 parameters: L, </a:t>
            </a:r>
            <a:r>
              <a:rPr lang="en-US" sz="2400" i="1" dirty="0" err="1">
                <a:latin typeface="Papyrus"/>
                <a:cs typeface="Papyrus"/>
              </a:rPr>
              <a:t>ASlat</a:t>
            </a:r>
            <a:r>
              <a:rPr lang="en-US" sz="2400" i="1" dirty="0">
                <a:latin typeface="Papyrus"/>
                <a:cs typeface="Papyrus"/>
              </a:rPr>
              <a:t>,  </a:t>
            </a:r>
            <a:r>
              <a:rPr lang="en-US" sz="2400" i="1" dirty="0" err="1">
                <a:latin typeface="Papyrus"/>
                <a:cs typeface="Papyrus"/>
              </a:rPr>
              <a:t>ASlon</a:t>
            </a:r>
            <a:r>
              <a:rPr lang="en-US" sz="2400" i="1" dirty="0">
                <a:latin typeface="Papyrus"/>
                <a:cs typeface="Papyrus"/>
              </a:rPr>
              <a:t>, </a:t>
            </a:r>
            <a:r>
              <a:rPr lang="en-US" sz="2400" i="1" dirty="0" err="1">
                <a:latin typeface="Papyrus"/>
                <a:cs typeface="Papyrus"/>
              </a:rPr>
              <a:t>ASw</a:t>
            </a:r>
            <a:r>
              <a:rPr lang="en-US" sz="2400" i="1" dirty="0">
                <a:latin typeface="Papyrus"/>
                <a:cs typeface="Papyrus"/>
              </a:rPr>
              <a:t>  (</a:t>
            </a:r>
            <a:r>
              <a:rPr lang="en-US" sz="2400" i="1" dirty="0" err="1">
                <a:latin typeface="Papyrus"/>
                <a:cs typeface="Papyrus"/>
              </a:rPr>
              <a:t>n.b.</a:t>
            </a:r>
            <a:r>
              <a:rPr lang="en-US" sz="2400" i="1" dirty="0">
                <a:latin typeface="Papyrus"/>
                <a:cs typeface="Papyrus"/>
              </a:rPr>
              <a:t>  L is a free parameter </a:t>
            </a:r>
            <a:r>
              <a:rPr lang="en-US" sz="2400" i="1" dirty="0" err="1">
                <a:latin typeface="Papyrus"/>
                <a:cs typeface="Papyrus"/>
              </a:rPr>
              <a:t>doesn</a:t>
            </a:r>
            <a:r>
              <a:rPr lang="ja-JP" altLang="en-US" sz="2400" i="1" dirty="0">
                <a:latin typeface="Papyrus"/>
                <a:cs typeface="Papyrus"/>
              </a:rPr>
              <a:t>’</a:t>
            </a:r>
            <a:r>
              <a:rPr lang="en-US" sz="2400" i="1" dirty="0">
                <a:latin typeface="Papyrus"/>
                <a:cs typeface="Papyrus"/>
              </a:rPr>
              <a:t>t have to be 100%)</a:t>
            </a:r>
          </a:p>
        </p:txBody>
      </p:sp>
      <p:sp>
        <p:nvSpPr>
          <p:cNvPr id="371727" name="Rectangle 15"/>
          <p:cNvSpPr>
            <a:spLocks noChangeArrowheads="1"/>
          </p:cNvSpPr>
          <p:nvPr/>
        </p:nvSpPr>
        <p:spPr bwMode="auto">
          <a:xfrm>
            <a:off x="0" y="5715000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</a:pPr>
            <a:r>
              <a:rPr lang="en-US" sz="2400" i="1" dirty="0">
                <a:latin typeface="Papyrus"/>
                <a:cs typeface="Papyrus"/>
              </a:rPr>
              <a:t>  3-d model</a:t>
            </a:r>
          </a:p>
        </p:txBody>
      </p:sp>
    </p:spTree>
    <p:extLst>
      <p:ext uri="{BB962C8B-B14F-4D97-AF65-F5344CB8AC3E}">
        <p14:creationId xmlns:p14="http://schemas.microsoft.com/office/powerpoint/2010/main" val="3427161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721" grpId="0" autoUpdateAnimBg="0"/>
      <p:bldP spid="371726" grpId="0" autoUpdateAnimBg="0"/>
      <p:bldP spid="371727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0"/>
            <a:ext cx="5715000" cy="6858000"/>
          </a:xfrm>
          <a:prstGeom prst="rect">
            <a:avLst/>
          </a:prstGeom>
        </p:spPr>
      </p:pic>
      <p:sp>
        <p:nvSpPr>
          <p:cNvPr id="4" name="Rectangle 7"/>
          <p:cNvSpPr>
            <a:spLocks noGrp="1" noChangeArrowheads="1"/>
          </p:cNvSpPr>
          <p:nvPr>
            <p:ph type="title"/>
          </p:nvPr>
        </p:nvSpPr>
        <p:spPr>
          <a:xfrm>
            <a:off x="5803900" y="1130300"/>
            <a:ext cx="3340100" cy="3873500"/>
          </a:xfrm>
        </p:spPr>
        <p:txBody>
          <a:bodyPr>
            <a:normAutofit fontScale="90000"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Papyrus"/>
                <a:ea typeface="+mn-ea"/>
                <a:cs typeface="Papyrus"/>
              </a:rPr>
              <a:t>Coseismic displacements Maule, Chile</a:t>
            </a:r>
            <a:br>
              <a:rPr lang="en-US" sz="2400" b="1" dirty="0" smtClean="0">
                <a:solidFill>
                  <a:srgbClr val="000000"/>
                </a:solidFill>
                <a:latin typeface="Papyrus"/>
                <a:ea typeface="+mn-ea"/>
                <a:cs typeface="Papyrus"/>
              </a:rPr>
            </a:br>
            <a:r>
              <a:rPr lang="en-US" sz="2400" b="1" dirty="0" smtClean="0">
                <a:solidFill>
                  <a:srgbClr val="000000"/>
                </a:solidFill>
                <a:latin typeface="Papyrus"/>
                <a:ea typeface="+mn-ea"/>
                <a:cs typeface="Papyrus"/>
              </a:rPr>
              <a:t>M8.8</a:t>
            </a:r>
            <a:br>
              <a:rPr lang="en-US" sz="2400" b="1" dirty="0" smtClean="0">
                <a:solidFill>
                  <a:srgbClr val="000000"/>
                </a:solidFill>
                <a:latin typeface="Papyrus"/>
                <a:ea typeface="+mn-ea"/>
                <a:cs typeface="Papyrus"/>
              </a:rPr>
            </a:br>
            <a:r>
              <a:rPr lang="en-US" sz="2400" b="1" dirty="0">
                <a:solidFill>
                  <a:srgbClr val="000000"/>
                </a:solidFill>
                <a:latin typeface="Papyrus"/>
                <a:ea typeface="+mn-ea"/>
                <a:cs typeface="Papyrus"/>
              </a:rPr>
              <a:t/>
            </a:r>
            <a:br>
              <a:rPr lang="en-US" sz="2400" b="1" dirty="0">
                <a:solidFill>
                  <a:srgbClr val="000000"/>
                </a:solidFill>
                <a:latin typeface="Papyrus"/>
                <a:ea typeface="+mn-ea"/>
                <a:cs typeface="Papyrus"/>
              </a:rPr>
            </a:br>
            <a:r>
              <a:rPr lang="en-US" sz="2400" b="1" dirty="0" smtClean="0">
                <a:solidFill>
                  <a:srgbClr val="000000"/>
                </a:solidFill>
                <a:latin typeface="Papyrus"/>
                <a:ea typeface="+mn-ea"/>
                <a:cs typeface="Papyrus"/>
              </a:rPr>
              <a:t>Largest </a:t>
            </a:r>
            <a:r>
              <a:rPr lang="en-US" sz="2400" b="1" dirty="0" err="1" smtClean="0">
                <a:solidFill>
                  <a:srgbClr val="000000"/>
                </a:solidFill>
                <a:latin typeface="Papyrus"/>
                <a:ea typeface="+mn-ea"/>
                <a:cs typeface="Papyrus"/>
              </a:rPr>
              <a:t>displacment</a:t>
            </a:r>
            <a:r>
              <a:rPr lang="en-US" sz="2400" b="1" dirty="0">
                <a:solidFill>
                  <a:srgbClr val="000000"/>
                </a:solidFill>
                <a:latin typeface="Papyrus"/>
                <a:ea typeface="+mn-ea"/>
                <a:cs typeface="Papyrus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Papyrus"/>
                <a:ea typeface="+mn-ea"/>
                <a:cs typeface="Papyrus"/>
              </a:rPr>
              <a:t>reported was 5 m</a:t>
            </a:r>
            <a:br>
              <a:rPr lang="en-US" sz="2400" b="1" dirty="0" smtClean="0">
                <a:solidFill>
                  <a:srgbClr val="000000"/>
                </a:solidFill>
                <a:latin typeface="Papyrus"/>
                <a:ea typeface="+mn-ea"/>
                <a:cs typeface="Papyrus"/>
              </a:rPr>
            </a:br>
            <a:r>
              <a:rPr lang="en-US" sz="2400" b="1" dirty="0" smtClean="0">
                <a:solidFill>
                  <a:srgbClr val="000000"/>
                </a:solidFill>
                <a:latin typeface="Papyrus"/>
                <a:ea typeface="+mn-ea"/>
                <a:cs typeface="Papyrus"/>
              </a:rPr>
              <a:t>(at a station with closed data)</a:t>
            </a:r>
            <a:br>
              <a:rPr lang="en-US" sz="2400" b="1" dirty="0" smtClean="0">
                <a:solidFill>
                  <a:srgbClr val="000000"/>
                </a:solidFill>
                <a:latin typeface="Papyrus"/>
                <a:ea typeface="+mn-ea"/>
                <a:cs typeface="Papyrus"/>
              </a:rPr>
            </a:br>
            <a:r>
              <a:rPr lang="en-US" sz="2400" b="1" dirty="0">
                <a:solidFill>
                  <a:srgbClr val="000000"/>
                </a:solidFill>
                <a:latin typeface="Papyrus"/>
                <a:ea typeface="+mn-ea"/>
                <a:cs typeface="Papyrus"/>
              </a:rPr>
              <a:t/>
            </a:r>
            <a:br>
              <a:rPr lang="en-US" sz="2400" b="1" dirty="0">
                <a:solidFill>
                  <a:srgbClr val="000000"/>
                </a:solidFill>
                <a:latin typeface="Papyrus"/>
                <a:ea typeface="+mn-ea"/>
                <a:cs typeface="Papyrus"/>
              </a:rPr>
            </a:br>
            <a:r>
              <a:rPr lang="en-US" sz="2400" b="1" dirty="0" smtClean="0">
                <a:solidFill>
                  <a:srgbClr val="000000"/>
                </a:solidFill>
                <a:latin typeface="Papyrus"/>
                <a:ea typeface="+mn-ea"/>
                <a:cs typeface="Papyrus"/>
              </a:rPr>
              <a:t>Buenos Aires jumped 2-2.5 cm!</a:t>
            </a:r>
            <a:endParaRPr lang="en-US" sz="2400" b="1" dirty="0">
              <a:solidFill>
                <a:srgbClr val="000000"/>
              </a:solidFill>
              <a:latin typeface="Papyrus"/>
              <a:ea typeface="+mn-ea"/>
              <a:cs typeface="Papyrus"/>
            </a:endParaRPr>
          </a:p>
        </p:txBody>
      </p:sp>
    </p:spTree>
    <p:extLst>
      <p:ext uri="{BB962C8B-B14F-4D97-AF65-F5344CB8AC3E}">
        <p14:creationId xmlns:p14="http://schemas.microsoft.com/office/powerpoint/2010/main" val="4145280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1130300"/>
            <a:ext cx="9296400" cy="38735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Papyrus"/>
                <a:ea typeface="+mn-ea"/>
                <a:cs typeface="Papyrus"/>
              </a:rPr>
              <a:t>Applying GPS in New Madrid</a:t>
            </a:r>
            <a:endParaRPr lang="en-US" sz="2400" b="1" dirty="0">
              <a:solidFill>
                <a:srgbClr val="000000"/>
              </a:solidFill>
              <a:latin typeface="Papyrus"/>
              <a:ea typeface="+mn-ea"/>
              <a:cs typeface="Papyrus"/>
            </a:endParaRPr>
          </a:p>
        </p:txBody>
      </p:sp>
    </p:spTree>
    <p:extLst>
      <p:ext uri="{BB962C8B-B14F-4D97-AF65-F5344CB8AC3E}">
        <p14:creationId xmlns:p14="http://schemas.microsoft.com/office/powerpoint/2010/main" val="320698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71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981200"/>
            <a:ext cx="5081588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547139" name="Text Box 3"/>
          <p:cNvSpPr txBox="1">
            <a:spLocks noChangeArrowheads="1"/>
          </p:cNvSpPr>
          <p:nvPr/>
        </p:nvSpPr>
        <p:spPr bwMode="auto">
          <a:xfrm>
            <a:off x="0" y="276225"/>
            <a:ext cx="9144000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>
                <a:latin typeface="Papyrus"/>
                <a:cs typeface="Papyrus"/>
              </a:rPr>
              <a:t>Detecting small signal buried in larger </a:t>
            </a:r>
            <a:r>
              <a:rPr lang="en-US" dirty="0" smtClean="0">
                <a:latin typeface="Papyrus"/>
                <a:cs typeface="Papyrus"/>
              </a:rPr>
              <a:t>signal</a:t>
            </a:r>
          </a:p>
          <a:p>
            <a:pPr algn="ctr">
              <a:spcBef>
                <a:spcPct val="50000"/>
              </a:spcBef>
              <a:defRPr/>
            </a:pPr>
            <a:endParaRPr lang="en-US" dirty="0">
              <a:latin typeface="Papyrus"/>
              <a:cs typeface="Papyrus"/>
            </a:endParaRPr>
          </a:p>
          <a:p>
            <a:pPr algn="ctr">
              <a:spcBef>
                <a:spcPct val="50000"/>
              </a:spcBef>
              <a:defRPr/>
            </a:pPr>
            <a:endParaRPr lang="en-US" dirty="0">
              <a:latin typeface="Papyrus"/>
              <a:cs typeface="Papyru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dirty="0">
                <a:latin typeface="Papyrus"/>
                <a:cs typeface="Papyrus"/>
              </a:rPr>
              <a:t>No noise    </a:t>
            </a:r>
            <a:r>
              <a:rPr lang="en-US" dirty="0" smtClean="0">
                <a:latin typeface="Papyrus"/>
                <a:cs typeface="Papyrus"/>
              </a:rPr>
              <a:t>                                                          </a:t>
            </a:r>
            <a:r>
              <a:rPr lang="en-US" dirty="0">
                <a:latin typeface="Papyrus"/>
                <a:cs typeface="Papyrus"/>
              </a:rPr>
              <a:t>With </a:t>
            </a:r>
            <a:r>
              <a:rPr lang="en-US" dirty="0" smtClean="0">
                <a:latin typeface="Papyrus"/>
                <a:cs typeface="Papyrus"/>
              </a:rPr>
              <a:t>noise </a:t>
            </a:r>
            <a:endParaRPr lang="en-US" dirty="0">
              <a:latin typeface="Papyrus"/>
              <a:cs typeface="Papyru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1981200"/>
            <a:ext cx="5081587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515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50" y="9525"/>
            <a:ext cx="6280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403" name="Text Box 3"/>
          <p:cNvSpPr txBox="1">
            <a:spLocks noChangeArrowheads="1"/>
          </p:cNvSpPr>
          <p:nvPr/>
        </p:nvSpPr>
        <p:spPr bwMode="auto">
          <a:xfrm>
            <a:off x="7620000" y="46482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Calais</a:t>
            </a:r>
          </a:p>
        </p:txBody>
      </p:sp>
      <p:sp>
        <p:nvSpPr>
          <p:cNvPr id="3686404" name="Text Box 4"/>
          <p:cNvSpPr txBox="1">
            <a:spLocks noChangeArrowheads="1"/>
          </p:cNvSpPr>
          <p:nvPr/>
        </p:nvSpPr>
        <p:spPr bwMode="auto">
          <a:xfrm>
            <a:off x="0" y="647700"/>
            <a:ext cx="27432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000000"/>
                </a:solidFill>
                <a:latin typeface="Papyrus"/>
                <a:cs typeface="Papyrus"/>
              </a:rPr>
              <a:t>Processing </a:t>
            </a:r>
            <a:r>
              <a:rPr lang="ja-JP" altLang="en-US" sz="2400" b="1" dirty="0">
                <a:solidFill>
                  <a:srgbClr val="000000"/>
                </a:solidFill>
                <a:latin typeface="Papyrus"/>
                <a:cs typeface="Papyrus"/>
              </a:rPr>
              <a:t>“</a:t>
            </a:r>
            <a:r>
              <a:rPr lang="en-US" sz="2400" b="1" dirty="0">
                <a:solidFill>
                  <a:srgbClr val="000000"/>
                </a:solidFill>
                <a:latin typeface="Papyrus"/>
                <a:cs typeface="Papyrus"/>
              </a:rPr>
              <a:t>noisy</a:t>
            </a:r>
            <a:r>
              <a:rPr lang="ja-JP" altLang="en-US" sz="2400" b="1" dirty="0">
                <a:solidFill>
                  <a:srgbClr val="000000"/>
                </a:solidFill>
                <a:latin typeface="Papyrus"/>
                <a:cs typeface="Papyrus"/>
              </a:rPr>
              <a:t>”</a:t>
            </a:r>
            <a:r>
              <a:rPr lang="en-US" sz="2400" b="1" dirty="0">
                <a:solidFill>
                  <a:srgbClr val="000000"/>
                </a:solidFill>
                <a:latin typeface="Papyrus"/>
                <a:cs typeface="Papyrus"/>
              </a:rPr>
              <a:t> data</a:t>
            </a:r>
          </a:p>
          <a:p>
            <a:pPr>
              <a:spcBef>
                <a:spcPct val="50000"/>
              </a:spcBef>
              <a:defRPr/>
            </a:pPr>
            <a:endParaRPr lang="en-US" sz="2400" b="1" dirty="0">
              <a:solidFill>
                <a:srgbClr val="000000"/>
              </a:solidFill>
              <a:latin typeface="Papyrus"/>
              <a:cs typeface="Papyrus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000000"/>
                </a:solidFill>
                <a:latin typeface="Papyrus"/>
                <a:cs typeface="Papyrus"/>
              </a:rPr>
              <a:t>Law of large numbers (statistics) –</a:t>
            </a:r>
          </a:p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000000"/>
                </a:solidFill>
                <a:latin typeface="Papyrus"/>
                <a:cs typeface="Papyrus"/>
              </a:rPr>
              <a:t>Large amounts of </a:t>
            </a:r>
            <a:r>
              <a:rPr lang="ja-JP" altLang="en-US" sz="2400" b="1" dirty="0">
                <a:solidFill>
                  <a:srgbClr val="000000"/>
                </a:solidFill>
                <a:latin typeface="Papyrus"/>
                <a:cs typeface="Papyrus"/>
              </a:rPr>
              <a:t>“</a:t>
            </a:r>
            <a:r>
              <a:rPr lang="en-US" sz="2400" b="1" dirty="0">
                <a:solidFill>
                  <a:srgbClr val="000000"/>
                </a:solidFill>
                <a:latin typeface="Papyrus"/>
                <a:cs typeface="Papyrus"/>
              </a:rPr>
              <a:t>bad</a:t>
            </a:r>
            <a:r>
              <a:rPr lang="ja-JP" altLang="en-US" sz="2400" b="1" dirty="0">
                <a:solidFill>
                  <a:srgbClr val="000000"/>
                </a:solidFill>
                <a:latin typeface="Papyrus"/>
                <a:cs typeface="Papyrus"/>
              </a:rPr>
              <a:t>”</a:t>
            </a:r>
            <a:r>
              <a:rPr lang="en-US" sz="2400" b="1" dirty="0">
                <a:solidFill>
                  <a:srgbClr val="000000"/>
                </a:solidFill>
                <a:latin typeface="Papyrus"/>
                <a:cs typeface="Papyrus"/>
              </a:rPr>
              <a:t> data will give good </a:t>
            </a:r>
            <a:r>
              <a:rPr lang="en-US" sz="2400" b="1" dirty="0" smtClean="0">
                <a:solidFill>
                  <a:srgbClr val="000000"/>
                </a:solidFill>
                <a:latin typeface="Papyrus"/>
                <a:cs typeface="Papyrus"/>
              </a:rPr>
              <a:t>average.</a:t>
            </a:r>
          </a:p>
        </p:txBody>
      </p:sp>
    </p:spTree>
    <p:extLst>
      <p:ext uri="{BB962C8B-B14F-4D97-AF65-F5344CB8AC3E}">
        <p14:creationId xmlns:p14="http://schemas.microsoft.com/office/powerpoint/2010/main" val="548329698"/>
      </p:ext>
    </p:extLst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ompa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" r="4240"/>
          <a:stretch>
            <a:fillRect/>
          </a:stretch>
        </p:blipFill>
        <p:spPr bwMode="auto">
          <a:xfrm>
            <a:off x="-76200" y="2084388"/>
            <a:ext cx="6375400" cy="47736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37251" name="Text Box 3"/>
          <p:cNvSpPr txBox="1">
            <a:spLocks noChangeArrowheads="1"/>
          </p:cNvSpPr>
          <p:nvPr/>
        </p:nvSpPr>
        <p:spPr bwMode="auto">
          <a:xfrm rot="16200000">
            <a:off x="-464343" y="2902743"/>
            <a:ext cx="1295400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0">
                <a:latin typeface="Arial" charset="0"/>
                <a:cs typeface="Arial" charset="0"/>
              </a:rPr>
              <a:t>Meters</a:t>
            </a:r>
          </a:p>
        </p:txBody>
      </p:sp>
      <p:sp>
        <p:nvSpPr>
          <p:cNvPr id="3637252" name="Text Box 4"/>
          <p:cNvSpPr txBox="1">
            <a:spLocks noChangeArrowheads="1"/>
          </p:cNvSpPr>
          <p:nvPr/>
        </p:nvSpPr>
        <p:spPr bwMode="auto">
          <a:xfrm rot="16200000">
            <a:off x="-273843" y="5303043"/>
            <a:ext cx="914400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0">
                <a:latin typeface="Arial" charset="0"/>
                <a:cs typeface="Arial" charset="0"/>
              </a:rPr>
              <a:t>Meters</a:t>
            </a:r>
          </a:p>
        </p:txBody>
      </p:sp>
      <p:pic>
        <p:nvPicPr>
          <p:cNvPr id="18436" name="Picture 5" descr="compar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r="4747"/>
          <a:stretch>
            <a:fillRect/>
          </a:stretch>
        </p:blipFill>
        <p:spPr bwMode="auto">
          <a:xfrm>
            <a:off x="5257800" y="0"/>
            <a:ext cx="3886200" cy="29257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37254" name="Text Box 6"/>
          <p:cNvSpPr txBox="1">
            <a:spLocks noChangeArrowheads="1"/>
          </p:cNvSpPr>
          <p:nvPr/>
        </p:nvSpPr>
        <p:spPr bwMode="auto">
          <a:xfrm rot="16200000">
            <a:off x="4876800" y="1371600"/>
            <a:ext cx="914400" cy="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400" b="0">
                <a:latin typeface="Arial" charset="0"/>
                <a:cs typeface="Arial" charset="0"/>
              </a:rPr>
              <a:t>Meters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165100"/>
            <a:ext cx="5181600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0" dirty="0">
                <a:solidFill>
                  <a:srgbClr val="000000"/>
                </a:solidFill>
                <a:latin typeface="Papyrus"/>
                <a:cs typeface="Papyrus"/>
              </a:rPr>
              <a:t>Other </a:t>
            </a:r>
            <a:r>
              <a:rPr lang="en-US" b="0" dirty="0" smtClean="0">
                <a:solidFill>
                  <a:srgbClr val="000000"/>
                </a:solidFill>
                <a:latin typeface="Papyrus"/>
                <a:cs typeface="Papyrus"/>
              </a:rPr>
              <a:t>displacement/deformation signals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000000"/>
                </a:solidFill>
                <a:latin typeface="Papyrus"/>
                <a:cs typeface="Papyrus"/>
              </a:rPr>
              <a:t>Large, ~naturally </a:t>
            </a:r>
            <a:r>
              <a:rPr lang="en-US" dirty="0" err="1" smtClean="0">
                <a:solidFill>
                  <a:srgbClr val="000000"/>
                </a:solidFill>
                <a:latin typeface="Papyrus"/>
                <a:cs typeface="Papyrus"/>
              </a:rPr>
              <a:t>polaried</a:t>
            </a:r>
            <a:r>
              <a:rPr lang="en-US" dirty="0" smtClean="0">
                <a:solidFill>
                  <a:srgbClr val="000000"/>
                </a:solidFill>
                <a:latin typeface="Papyrus"/>
                <a:cs typeface="Papyrus"/>
              </a:rPr>
              <a:t>, Love waves from Sumatra, 2004, M9.2, earthquake recorded on </a:t>
            </a:r>
            <a:r>
              <a:rPr lang="en-US" dirty="0" err="1" smtClean="0">
                <a:solidFill>
                  <a:srgbClr val="000000"/>
                </a:solidFill>
                <a:latin typeface="Papyrus"/>
                <a:cs typeface="Papyrus"/>
              </a:rPr>
              <a:t>colocated</a:t>
            </a:r>
            <a:r>
              <a:rPr lang="en-US" dirty="0" smtClean="0">
                <a:solidFill>
                  <a:srgbClr val="000000"/>
                </a:solidFill>
                <a:latin typeface="Papyrus"/>
                <a:cs typeface="Papyrus"/>
              </a:rPr>
              <a:t> broadband seismometer and high-rate GPS.</a:t>
            </a:r>
            <a:endParaRPr lang="en-US" b="0" dirty="0">
              <a:solidFill>
                <a:srgbClr val="000000"/>
              </a:solidFill>
              <a:latin typeface="Papyrus"/>
              <a:cs typeface="Papyrus"/>
            </a:endParaRPr>
          </a:p>
        </p:txBody>
      </p:sp>
    </p:spTree>
    <p:extLst>
      <p:ext uri="{BB962C8B-B14F-4D97-AF65-F5344CB8AC3E}">
        <p14:creationId xmlns:p14="http://schemas.microsoft.com/office/powerpoint/2010/main" val="3930633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5091" name="Text Box 3"/>
          <p:cNvSpPr txBox="1">
            <a:spLocks noChangeArrowheads="1"/>
          </p:cNvSpPr>
          <p:nvPr/>
        </p:nvSpPr>
        <p:spPr bwMode="auto">
          <a:xfrm>
            <a:off x="6553200" y="457200"/>
            <a:ext cx="25146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00"/>
                </a:solidFill>
                <a:effectLst/>
                <a:latin typeface="Papyrus"/>
                <a:cs typeface="Papyrus"/>
              </a:rPr>
              <a:t>Continuous GPS network for New Madrid Design</a:t>
            </a:r>
          </a:p>
          <a:p>
            <a:pPr>
              <a:defRPr/>
            </a:pPr>
            <a:endParaRPr lang="en-US" sz="2400" b="1" dirty="0">
              <a:solidFill>
                <a:srgbClr val="000000"/>
              </a:solidFill>
              <a:effectLst/>
              <a:latin typeface="Papyrus"/>
              <a:cs typeface="Papyrus"/>
            </a:endParaRPr>
          </a:p>
          <a:p>
            <a:pPr>
              <a:defRPr/>
            </a:pPr>
            <a:r>
              <a:rPr lang="en-US" sz="2400" b="1" dirty="0">
                <a:solidFill>
                  <a:srgbClr val="000000"/>
                </a:solidFill>
                <a:effectLst/>
                <a:latin typeface="Papyrus"/>
                <a:cs typeface="Papyrus"/>
              </a:rPr>
              <a:t>Local scale</a:t>
            </a:r>
          </a:p>
          <a:p>
            <a:pPr lvl="1">
              <a:defRPr/>
            </a:pPr>
            <a:endParaRPr lang="en-US" sz="2400" b="1" dirty="0">
              <a:solidFill>
                <a:srgbClr val="000000"/>
              </a:solidFill>
              <a:effectLst/>
              <a:latin typeface="Papyrus"/>
              <a:cs typeface="Papyrus"/>
            </a:endParaRPr>
          </a:p>
          <a:p>
            <a:pPr>
              <a:defRPr/>
            </a:pPr>
            <a:r>
              <a:rPr lang="en-US" sz="2400" b="1" dirty="0">
                <a:solidFill>
                  <a:srgbClr val="000000"/>
                </a:solidFill>
                <a:effectLst/>
                <a:latin typeface="Papyrus"/>
                <a:cs typeface="Papyrus"/>
              </a:rPr>
              <a:t>Mid-scale</a:t>
            </a:r>
          </a:p>
          <a:p>
            <a:pPr lvl="1">
              <a:defRPr/>
            </a:pPr>
            <a:endParaRPr lang="en-US" sz="2400" b="1" dirty="0">
              <a:solidFill>
                <a:srgbClr val="000000"/>
              </a:solidFill>
              <a:effectLst/>
              <a:latin typeface="Papyrus"/>
              <a:cs typeface="Papyrus"/>
            </a:endParaRPr>
          </a:p>
          <a:p>
            <a:pPr>
              <a:defRPr/>
            </a:pPr>
            <a:r>
              <a:rPr lang="en-US" sz="2400" b="1" dirty="0">
                <a:solidFill>
                  <a:srgbClr val="000000"/>
                </a:solidFill>
                <a:effectLst/>
                <a:latin typeface="Papyrus"/>
                <a:cs typeface="Papyrus"/>
              </a:rPr>
              <a:t>Regional scale</a:t>
            </a:r>
          </a:p>
        </p:txBody>
      </p:sp>
      <p:pic>
        <p:nvPicPr>
          <p:cNvPr id="6146" name="Picture 1" descr="gama_regnl_double_improvedcolo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1600200"/>
            <a:ext cx="7467600" cy="966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414701"/>
      </p:ext>
    </p:extLst>
  </p:cSld>
  <p:clrMapOvr>
    <a:masterClrMapping/>
  </p:clrMapOvr>
  <p:transition xmlns:p14="http://schemas.microsoft.com/office/powerpoint/2010/main" spd="med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0" y="20701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000000"/>
                </a:solidFill>
                <a:effectLst/>
                <a:latin typeface="Papyrus"/>
                <a:cs typeface="Papyrus"/>
              </a:rPr>
              <a:t>Background about GPS as applied to plate motions and deformation </a:t>
            </a:r>
            <a:endParaRPr lang="en-US" sz="2400" b="1" dirty="0">
              <a:solidFill>
                <a:srgbClr val="000000"/>
              </a:solidFill>
              <a:effectLst/>
              <a:latin typeface="Papyrus"/>
              <a:cs typeface="Papyrus"/>
            </a:endParaRPr>
          </a:p>
        </p:txBody>
      </p:sp>
    </p:spTree>
    <p:extLst>
      <p:ext uri="{BB962C8B-B14F-4D97-AF65-F5344CB8AC3E}">
        <p14:creationId xmlns:p14="http://schemas.microsoft.com/office/powerpoint/2010/main" val="78847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-990600"/>
            <a:ext cx="6451600" cy="765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8867" name="Text Box 3"/>
          <p:cNvSpPr txBox="1">
            <a:spLocks noChangeArrowheads="1"/>
          </p:cNvSpPr>
          <p:nvPr/>
        </p:nvSpPr>
        <p:spPr bwMode="auto">
          <a:xfrm>
            <a:off x="0" y="0"/>
            <a:ext cx="426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548868" name="Text Box 4"/>
          <p:cNvSpPr txBox="1">
            <a:spLocks noChangeArrowheads="1"/>
          </p:cNvSpPr>
          <p:nvPr/>
        </p:nvSpPr>
        <p:spPr bwMode="auto">
          <a:xfrm>
            <a:off x="185738" y="1600200"/>
            <a:ext cx="2574925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2400" b="1" dirty="0">
                <a:latin typeface="Papyrus"/>
                <a:cs typeface="Papyrus"/>
              </a:rPr>
              <a:t>Oblique Mercator Projection about South American (fixed) - Nazca relative plate rotation pole. </a:t>
            </a:r>
          </a:p>
        </p:txBody>
      </p:sp>
    </p:spTree>
    <p:extLst>
      <p:ext uri="{BB962C8B-B14F-4D97-AF65-F5344CB8AC3E}">
        <p14:creationId xmlns:p14="http://schemas.microsoft.com/office/powerpoint/2010/main" val="283164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863" y="79375"/>
            <a:ext cx="5029200" cy="670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9891" name="Picture 3"/>
          <p:cNvPicPr>
            <a:picLocks noChangeAspect="1" noChangeArrowheads="1"/>
          </p:cNvPicPr>
          <p:nvPr/>
        </p:nvPicPr>
        <p:blipFill>
          <a:blip r:embed="rId3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3" y="0"/>
            <a:ext cx="4478338" cy="755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9892" name="Text Box 4"/>
          <p:cNvSpPr txBox="1">
            <a:spLocks noChangeArrowheads="1"/>
          </p:cNvSpPr>
          <p:nvPr/>
        </p:nvSpPr>
        <p:spPr bwMode="auto">
          <a:xfrm>
            <a:off x="1625600" y="304800"/>
            <a:ext cx="2709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549893" name="Text Box 5"/>
          <p:cNvSpPr txBox="1">
            <a:spLocks noChangeArrowheads="1"/>
          </p:cNvSpPr>
          <p:nvPr/>
        </p:nvSpPr>
        <p:spPr bwMode="auto">
          <a:xfrm>
            <a:off x="0" y="0"/>
            <a:ext cx="4335463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2400" b="1" dirty="0">
                <a:latin typeface="Papyrus"/>
                <a:cs typeface="Papyrus"/>
              </a:rPr>
              <a:t>In an Oblique Mercator projection about the South American (fixed) - Nazca relative plate rotation pole the velocity vectors in deforming regions will be will have varying magnitudes, directions or both.</a:t>
            </a:r>
          </a:p>
        </p:txBody>
      </p:sp>
    </p:spTree>
    <p:extLst>
      <p:ext uri="{BB962C8B-B14F-4D97-AF65-F5344CB8AC3E}">
        <p14:creationId xmlns:p14="http://schemas.microsoft.com/office/powerpoint/2010/main" val="309454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938" y="6350"/>
            <a:ext cx="6110288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0915" name="Text Box 3"/>
          <p:cNvSpPr txBox="1">
            <a:spLocks noChangeArrowheads="1"/>
          </p:cNvSpPr>
          <p:nvPr/>
        </p:nvSpPr>
        <p:spPr bwMode="auto">
          <a:xfrm>
            <a:off x="338138" y="6096000"/>
            <a:ext cx="3116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2400">
                <a:latin typeface="Times" charset="0"/>
              </a:rPr>
              <a:t>After Hyndman</a:t>
            </a:r>
          </a:p>
        </p:txBody>
      </p:sp>
      <p:sp>
        <p:nvSpPr>
          <p:cNvPr id="550916" name="Text Box 4"/>
          <p:cNvSpPr txBox="1">
            <a:spLocks noChangeArrowheads="1"/>
          </p:cNvSpPr>
          <p:nvPr/>
        </p:nvSpPr>
        <p:spPr bwMode="auto">
          <a:xfrm>
            <a:off x="5975350" y="1676400"/>
            <a:ext cx="316865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2400" b="1" u="sng" dirty="0">
                <a:latin typeface="Papyrus"/>
                <a:cs typeface="Papyrus"/>
              </a:rPr>
              <a:t>Cartoons</a:t>
            </a:r>
            <a:r>
              <a:rPr lang="en-US" sz="2400" b="1" dirty="0">
                <a:latin typeface="Papyrus"/>
                <a:cs typeface="Papyrus"/>
              </a:rPr>
              <a:t> for upper plate deformation during the interseismic (between earthquakes) and seismic (earthquake) stages of the earthquake cycle. </a:t>
            </a:r>
          </a:p>
        </p:txBody>
      </p:sp>
    </p:spTree>
    <p:extLst>
      <p:ext uri="{BB962C8B-B14F-4D97-AF65-F5344CB8AC3E}">
        <p14:creationId xmlns:p14="http://schemas.microsoft.com/office/powerpoint/2010/main" val="230351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81000"/>
            <a:ext cx="7132638" cy="642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40600" y="927100"/>
            <a:ext cx="1803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Papyrus"/>
                <a:cs typeface="Papyrus"/>
              </a:rPr>
              <a:t>Interseismic</a:t>
            </a:r>
            <a:r>
              <a:rPr lang="en-US" sz="2400" b="1" dirty="0">
                <a:solidFill>
                  <a:srgbClr val="000000"/>
                </a:solidFill>
                <a:latin typeface="Papyrus"/>
                <a:cs typeface="Papyrus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Papyrus"/>
                <a:cs typeface="Papyrus"/>
              </a:rPr>
              <a:t>velocity in </a:t>
            </a:r>
            <a:r>
              <a:rPr lang="en-US" sz="2400" b="1" dirty="0">
                <a:solidFill>
                  <a:srgbClr val="000000"/>
                </a:solidFill>
                <a:latin typeface="Papyrus"/>
                <a:cs typeface="Papyrus"/>
              </a:rPr>
              <a:t>southern flat slab portion of S. </a:t>
            </a:r>
            <a:r>
              <a:rPr lang="en-US" sz="2400" b="1" dirty="0">
                <a:solidFill>
                  <a:srgbClr val="000000"/>
                </a:solidFill>
                <a:latin typeface="Papyrus"/>
                <a:cs typeface="Papyrus"/>
              </a:rPr>
              <a:t>American subduction zone</a:t>
            </a:r>
            <a:endParaRPr lang="en-US" sz="2400" b="1" dirty="0">
              <a:solidFill>
                <a:srgbClr val="000000"/>
              </a:solidFill>
              <a:latin typeface="Papyrus"/>
              <a:cs typeface="Papyrus"/>
            </a:endParaRPr>
          </a:p>
        </p:txBody>
      </p:sp>
    </p:spTree>
    <p:extLst>
      <p:ext uri="{BB962C8B-B14F-4D97-AF65-F5344CB8AC3E}">
        <p14:creationId xmlns:p14="http://schemas.microsoft.com/office/powerpoint/2010/main" val="261587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Text Box 2"/>
          <p:cNvSpPr txBox="1">
            <a:spLocks noChangeArrowheads="1"/>
          </p:cNvSpPr>
          <p:nvPr/>
        </p:nvSpPr>
        <p:spPr bwMode="auto">
          <a:xfrm>
            <a:off x="134938" y="56261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000000"/>
                </a:solidFill>
                <a:latin typeface="Papyrus"/>
                <a:cs typeface="Papyrus"/>
              </a:rPr>
              <a:t>Cross section of site velocities with respect to stable South America</a:t>
            </a:r>
            <a:endParaRPr lang="en-US" sz="2400" b="1" dirty="0">
              <a:solidFill>
                <a:srgbClr val="000000"/>
              </a:solidFill>
              <a:latin typeface="Papyrus"/>
              <a:cs typeface="Papyrus"/>
            </a:endParaRPr>
          </a:p>
        </p:txBody>
      </p:sp>
      <p:pic>
        <p:nvPicPr>
          <p:cNvPr id="557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0"/>
            <a:ext cx="8378825" cy="532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92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658813"/>
            <a:ext cx="8118475" cy="553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02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14052</TotalTime>
  <Words>711</Words>
  <Application>Microsoft Macintosh PowerPoint</Application>
  <PresentationFormat>On-screen Show (4:3)</PresentationFormat>
  <Paragraphs>71</Paragraphs>
  <Slides>15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3-PLATE MODEL</vt:lpstr>
      <vt:lpstr>Coseismic displacements Maule, Chile M8.8  Largest displacment reported was 5 m (at a station with closed data)  Buenos Aires jumped 2-2.5 cm!</vt:lpstr>
      <vt:lpstr>Applying GPS in New Madrid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unknown unknown</dc:creator>
  <cp:keywords/>
  <dc:description/>
  <cp:lastModifiedBy>unknown unknown</cp:lastModifiedBy>
  <cp:revision>389</cp:revision>
  <dcterms:created xsi:type="dcterms:W3CDTF">2016-08-14T17:59:51Z</dcterms:created>
  <dcterms:modified xsi:type="dcterms:W3CDTF">2016-11-11T17:15:17Z</dcterms:modified>
  <cp:category/>
</cp:coreProperties>
</file>