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539" r:id="rId2"/>
    <p:sldId id="564" r:id="rId3"/>
    <p:sldId id="578" r:id="rId4"/>
    <p:sldId id="565" r:id="rId5"/>
    <p:sldId id="566" r:id="rId6"/>
    <p:sldId id="567" r:id="rId7"/>
    <p:sldId id="568" r:id="rId8"/>
    <p:sldId id="569" r:id="rId9"/>
    <p:sldId id="570" r:id="rId10"/>
    <p:sldId id="571" r:id="rId11"/>
    <p:sldId id="572" r:id="rId12"/>
    <p:sldId id="573" r:id="rId13"/>
    <p:sldId id="574" r:id="rId14"/>
    <p:sldId id="609" r:id="rId15"/>
    <p:sldId id="575" r:id="rId16"/>
    <p:sldId id="576" r:id="rId17"/>
    <p:sldId id="577" r:id="rId18"/>
    <p:sldId id="563" r:id="rId19"/>
    <p:sldId id="580" r:id="rId20"/>
    <p:sldId id="581" r:id="rId21"/>
    <p:sldId id="582" r:id="rId22"/>
    <p:sldId id="583" r:id="rId23"/>
    <p:sldId id="584" r:id="rId24"/>
    <p:sldId id="585" r:id="rId25"/>
    <p:sldId id="586" r:id="rId26"/>
    <p:sldId id="587" r:id="rId27"/>
    <p:sldId id="588" r:id="rId28"/>
    <p:sldId id="608" r:id="rId29"/>
    <p:sldId id="589" r:id="rId30"/>
    <p:sldId id="590" r:id="rId31"/>
    <p:sldId id="591" r:id="rId32"/>
    <p:sldId id="592" r:id="rId33"/>
    <p:sldId id="593" r:id="rId34"/>
    <p:sldId id="594" r:id="rId35"/>
    <p:sldId id="595" r:id="rId36"/>
    <p:sldId id="596" r:id="rId37"/>
    <p:sldId id="597" r:id="rId38"/>
    <p:sldId id="598" r:id="rId39"/>
    <p:sldId id="599" r:id="rId40"/>
    <p:sldId id="600" r:id="rId41"/>
    <p:sldId id="601" r:id="rId42"/>
    <p:sldId id="602" r:id="rId43"/>
    <p:sldId id="603" r:id="rId44"/>
    <p:sldId id="604" r:id="rId45"/>
    <p:sldId id="605" r:id="rId46"/>
    <p:sldId id="606" r:id="rId47"/>
    <p:sldId id="607" r:id="rId48"/>
    <p:sldId id="57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68" autoAdjust="0"/>
  </p:normalViewPr>
  <p:slideViewPr>
    <p:cSldViewPr snapToGrid="0" snapToObjects="1">
      <p:cViewPr>
        <p:scale>
          <a:sx n="100" d="100"/>
          <a:sy n="100" d="100"/>
        </p:scale>
        <p:origin x="-87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274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A2DCD-3222-F647-831B-9708FBD3DD23}" type="datetimeFigureOut">
              <a:rPr lang="en-US" smtClean="0"/>
              <a:t>10/11/16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097BF-FEFC-FB47-9CF7-B9A0F1DCE5B4}" type="slidenum">
              <a:rPr lang="en-US" smtClean="0"/>
              <a:t>‹#›</a:t>
            </a:fld>
            <a:endParaRPr lang="en-US"/>
          </a:p>
        </p:txBody>
      </p:sp>
    </p:spTree>
    <p:extLst>
      <p:ext uri="{BB962C8B-B14F-4D97-AF65-F5344CB8AC3E}">
        <p14:creationId xmlns:p14="http://schemas.microsoft.com/office/powerpoint/2010/main" val="3030350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researchgate.net/publication/259347093_Mineralogical_Observation_of_Fe-Skarn_Deposit_in_Lhoong_Prospect_Nanggroe_Aceh_Darussalam_Indonesia"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mountainprofessor.com/the-karakoram.html" TargetMode="External"/><Relationship Id="rId4" Type="http://schemas.openxmlformats.org/officeDocument/2006/relationships/hyperlink" Target="http://www.mountainprofessor.com/extraterrestrial-mountains.html" TargetMode="External"/><Relationship Id="rId5" Type="http://schemas.openxmlformats.org/officeDocument/2006/relationships/hyperlink" Target="http://www.mountainprofessor.com/the-seven-summits.html"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dx.doi.org/10.1002/2013JB010718"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dx.doi.org/10.1002/2013JB010718"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dx.doi.org/10.1002/2013JB010718"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pubs.usgs.gov/pp/1990/1515/"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a:t>
            </a:r>
            <a:r>
              <a:rPr lang="en-US" baseline="0" dirty="0" smtClean="0"/>
              <a:t> here and on next two pages from Wilson’s 1965 paper.</a:t>
            </a:r>
          </a:p>
          <a:p>
            <a:endParaRPr lang="en-US" baseline="0" dirty="0" smtClean="0"/>
          </a:p>
          <a:p>
            <a:r>
              <a:rPr lang="en-US" dirty="0" smtClean="0"/>
              <a:t>From http://</a:t>
            </a:r>
            <a:r>
              <a:rPr lang="en-US" dirty="0" err="1" smtClean="0"/>
              <a:t>www.encyclopedia.com</a:t>
            </a:r>
            <a:r>
              <a:rPr lang="en-US" dirty="0" smtClean="0"/>
              <a:t>/people/science-and-technology/geology-and-oceanography-biographies/john-</a:t>
            </a:r>
            <a:r>
              <a:rPr lang="en-US" dirty="0" err="1" smtClean="0"/>
              <a:t>tuzo</a:t>
            </a:r>
            <a:r>
              <a:rPr lang="en-US" dirty="0" smtClean="0"/>
              <a:t>-</a:t>
            </a:r>
            <a:r>
              <a:rPr lang="en-US" dirty="0" err="1" smtClean="0"/>
              <a:t>wilson</a:t>
            </a:r>
            <a:endParaRPr lang="en-US" dirty="0" smtClean="0"/>
          </a:p>
          <a:p>
            <a:endParaRPr lang="en-US" dirty="0" smtClean="0"/>
          </a:p>
          <a:p>
            <a:r>
              <a:rPr lang="en-US" b="1" dirty="0" smtClean="0"/>
              <a:t>Transform Faults.</a:t>
            </a:r>
            <a:r>
              <a:rPr lang="en-US" dirty="0" smtClean="0"/>
              <a:t> His next major contribution, and his most important, was his concept of transform faults. Wilson (1965) was impressed by the fact that movements of Earth’s crust appeared to be concentrated in three types of tectonic features, mid-ocean ridges, mountain ranges (including island arcs and trenches), and major faults with large horizontal displacements. These features seemed to end abruptly, and up to the middle 1960s were generally viewed as unconnected. He proposed that they were connected, not isolated features. Although the features end abruptly, he claimed that they actually are transformed into one of the other features. A ridge, for example, could be transformed into a horizontal fault, which could be transformed into a trench. Wilson named these horizontal faults transform faults. These horizontal faults had been viewed previously as </a:t>
            </a:r>
            <a:r>
              <a:rPr lang="en-US" dirty="0" err="1" smtClean="0"/>
              <a:t>transcurrent</a:t>
            </a:r>
            <a:r>
              <a:rPr lang="en-US" dirty="0" smtClean="0"/>
              <a:t> faults. Wilson further applied his transform fault concept to fracture zones that connect segments of oceanic ridges. Mid-ocean ridges are not continuous, but are made up of ridge segments that are offset from each other by fracture zones. He reasoned that if seafloor spreading occurs, the fracture zones connecting ridge segments should be transform not </a:t>
            </a:r>
            <a:r>
              <a:rPr lang="en-US" dirty="0" err="1" smtClean="0"/>
              <a:t>transcurrent</a:t>
            </a:r>
            <a:r>
              <a:rPr lang="en-US" dirty="0" smtClean="0"/>
              <a:t> faults. He further explained how seismological data could be used test his idea. If the fracture zones were transform faults, then movement along them should be in the opposite sense to that of </a:t>
            </a:r>
            <a:r>
              <a:rPr lang="en-US" dirty="0" err="1" smtClean="0"/>
              <a:t>transcurrent</a:t>
            </a:r>
            <a:r>
              <a:rPr lang="en-US" dirty="0" smtClean="0"/>
              <a:t> faults. He also noted that current seismicity should be confined to the segment of the fault between ridge segments, whereas it should extend along the whole of the fracture zone, if </a:t>
            </a:r>
            <a:r>
              <a:rPr lang="en-US" dirty="0" err="1" smtClean="0"/>
              <a:t>transcurrent</a:t>
            </a:r>
            <a:r>
              <a:rPr lang="en-US" dirty="0" smtClean="0"/>
              <a:t> faulting occurs. When Wilson proposed his idea the relevant seismological data were missing to determine if the faults between ridge segments were transform or </a:t>
            </a:r>
            <a:r>
              <a:rPr lang="en-US" dirty="0" err="1" smtClean="0"/>
              <a:t>transcurrent</a:t>
            </a:r>
            <a:r>
              <a:rPr lang="en-US" dirty="0" smtClean="0"/>
              <a:t>. Lynn Sykes (1967) presented the missing data, and confirmation of Wilson’s transform fault concept and the Fred J. Vine–Drummond H. Matthews hypothesis (1963) led to the acceptance of seafloor spreading and continental drift by many who had vehemently argued against them. Indeed, Vine and Wilson (1965) coauthored a paper that explained generation of seafloor from the Juan de Fuca and </a:t>
            </a:r>
            <a:r>
              <a:rPr lang="en-US" dirty="0" err="1" smtClean="0"/>
              <a:t>Gorda</a:t>
            </a:r>
            <a:r>
              <a:rPr lang="en-US" dirty="0" smtClean="0"/>
              <a:t> ridges south of Vancouver Island in terms of seafloor spreading, the Vine-Math-</a:t>
            </a:r>
            <a:r>
              <a:rPr lang="en-US" dirty="0" err="1" smtClean="0"/>
              <a:t>ews</a:t>
            </a:r>
            <a:r>
              <a:rPr lang="en-US" dirty="0" smtClean="0"/>
              <a:t> hypothesis, and transform faults. Wilson’s transform fault concept became a crucial element of plate tectonics. Morgan, </a:t>
            </a:r>
            <a:r>
              <a:rPr lang="en-US" dirty="0" err="1" smtClean="0"/>
              <a:t>coinventor</a:t>
            </a:r>
            <a:r>
              <a:rPr lang="en-US" dirty="0" smtClean="0"/>
              <a:t> of plate tectonics, went so far as to characterize plate tectonics as “an extension of the transform fault hypothesis [Wilson, 1965] to a spherical surface”(1968, p. 1959).</a:t>
            </a:r>
            <a:endParaRPr lang="en-US" dirty="0"/>
          </a:p>
        </p:txBody>
      </p:sp>
      <p:sp>
        <p:nvSpPr>
          <p:cNvPr id="4" name="Slide Number Placeholder 3"/>
          <p:cNvSpPr>
            <a:spLocks noGrp="1"/>
          </p:cNvSpPr>
          <p:nvPr>
            <p:ph type="sldNum" sz="quarter" idx="10"/>
          </p:nvPr>
        </p:nvSpPr>
        <p:spPr/>
        <p:txBody>
          <a:bodyPr/>
          <a:lstStyle/>
          <a:p>
            <a:fld id="{91171BDA-B029-A544-BFA3-A9414E31B8D9}" type="slidenum">
              <a:rPr lang="en-US" smtClean="0"/>
              <a:t>4</a:t>
            </a:fld>
            <a:endParaRPr lang="en-US"/>
          </a:p>
        </p:txBody>
      </p:sp>
    </p:spTree>
    <p:extLst>
      <p:ext uri="{BB962C8B-B14F-4D97-AF65-F5344CB8AC3E}">
        <p14:creationId xmlns:p14="http://schemas.microsoft.com/office/powerpoint/2010/main" val="202697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Srtike</a:t>
            </a:r>
            <a:r>
              <a:rPr lang="en-US" dirty="0" smtClean="0"/>
              <a:t>-slip</a:t>
            </a:r>
            <a:r>
              <a:rPr lang="en-US" baseline="0" dirty="0" smtClean="0"/>
              <a:t> not transform</a:t>
            </a:r>
          </a:p>
          <a:p>
            <a:endParaRPr lang="en-US" dirty="0" smtClean="0"/>
          </a:p>
          <a:p>
            <a:endParaRPr lang="en-US" dirty="0" smtClean="0"/>
          </a:p>
          <a:p>
            <a:r>
              <a:rPr lang="en-US" dirty="0" smtClean="0"/>
              <a:t>http%3A%2F%2Fwww.earth.northwestern.edu%2Fpeople%2Fseth%2F107%2FPakquake1005_files%2FPakquake1005.ppt&amp;usg=AFQjCNGV5sT1O8wJ-VUtrF3ZmHgFgHBF3A</a:t>
            </a:r>
            <a:endParaRPr lang="en-US" dirty="0"/>
          </a:p>
        </p:txBody>
      </p:sp>
      <p:sp>
        <p:nvSpPr>
          <p:cNvPr id="4" name="Slide Number Placeholder 3"/>
          <p:cNvSpPr>
            <a:spLocks noGrp="1"/>
          </p:cNvSpPr>
          <p:nvPr>
            <p:ph type="sldNum" sz="quarter" idx="10"/>
          </p:nvPr>
        </p:nvSpPr>
        <p:spPr/>
        <p:txBody>
          <a:bodyPr/>
          <a:lstStyle/>
          <a:p>
            <a:fld id="{91171BDA-B029-A544-BFA3-A9414E31B8D9}" type="slidenum">
              <a:rPr lang="en-US" smtClean="0"/>
              <a:t>13</a:t>
            </a:fld>
            <a:endParaRPr lang="en-US"/>
          </a:p>
        </p:txBody>
      </p:sp>
    </p:spTree>
    <p:extLst>
      <p:ext uri="{BB962C8B-B14F-4D97-AF65-F5344CB8AC3E}">
        <p14:creationId xmlns:p14="http://schemas.microsoft.com/office/powerpoint/2010/main" val="1777797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USGS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15</a:t>
            </a:fld>
            <a:endParaRPr lang="en-US"/>
          </a:p>
        </p:txBody>
      </p:sp>
    </p:spTree>
    <p:extLst>
      <p:ext uri="{BB962C8B-B14F-4D97-AF65-F5344CB8AC3E}">
        <p14:creationId xmlns:p14="http://schemas.microsoft.com/office/powerpoint/2010/main" val="263088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from </a:t>
            </a:r>
            <a:r>
              <a:rPr lang="en-US" dirty="0" err="1" smtClean="0"/>
              <a:t>Meltzner</a:t>
            </a:r>
            <a:r>
              <a:rPr lang="en-US" dirty="0" smtClean="0"/>
              <a:t> et al. (2010) shows measurements of vertical deformation collected from coral </a:t>
            </a:r>
            <a:r>
              <a:rPr lang="en-US" dirty="0" err="1" smtClean="0"/>
              <a:t>microatolls</a:t>
            </a:r>
            <a:r>
              <a:rPr lang="en-US" dirty="0" smtClean="0"/>
              <a:t> (which are sensitive to the tides, basically, they cannot survive above a certain level of tidal elevation. Read his and related papers to learn more about this method.). These are observations that are independent of GPS data. I include this figure because it shows the complicated tectonic setting. Note all the different strike-slip and extensional faulting north of Sumatra. These faults are from </a:t>
            </a:r>
            <a:r>
              <a:rPr lang="en-US" dirty="0" err="1" smtClean="0"/>
              <a:t>Curray</a:t>
            </a:r>
            <a:r>
              <a:rPr lang="en-US" dirty="0" smtClean="0"/>
              <a:t> (2005).</a:t>
            </a:r>
          </a:p>
          <a:p>
            <a:endParaRPr lang="en-US" dirty="0" smtClean="0"/>
          </a:p>
          <a:p>
            <a:r>
              <a:rPr lang="en-US" dirty="0" err="1" smtClean="0"/>
              <a:t>Meltzner</a:t>
            </a:r>
            <a:r>
              <a:rPr lang="en-US" dirty="0" smtClean="0"/>
              <a:t>, A.J., </a:t>
            </a:r>
            <a:r>
              <a:rPr lang="en-US" dirty="0" err="1" smtClean="0"/>
              <a:t>Sieh</a:t>
            </a:r>
            <a:r>
              <a:rPr lang="en-US" dirty="0" smtClean="0"/>
              <a:t>, K., Chiang, H., </a:t>
            </a:r>
            <a:r>
              <a:rPr lang="en-US" dirty="0" err="1" smtClean="0"/>
              <a:t>Shen</a:t>
            </a:r>
            <a:r>
              <a:rPr lang="en-US" dirty="0" smtClean="0"/>
              <a:t>, C., </a:t>
            </a:r>
            <a:r>
              <a:rPr lang="en-US" dirty="0" err="1" smtClean="0"/>
              <a:t>Suwargadi</a:t>
            </a:r>
            <a:r>
              <a:rPr lang="en-US" dirty="0" smtClean="0"/>
              <a:t>, B.W., </a:t>
            </a:r>
            <a:r>
              <a:rPr lang="en-US" dirty="0" err="1" smtClean="0"/>
              <a:t>Natawidjaja</a:t>
            </a:r>
            <a:r>
              <a:rPr lang="en-US" dirty="0" smtClean="0"/>
              <a:t>, D.H., </a:t>
            </a:r>
            <a:r>
              <a:rPr lang="en-US" dirty="0" err="1" smtClean="0"/>
              <a:t>Philobosian</a:t>
            </a:r>
            <a:r>
              <a:rPr lang="en-US" dirty="0" smtClean="0"/>
              <a:t>, B., Briggs, R.W., </a:t>
            </a:r>
            <a:r>
              <a:rPr lang="en-US" dirty="0" err="1" smtClean="0"/>
              <a:t>Galetzka</a:t>
            </a:r>
            <a:r>
              <a:rPr lang="en-US" dirty="0" smtClean="0"/>
              <a:t>, J., 2010. Coral evidence for earthquake recurrence and an A.D. 1390–1455 cluster at the south end of the 2004 Aceh–Andaman rupture. Journal of Geophysical Research 115, 1-46.</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16</a:t>
            </a:fld>
            <a:endParaRPr lang="en-US"/>
          </a:p>
        </p:txBody>
      </p:sp>
    </p:spTree>
    <p:extLst>
      <p:ext uri="{BB962C8B-B14F-4D97-AF65-F5344CB8AC3E}">
        <p14:creationId xmlns:p14="http://schemas.microsoft.com/office/powerpoint/2010/main" val="244661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Mineralogical Observation of Fe-Skarn Deposit in Lhoong Prospect, Nanggroe Aceh Darussalam, Indonesia</a:t>
            </a:r>
            <a:r>
              <a:rPr lang="en-US" dirty="0" smtClean="0"/>
              <a:t> Conference Paper · Dec 2013 </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17</a:t>
            </a:fld>
            <a:endParaRPr lang="en-US"/>
          </a:p>
        </p:txBody>
      </p:sp>
    </p:spTree>
    <p:extLst>
      <p:ext uri="{BB962C8B-B14F-4D97-AF65-F5344CB8AC3E}">
        <p14:creationId xmlns:p14="http://schemas.microsoft.com/office/powerpoint/2010/main" val="1921441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www.google.com</a:t>
            </a:r>
            <a:r>
              <a:rPr lang="en-US" dirty="0" smtClean="0"/>
              <a:t>/</a:t>
            </a:r>
            <a:r>
              <a:rPr lang="en-US" dirty="0" err="1" smtClean="0"/>
              <a:t>url?sa</a:t>
            </a:r>
            <a:r>
              <a:rPr lang="en-US" dirty="0" smtClean="0"/>
              <a:t>=</a:t>
            </a:r>
            <a:r>
              <a:rPr lang="en-US" dirty="0" err="1" smtClean="0"/>
              <a:t>t&amp;rct</a:t>
            </a:r>
            <a:r>
              <a:rPr lang="en-US" dirty="0" smtClean="0"/>
              <a:t>=</a:t>
            </a:r>
            <a:r>
              <a:rPr lang="en-US" dirty="0" err="1" smtClean="0"/>
              <a:t>j&amp;q</a:t>
            </a:r>
            <a:r>
              <a:rPr lang="en-US" dirty="0" smtClean="0"/>
              <a:t>=&amp;</a:t>
            </a:r>
            <a:r>
              <a:rPr lang="en-US" dirty="0" err="1" smtClean="0"/>
              <a:t>esrc</a:t>
            </a:r>
            <a:r>
              <a:rPr lang="en-US" dirty="0" smtClean="0"/>
              <a:t>=</a:t>
            </a:r>
            <a:r>
              <a:rPr lang="en-US" dirty="0" err="1" smtClean="0"/>
              <a:t>s&amp;source</a:t>
            </a:r>
            <a:r>
              <a:rPr lang="en-US" dirty="0" smtClean="0"/>
              <a:t>=</a:t>
            </a:r>
            <a:r>
              <a:rPr lang="en-US" dirty="0" err="1" smtClean="0"/>
              <a:t>web&amp;cd</a:t>
            </a:r>
            <a:r>
              <a:rPr lang="en-US" dirty="0" smtClean="0"/>
              <a:t>=1&amp;ved=0ahUKEwia7MTC-8fPAhVFxCYKHfBEDRMQFggeMAA&amp;url=http%3A%2F%2Fwww.hcs.stier.org%2FDownloads%2FDynamic%2520Earth.ppt&amp;usg=AFQjCNH_QO7EcgiEYXXltOJcV5IwELmnGA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19</a:t>
            </a:fld>
            <a:endParaRPr lang="en-US"/>
          </a:p>
        </p:txBody>
      </p:sp>
    </p:spTree>
    <p:extLst>
      <p:ext uri="{BB962C8B-B14F-4D97-AF65-F5344CB8AC3E}">
        <p14:creationId xmlns:p14="http://schemas.microsoft.com/office/powerpoint/2010/main" val="3291577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http%3A%2F%2Fwww.ascension.k12.nf.ca%2Fmoodle%2Fpluginfile.php%2F2151%2Fmod_folder%2Fcontent%2F0%2FU4-T2.6-Plate%2520Boundaries%2520-%2520Convergent.pptx</a:t>
            </a:r>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20</a:t>
            </a:fld>
            <a:endParaRPr lang="en-US"/>
          </a:p>
        </p:txBody>
      </p:sp>
    </p:spTree>
    <p:extLst>
      <p:ext uri="{BB962C8B-B14F-4D97-AF65-F5344CB8AC3E}">
        <p14:creationId xmlns:p14="http://schemas.microsoft.com/office/powerpoint/2010/main" val="5574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http%3A%2F%2Fwww.ascension.k12.nf.ca%2Fmoodle%2Fpluginfile.php%2F2151%2Fmod_folder%2Fcontent%2F0%2FU4-T2.6-Plate%2520Boundaries%2520-%2520Convergent.pptx</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21</a:t>
            </a:fld>
            <a:endParaRPr lang="en-US"/>
          </a:p>
        </p:txBody>
      </p:sp>
    </p:spTree>
    <p:extLst>
      <p:ext uri="{BB962C8B-B14F-4D97-AF65-F5344CB8AC3E}">
        <p14:creationId xmlns:p14="http://schemas.microsoft.com/office/powerpoint/2010/main" val="3519101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http%3A%2F%2Fwww.ascension.k12.nf.ca%2Fmoodle%2Fpluginfile.php%2F2151%2Fmod_folder%2Fcontent%2F0%2FU4-T2.6-Plate%2520Boundaries%2520-%2520Convergent.pptx</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22</a:t>
            </a:fld>
            <a:endParaRPr lang="en-US"/>
          </a:p>
        </p:txBody>
      </p:sp>
    </p:spTree>
    <p:extLst>
      <p:ext uri="{BB962C8B-B14F-4D97-AF65-F5344CB8AC3E}">
        <p14:creationId xmlns:p14="http://schemas.microsoft.com/office/powerpoint/2010/main" val="3373151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http%3A%2F%2Fwww.ascension.k12.nf.ca%2Fmoodle%2Fpluginfile.php%2F2151%2Fmod_folder%2Fcontent%2F0%2FU4-T2.6-Plate%2520Boundaries%2520-%2520Convergent.pptx</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23</a:t>
            </a:fld>
            <a:endParaRPr lang="en-US"/>
          </a:p>
        </p:txBody>
      </p:sp>
    </p:spTree>
    <p:extLst>
      <p:ext uri="{BB962C8B-B14F-4D97-AF65-F5344CB8AC3E}">
        <p14:creationId xmlns:p14="http://schemas.microsoft.com/office/powerpoint/2010/main" val="421625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http%3A%2F%2Fwww.ascension.k12.nf.ca%2Fmoodle%2Fpluginfile.php%2F2151%2Fmod_folder%2Fcontent%2F0%2FU4-T2.6-Plate%2520Boundaries%2520-%2520Convergent.pptx</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24</a:t>
            </a:fld>
            <a:endParaRPr lang="en-US"/>
          </a:p>
        </p:txBody>
      </p:sp>
    </p:spTree>
    <p:extLst>
      <p:ext uri="{BB962C8B-B14F-4D97-AF65-F5344CB8AC3E}">
        <p14:creationId xmlns:p14="http://schemas.microsoft.com/office/powerpoint/2010/main" val="183308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Both"/>
            </a:pPr>
            <a:r>
              <a:rPr lang="en-US" baseline="0" dirty="0" smtClean="0"/>
              <a:t>Is the most common “definition” where a key part is that the sense of strike-slip fault motion is opposite to that required to produce the ridge offset. If the ridges are not moving, the fault length is fixed.</a:t>
            </a:r>
          </a:p>
          <a:p>
            <a:pPr marL="0" indent="0">
              <a:buNone/>
            </a:pPr>
            <a:endParaRPr lang="en-US" baseline="0" dirty="0" smtClean="0"/>
          </a:p>
          <a:p>
            <a:pPr marL="0" indent="0">
              <a:buNone/>
            </a:pPr>
            <a:r>
              <a:rPr lang="en-US" baseline="0" dirty="0" smtClean="0"/>
              <a:t>In each of these examples, two of the transforms from the last slide are combined.</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1171BDA-B029-A544-BFA3-A9414E31B8D9}" type="slidenum">
              <a:rPr lang="en-US" smtClean="0"/>
              <a:t>5</a:t>
            </a:fld>
            <a:endParaRPr lang="en-US"/>
          </a:p>
        </p:txBody>
      </p:sp>
    </p:spTree>
    <p:extLst>
      <p:ext uri="{BB962C8B-B14F-4D97-AF65-F5344CB8AC3E}">
        <p14:creationId xmlns:p14="http://schemas.microsoft.com/office/powerpoint/2010/main" val="2811083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1. Locations of modern intra-oceanic subduction systems (</a:t>
            </a:r>
            <a:r>
              <a:rPr lang="en-US" dirty="0" err="1" smtClean="0"/>
              <a:t>Mollweide</a:t>
            </a:r>
            <a:r>
              <a:rPr lang="en-US" dirty="0" smtClean="0"/>
              <a:t> projection). Trenches associated with these systems are marked by barbed lines. Other plate boundaries are shown as thin solid lines. </a:t>
            </a:r>
          </a:p>
          <a:p>
            <a:r>
              <a:rPr lang="en-US" dirty="0" smtClean="0"/>
              <a:t>Intra-oceanic subduction systems marked by numbers enclosed in circles are: 1, </a:t>
            </a:r>
            <a:r>
              <a:rPr lang="en-US" dirty="0" err="1" smtClean="0"/>
              <a:t>MacQuarie</a:t>
            </a:r>
            <a:r>
              <a:rPr lang="en-US" dirty="0" smtClean="0"/>
              <a:t>; 2, </a:t>
            </a:r>
          </a:p>
          <a:p>
            <a:r>
              <a:rPr lang="en-US" dirty="0" smtClean="0"/>
              <a:t>Tonga-</a:t>
            </a:r>
            <a:r>
              <a:rPr lang="en-US" dirty="0" err="1" smtClean="0"/>
              <a:t>Kermadec</a:t>
            </a:r>
            <a:r>
              <a:rPr lang="en-US" dirty="0" smtClean="0"/>
              <a:t>; 3, Vanuatu (New Hebrides); 4, Solomon; 5, New Britain; 6, Halmahera; 7, </a:t>
            </a:r>
            <a:r>
              <a:rPr lang="en-US" dirty="0" err="1" smtClean="0"/>
              <a:t>Sangihe</a:t>
            </a:r>
            <a:r>
              <a:rPr lang="en-US" dirty="0" smtClean="0"/>
              <a:t>; 8, Ryukyu; 9, Mariana; 10, </a:t>
            </a:r>
            <a:r>
              <a:rPr lang="en-US" dirty="0" err="1" smtClean="0"/>
              <a:t>Izu</a:t>
            </a:r>
            <a:r>
              <a:rPr lang="en-US" dirty="0" smtClean="0"/>
              <a:t>-Ogasawara (Bonin); 11, Aleutian; 12, Lesser Antilles; 13, South Sandwich. The Halmahera and </a:t>
            </a:r>
            <a:r>
              <a:rPr lang="en-US" dirty="0" err="1" smtClean="0"/>
              <a:t>Sangihe</a:t>
            </a:r>
            <a:r>
              <a:rPr lang="en-US" dirty="0" smtClean="0"/>
              <a:t> arcs are shown in their </a:t>
            </a:r>
            <a:r>
              <a:rPr lang="en-US" dirty="0" err="1" smtClean="0"/>
              <a:t>Neogene</a:t>
            </a:r>
            <a:r>
              <a:rPr lang="en-US" dirty="0" smtClean="0"/>
              <a:t> configuration; they are now in collision. </a:t>
            </a:r>
          </a:p>
          <a:p>
            <a:endParaRPr lang="en-US" dirty="0" smtClean="0"/>
          </a:p>
          <a:p>
            <a:r>
              <a:rPr lang="en-US" dirty="0" smtClean="0"/>
              <a:t>From:</a:t>
            </a:r>
            <a:r>
              <a:rPr lang="en-US" baseline="0" dirty="0" smtClean="0"/>
              <a:t> Intra-oceanic subduction systems: Introduction, P.T. </a:t>
            </a:r>
            <a:r>
              <a:rPr lang="en-US" baseline="0" dirty="0" err="1" smtClean="0"/>
              <a:t>Leat</a:t>
            </a:r>
            <a:r>
              <a:rPr lang="en-US" baseline="0" dirty="0" smtClean="0"/>
              <a:t>, R.D. </a:t>
            </a:r>
            <a:r>
              <a:rPr lang="en-US" baseline="0" dirty="0" err="1" smtClean="0"/>
              <a:t>Larter</a:t>
            </a:r>
            <a:r>
              <a:rPr lang="en-US" baseline="0" dirty="0" smtClean="0"/>
              <a:t>, </a:t>
            </a:r>
            <a:r>
              <a:rPr lang="en-US" baseline="0" dirty="0" err="1" smtClean="0"/>
              <a:t>Geol</a:t>
            </a:r>
            <a:r>
              <a:rPr lang="en-US" baseline="0" dirty="0" smtClean="0"/>
              <a:t> </a:t>
            </a:r>
            <a:r>
              <a:rPr lang="en-US" baseline="0" dirty="0" err="1" smtClean="0"/>
              <a:t>Soc</a:t>
            </a:r>
            <a:r>
              <a:rPr lang="en-US" baseline="0" dirty="0" smtClean="0"/>
              <a:t> London Spec Pubs 219, 2003.</a:t>
            </a:r>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27</a:t>
            </a:fld>
            <a:endParaRPr lang="en-US"/>
          </a:p>
        </p:txBody>
      </p:sp>
    </p:spTree>
    <p:extLst>
      <p:ext uri="{BB962C8B-B14F-4D97-AF65-F5344CB8AC3E}">
        <p14:creationId xmlns:p14="http://schemas.microsoft.com/office/powerpoint/2010/main" val="411722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 shaded </a:t>
            </a:r>
            <a:r>
              <a:rPr lang="en-US" baseline="0" dirty="0" err="1" smtClean="0"/>
              <a:t>topo</a:t>
            </a:r>
            <a:r>
              <a:rPr lang="en-US" baseline="0" dirty="0" smtClean="0"/>
              <a:t> version of previous figure</a:t>
            </a:r>
          </a:p>
          <a:p>
            <a:endParaRPr lang="en-US" baseline="0" dirty="0" smtClean="0"/>
          </a:p>
          <a:p>
            <a:r>
              <a:rPr lang="en-US" dirty="0" smtClean="0"/>
              <a:t>Location of modern intra-oceanic subduction zones. The trenches of these subduction systems are indicated by heavy black lines, and identiﬁed by numbers that correspond to those of </a:t>
            </a:r>
            <a:r>
              <a:rPr lang="en-US" dirty="0" err="1" smtClean="0"/>
              <a:t>Leat</a:t>
            </a:r>
            <a:r>
              <a:rPr lang="en-US" dirty="0" smtClean="0"/>
              <a:t> and </a:t>
            </a:r>
            <a:r>
              <a:rPr lang="en-US" dirty="0" err="1" smtClean="0"/>
              <a:t>Larter</a:t>
            </a:r>
            <a:r>
              <a:rPr lang="en-US" dirty="0" smtClean="0"/>
              <a:t> (2003): 1 – </a:t>
            </a:r>
            <a:r>
              <a:rPr lang="en-US" dirty="0" err="1" smtClean="0"/>
              <a:t>MacQuarie</a:t>
            </a:r>
            <a:r>
              <a:rPr lang="en-US" dirty="0" smtClean="0"/>
              <a:t>; 2 – Tonga-</a:t>
            </a:r>
            <a:r>
              <a:rPr lang="en-US" dirty="0" err="1" smtClean="0"/>
              <a:t>Kerma</a:t>
            </a:r>
            <a:r>
              <a:rPr lang="en-US" dirty="0" smtClean="0"/>
              <a:t>-</a:t>
            </a:r>
            <a:r>
              <a:rPr lang="en-US" dirty="0" err="1" smtClean="0"/>
              <a:t>dec</a:t>
            </a:r>
            <a:r>
              <a:rPr lang="en-US" dirty="0" smtClean="0"/>
              <a:t>; 3 – Vanuatu (New Hebrides); 4 – Solomon; 5 – New Britain; 6 – </a:t>
            </a:r>
            <a:r>
              <a:rPr lang="en-US" dirty="0" err="1" smtClean="0"/>
              <a:t>Halmahara</a:t>
            </a:r>
            <a:r>
              <a:rPr lang="en-US" dirty="0" smtClean="0"/>
              <a:t>; 7 – </a:t>
            </a:r>
            <a:r>
              <a:rPr lang="en-US" dirty="0" err="1" smtClean="0"/>
              <a:t>Sangihe</a:t>
            </a:r>
            <a:r>
              <a:rPr lang="en-US" dirty="0" smtClean="0"/>
              <a:t>; 8 – </a:t>
            </a:r>
            <a:r>
              <a:rPr lang="en-US" dirty="0" err="1" smtClean="0"/>
              <a:t>Ryuku</a:t>
            </a:r>
            <a:r>
              <a:rPr lang="en-US" dirty="0" smtClean="0"/>
              <a:t>; 9 – Mariana; 10 – </a:t>
            </a:r>
            <a:r>
              <a:rPr lang="en-US" dirty="0" err="1" smtClean="0"/>
              <a:t>Izu</a:t>
            </a:r>
            <a:r>
              <a:rPr lang="en-US" dirty="0" smtClean="0"/>
              <a:t>-Bonin (Ogasawara); 11 – Aleutian; 12 – Lesser Antilles; 13 – South Sandwich</a:t>
            </a:r>
          </a:p>
          <a:p>
            <a:endParaRPr lang="en-US" dirty="0" smtClean="0"/>
          </a:p>
          <a:p>
            <a:r>
              <a:rPr lang="en-US" dirty="0" smtClean="0"/>
              <a:t>From </a:t>
            </a:r>
            <a:r>
              <a:rPr lang="en-US" dirty="0" err="1" smtClean="0"/>
              <a:t>Gerya</a:t>
            </a:r>
            <a:r>
              <a:rPr lang="en-US" dirty="0" smtClean="0"/>
              <a:t>, “Chapter 2:</a:t>
            </a:r>
            <a:r>
              <a:rPr lang="en-US" baseline="0" dirty="0" smtClean="0"/>
              <a:t> </a:t>
            </a:r>
            <a:r>
              <a:rPr lang="en-US" dirty="0" smtClean="0"/>
              <a:t>Intra-oceanic Subduction Zones”</a:t>
            </a:r>
            <a:r>
              <a:rPr lang="en-US" baseline="0" dirty="0" smtClean="0"/>
              <a:t> in D. Brown and P.D. Ryan, Arc-Continent Collision, Frontiers in Earth Sciences, DOI 10.1007/978-3-540-88558-0_2, # Springer-</a:t>
            </a:r>
            <a:r>
              <a:rPr lang="en-US" baseline="0" dirty="0" err="1" smtClean="0"/>
              <a:t>Verlag</a:t>
            </a:r>
            <a:r>
              <a:rPr lang="en-US" baseline="0" dirty="0" smtClean="0"/>
              <a:t> Berlin Heidelberg 2011</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28</a:t>
            </a:fld>
            <a:endParaRPr lang="en-US"/>
          </a:p>
        </p:txBody>
      </p:sp>
    </p:spTree>
    <p:extLst>
      <p:ext uri="{BB962C8B-B14F-4D97-AF65-F5344CB8AC3E}">
        <p14:creationId xmlns:p14="http://schemas.microsoft.com/office/powerpoint/2010/main" val="266145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a:t>
            </a:r>
            <a:r>
              <a:rPr lang="en-US" baseline="0" dirty="0" smtClean="0"/>
              <a:t> </a:t>
            </a:r>
            <a:r>
              <a:rPr lang="en-US" baseline="0" dirty="0" err="1" smtClean="0"/>
              <a:t>Isacls</a:t>
            </a:r>
            <a:r>
              <a:rPr lang="en-US" baseline="0" dirty="0" smtClean="0"/>
              <a:t>, Cornell, plate_tectonics302b.ppt</a:t>
            </a:r>
            <a:endParaRPr lang="en-US" dirty="0" smtClean="0"/>
          </a:p>
          <a:p>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31</a:t>
            </a:fld>
            <a:endParaRPr lang="en-US"/>
          </a:p>
        </p:txBody>
      </p:sp>
    </p:spTree>
    <p:extLst>
      <p:ext uri="{BB962C8B-B14F-4D97-AF65-F5344CB8AC3E}">
        <p14:creationId xmlns:p14="http://schemas.microsoft.com/office/powerpoint/2010/main" val="1944307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a:t>
            </a:r>
            <a:r>
              <a:rPr lang="en-US" baseline="0" dirty="0" err="1" smtClean="0"/>
              <a:t>Isacls</a:t>
            </a:r>
            <a:r>
              <a:rPr lang="en-US" baseline="0" dirty="0" smtClean="0"/>
              <a:t>, Cornell, plate_tectonics302b.ppt</a:t>
            </a:r>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32</a:t>
            </a:fld>
            <a:endParaRPr lang="en-US"/>
          </a:p>
        </p:txBody>
      </p:sp>
    </p:spTree>
    <p:extLst>
      <p:ext uri="{BB962C8B-B14F-4D97-AF65-F5344CB8AC3E}">
        <p14:creationId xmlns:p14="http://schemas.microsoft.com/office/powerpoint/2010/main" val="1257997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USGS</a:t>
            </a:r>
            <a:r>
              <a:rPr lang="en-US" baseline="0" dirty="0" smtClean="0"/>
              <a:t> OFR-96-76A, Ocean Trenches: a computer animation and paper model. T.R. Alpha and J.P. Galloway.</a:t>
            </a:r>
          </a:p>
          <a:p>
            <a:r>
              <a:rPr lang="en-US" baseline="0" dirty="0" smtClean="0"/>
              <a:t>Based on below – relief big Island Hawaii 10,58 m, so relief across </a:t>
            </a:r>
            <a:r>
              <a:rPr lang="en-US" baseline="0" dirty="0" err="1" smtClean="0"/>
              <a:t>Challanger</a:t>
            </a:r>
            <a:r>
              <a:rPr lang="en-US" baseline="0" dirty="0" smtClean="0"/>
              <a:t> Deep – Guam is greater, and greatest relief looks like across South American subduction zone.</a:t>
            </a:r>
          </a:p>
          <a:p>
            <a:endParaRPr lang="en-US" baseline="0" dirty="0" smtClean="0"/>
          </a:p>
          <a:p>
            <a:r>
              <a:rPr lang="en-US" baseline="0" dirty="0" smtClean="0"/>
              <a:t>Following from http://</a:t>
            </a:r>
            <a:r>
              <a:rPr lang="en-US" baseline="0" dirty="0" err="1" smtClean="0"/>
              <a:t>www.mountainprofessor.com</a:t>
            </a:r>
            <a:r>
              <a:rPr lang="en-US" baseline="0" dirty="0" smtClean="0"/>
              <a:t>/highest-</a:t>
            </a:r>
            <a:r>
              <a:rPr lang="en-US" baseline="0" dirty="0" err="1" smtClean="0"/>
              <a:t>mountains.html</a:t>
            </a:r>
            <a:endParaRPr lang="en-US" dirty="0" smtClean="0"/>
          </a:p>
          <a:p>
            <a:endParaRPr lang="en-US" dirty="0" smtClean="0"/>
          </a:p>
          <a:p>
            <a:r>
              <a:rPr lang="en-US" dirty="0" smtClean="0"/>
              <a:t>When we think of the highest mountains in the world, we usually think about elevation above sea level, and while this is primarily what we will deal with, it is noteworthy to understand that there are other ways to look at it -- like base to summit elevation, highest free-standing mountains, or the mountain peak that is closest to the moon and stars.</a:t>
            </a:r>
          </a:p>
          <a:p>
            <a:r>
              <a:rPr lang="en-US" dirty="0" smtClean="0"/>
              <a:t>So let's get this straight: What is the tallest mountain in the world? OK, when measured from sea level Mount Everest(29,035 </a:t>
            </a:r>
            <a:r>
              <a:rPr lang="en-US" dirty="0" err="1" smtClean="0"/>
              <a:t>ft</a:t>
            </a:r>
            <a:r>
              <a:rPr lang="en-US" dirty="0" smtClean="0"/>
              <a:t>; 8,849 m.) is the tallest and extends farthest into the atmosphere than any other peak in the world.</a:t>
            </a:r>
          </a:p>
          <a:p>
            <a:r>
              <a:rPr lang="en-US" dirty="0" smtClean="0"/>
              <a:t>However, the mountain peak that is closest to the moon and stars, is Mount Chimborazo (20,565 </a:t>
            </a:r>
            <a:r>
              <a:rPr lang="en-US" dirty="0" err="1" smtClean="0"/>
              <a:t>ft</a:t>
            </a:r>
            <a:r>
              <a:rPr lang="en-US" dirty="0" smtClean="0"/>
              <a:t>; 6,268 m.) in Ecuador. This is because the earth, its atmosphere and oceans bulge 26.5 miles at the equator, and Chimborazo sits higher up on the bulge than Everest, making it about 1.5 miles closer to the moon.</a:t>
            </a:r>
          </a:p>
          <a:p>
            <a:r>
              <a:rPr lang="en-US" dirty="0" smtClean="0"/>
              <a:t>Or another way to look at it is that Chimborazo is the farthest point from the earth's center, at 3,967.1 miles, while Everest is only 3,965.8 miles.</a:t>
            </a:r>
          </a:p>
          <a:p>
            <a:r>
              <a:rPr lang="en-US" dirty="0" smtClean="0"/>
              <a:t>OK, with all of that out of the way, where was I? Oh, yeah, so the highest "free-standing" mountain in the world is Mount Kilimanjaro in Africa, at 19,341 (5,895 m.) feet above sea level (ASL). "Free-standing" means it stands alone and is not part of a mountain range. Usually these are volcanic mountains.</a:t>
            </a:r>
            <a:br>
              <a:rPr lang="en-US" dirty="0" smtClean="0"/>
            </a:br>
            <a:r>
              <a:rPr lang="en-US" dirty="0" smtClean="0"/>
              <a:t/>
            </a:r>
            <a:br>
              <a:rPr lang="en-US" dirty="0" smtClean="0"/>
            </a:br>
            <a:r>
              <a:rPr lang="en-US" dirty="0" smtClean="0"/>
              <a:t>The tallest mountain when measured from its base is Mauna Kea in Hawaii, at over 33,000 feet (10,058 m.)-- however its base is many miles below the ocean surface, and only 13,796 feet (4,205 m.) of that is above sea level!</a:t>
            </a:r>
          </a:p>
          <a:p>
            <a:r>
              <a:rPr lang="en-US" dirty="0" smtClean="0"/>
              <a:t>Although Denali (Mount McKinley [20,320 </a:t>
            </a:r>
            <a:r>
              <a:rPr lang="en-US" dirty="0" err="1" smtClean="0"/>
              <a:t>ft</a:t>
            </a:r>
            <a:r>
              <a:rPr lang="en-US" dirty="0" smtClean="0"/>
              <a:t>; 6,193 m.]) has long been considered the mountain with the highest base-to-summit vertical rise above sea level at just over 18,000 feet, or 5,486 meters, recent evidence suggest that a peak in Pakistan's </a:t>
            </a:r>
            <a:r>
              <a:rPr lang="en-US" dirty="0" smtClean="0">
                <a:hlinkClick r:id="rId3"/>
              </a:rPr>
              <a:t>Karakoram Mountains</a:t>
            </a:r>
            <a:r>
              <a:rPr lang="en-US" dirty="0" smtClean="0"/>
              <a:t> known as </a:t>
            </a:r>
            <a:r>
              <a:rPr lang="en-US" dirty="0" err="1" smtClean="0"/>
              <a:t>Rakaposhi</a:t>
            </a:r>
            <a:r>
              <a:rPr lang="en-US" dirty="0" smtClean="0"/>
              <a:t>, at 25,551 </a:t>
            </a:r>
            <a:r>
              <a:rPr lang="en-US" dirty="0" err="1" smtClean="0"/>
              <a:t>ft</a:t>
            </a:r>
            <a:r>
              <a:rPr lang="en-US" dirty="0" smtClean="0"/>
              <a:t> (7,788m) has an even greater vertical rise. On the north side it rises 19,029 </a:t>
            </a:r>
            <a:r>
              <a:rPr lang="en-US" dirty="0" err="1" smtClean="0"/>
              <a:t>ft</a:t>
            </a:r>
            <a:r>
              <a:rPr lang="en-US" dirty="0" smtClean="0"/>
              <a:t> (5,800 m.) in only 7.1 miles from its immediate base!</a:t>
            </a:r>
            <a:br>
              <a:rPr lang="en-US" dirty="0" smtClean="0"/>
            </a:br>
            <a:endParaRPr lang="en-US" dirty="0" smtClean="0"/>
          </a:p>
          <a:p>
            <a:r>
              <a:rPr lang="en-US" dirty="0" smtClean="0"/>
              <a:t>What about the highest mountains in the solar system? See the </a:t>
            </a:r>
            <a:r>
              <a:rPr lang="en-US" dirty="0" smtClean="0">
                <a:hlinkClick r:id="rId4"/>
              </a:rPr>
              <a:t>Extraterrestrial Mountains article.</a:t>
            </a:r>
            <a:r>
              <a:rPr lang="en-US" dirty="0" smtClean="0"/>
              <a:t> </a:t>
            </a:r>
            <a:br>
              <a:rPr lang="en-US" dirty="0" smtClean="0"/>
            </a:br>
            <a:r>
              <a:rPr lang="en-US" dirty="0" smtClean="0"/>
              <a:t>Also for the highest on each continent see </a:t>
            </a:r>
            <a:r>
              <a:rPr lang="en-US" dirty="0" smtClean="0">
                <a:hlinkClick r:id="rId5"/>
              </a:rPr>
              <a:t>The Seven Summits.</a:t>
            </a:r>
            <a:r>
              <a:rPr lang="en-US" dirty="0" smtClean="0"/>
              <a:t> </a:t>
            </a:r>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33</a:t>
            </a:fld>
            <a:endParaRPr lang="en-US"/>
          </a:p>
        </p:txBody>
      </p:sp>
    </p:spTree>
    <p:extLst>
      <p:ext uri="{BB962C8B-B14F-4D97-AF65-F5344CB8AC3E}">
        <p14:creationId xmlns:p14="http://schemas.microsoft.com/office/powerpoint/2010/main" val="1106625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0FBDD3-7026-8C40-98D9-F83E37ACD15A}" type="slidenum">
              <a:rPr lang="en-US" sz="1200"/>
              <a:pPr/>
              <a:t>37</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err="1" smtClean="0">
                <a:latin typeface="Arial" charset="0"/>
                <a:ea typeface="ＭＳ Ｐゴシック" charset="0"/>
                <a:cs typeface="ＭＳ Ｐゴシック" charset="0"/>
              </a:rPr>
              <a:t>Ziv</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Alon</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97DCD-1867-6544-A7B0-8FF0967E97A9}" type="slidenum">
              <a:rPr lang="en-US" sz="1200"/>
              <a:pPr/>
              <a:t>38</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err="1" smtClean="0">
                <a:latin typeface="Arial" charset="0"/>
                <a:ea typeface="ＭＳ Ｐゴシック" charset="0"/>
                <a:cs typeface="ＭＳ Ｐゴシック" charset="0"/>
              </a:rPr>
              <a:t>Ziv</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Alon</a:t>
            </a:r>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5A3ED-64DF-8741-99A1-7747B0F6E64D}" type="slidenum">
              <a:rPr lang="en-US"/>
              <a:pPr/>
              <a:t>39</a:t>
            </a:fld>
            <a:endParaRPr lang="en-US"/>
          </a:p>
        </p:txBody>
      </p:sp>
      <p:sp>
        <p:nvSpPr>
          <p:cNvPr id="10137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13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Wiens_hawaii_mariana_07.ppt</a:t>
            </a:r>
          </a:p>
        </p:txBody>
      </p:sp>
      <p:sp>
        <p:nvSpPr>
          <p:cNvPr id="4" name="Slide Number Placeholder 3"/>
          <p:cNvSpPr>
            <a:spLocks noGrp="1"/>
          </p:cNvSpPr>
          <p:nvPr>
            <p:ph type="sldNum" sz="quarter" idx="10"/>
          </p:nvPr>
        </p:nvSpPr>
        <p:spPr/>
        <p:txBody>
          <a:bodyPr/>
          <a:lstStyle/>
          <a:p>
            <a:fld id="{627097BF-FEFC-FB47-9CF7-B9A0F1DCE5B4}" type="slidenum">
              <a:rPr lang="en-US" smtClean="0"/>
              <a:t>40</a:t>
            </a:fld>
            <a:endParaRPr lang="en-US"/>
          </a:p>
        </p:txBody>
      </p:sp>
    </p:spTree>
    <p:extLst>
      <p:ext uri="{BB962C8B-B14F-4D97-AF65-F5344CB8AC3E}">
        <p14:creationId xmlns:p14="http://schemas.microsoft.com/office/powerpoint/2010/main" val="2548147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Emry</a:t>
            </a:r>
            <a:r>
              <a:rPr lang="en-US" i="1" dirty="0" smtClean="0"/>
              <a:t>, E. L., D. A. Wiens, and D. Garcia-</a:t>
            </a:r>
            <a:r>
              <a:rPr lang="en-US" i="1" dirty="0" err="1" smtClean="0"/>
              <a:t>Castellanos</a:t>
            </a:r>
            <a:r>
              <a:rPr lang="en-US" i="1" dirty="0" smtClean="0"/>
              <a:t> (2014), Faulting within the Pacific plate at the Mariana Trench: Implications for plate interface coupling and subduction of hydrous minerals, J. Geophys. Res. Solid Earth, 119, 3076–3095, doi:</a:t>
            </a:r>
            <a:r>
              <a:rPr lang="en-US" i="1" dirty="0" smtClean="0">
                <a:hlinkClick r:id="rId3" tooltip="Link to external resource: 10.1002/2013JB010718"/>
              </a:rPr>
              <a:t>10.1002/2013JB010718</a:t>
            </a:r>
            <a:r>
              <a:rPr lang="en-US" i="1" dirty="0" smtClean="0"/>
              <a:t>.</a:t>
            </a:r>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44</a:t>
            </a:fld>
            <a:endParaRPr lang="en-US"/>
          </a:p>
        </p:txBody>
      </p:sp>
    </p:spTree>
    <p:extLst>
      <p:ext uri="{BB962C8B-B14F-4D97-AF65-F5344CB8AC3E}">
        <p14:creationId xmlns:p14="http://schemas.microsoft.com/office/powerpoint/2010/main" val="4248104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subduction cases there is no back arc spreading, roll back, etc. and the spreading rate is assumed to equal the subduction rate.</a:t>
            </a:r>
          </a:p>
          <a:p>
            <a:pPr marL="0" indent="0">
              <a:buNone/>
            </a:pPr>
            <a:endParaRPr lang="en-US" baseline="0" dirty="0" smtClean="0"/>
          </a:p>
          <a:p>
            <a:pPr marL="0" indent="0">
              <a:buNone/>
            </a:pPr>
            <a:r>
              <a:rPr lang="en-US" baseline="0" dirty="0" smtClean="0"/>
              <a:t>Note that in (b) the length of the transform increases with time due to area added on the right side of the ridge</a:t>
            </a:r>
          </a:p>
          <a:p>
            <a:pPr marL="0" indent="0">
              <a:buNone/>
            </a:pPr>
            <a:endParaRPr lang="en-US" baseline="0" dirty="0" smtClean="0"/>
          </a:p>
          <a:p>
            <a:pPr marL="0" indent="0">
              <a:buNone/>
            </a:pPr>
            <a:r>
              <a:rPr lang="en-US" baseline="0" dirty="0" smtClean="0"/>
              <a:t>in (c) there is again area added on the right side of the ridge, the transform fault is constant length.</a:t>
            </a:r>
          </a:p>
          <a:p>
            <a:pPr marL="0" indent="0">
              <a:buNone/>
            </a:pPr>
            <a:endParaRPr lang="en-US" baseline="0" dirty="0" smtClean="0"/>
          </a:p>
          <a:p>
            <a:pPr marL="0" indent="0">
              <a:buNone/>
            </a:pPr>
            <a:r>
              <a:rPr lang="en-US" baseline="0" dirty="0" smtClean="0"/>
              <a:t>In (d) the transform gets longer  with time</a:t>
            </a:r>
          </a:p>
          <a:p>
            <a:pPr marL="0" indent="0">
              <a:buNone/>
            </a:pPr>
            <a:endParaRPr lang="en-US" baseline="0" dirty="0" smtClean="0"/>
          </a:p>
          <a:p>
            <a:pPr marL="0" indent="0">
              <a:buNone/>
            </a:pPr>
            <a:r>
              <a:rPr lang="en-US" baseline="0" dirty="0" smtClean="0"/>
              <a:t>In (e) the transform has a fixed length</a:t>
            </a:r>
          </a:p>
          <a:p>
            <a:pPr marL="0" indent="0">
              <a:buNone/>
            </a:pPr>
            <a:endParaRPr lang="en-US" baseline="0" dirty="0" smtClean="0"/>
          </a:p>
          <a:p>
            <a:pPr marL="0" indent="0">
              <a:buNone/>
            </a:pPr>
            <a:r>
              <a:rPr lang="en-US" baseline="0" dirty="0" smtClean="0"/>
              <a:t>In (f) the transform has a fixed length</a:t>
            </a:r>
          </a:p>
          <a:p>
            <a:pPr marL="0" indent="0">
              <a:buNone/>
            </a:pPr>
            <a:endParaRPr lang="en-US" baseline="0" dirty="0" smtClean="0"/>
          </a:p>
          <a:p>
            <a:pPr marL="0" indent="0">
              <a:buNone/>
            </a:pPr>
            <a:r>
              <a:rPr lang="en-US" baseline="0" dirty="0" smtClean="0"/>
              <a:t>In (e) the transform length is fixed</a:t>
            </a:r>
          </a:p>
        </p:txBody>
      </p:sp>
      <p:sp>
        <p:nvSpPr>
          <p:cNvPr id="4" name="Slide Number Placeholder 3"/>
          <p:cNvSpPr>
            <a:spLocks noGrp="1"/>
          </p:cNvSpPr>
          <p:nvPr>
            <p:ph type="sldNum" sz="quarter" idx="10"/>
          </p:nvPr>
        </p:nvSpPr>
        <p:spPr/>
        <p:txBody>
          <a:bodyPr/>
          <a:lstStyle/>
          <a:p>
            <a:fld id="{91171BDA-B029-A544-BFA3-A9414E31B8D9}" type="slidenum">
              <a:rPr lang="en-US" smtClean="0"/>
              <a:t>6</a:t>
            </a:fld>
            <a:endParaRPr lang="en-US"/>
          </a:p>
        </p:txBody>
      </p:sp>
    </p:spTree>
    <p:extLst>
      <p:ext uri="{BB962C8B-B14F-4D97-AF65-F5344CB8AC3E}">
        <p14:creationId xmlns:p14="http://schemas.microsoft.com/office/powerpoint/2010/main" val="2849577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Emry</a:t>
            </a:r>
            <a:r>
              <a:rPr lang="en-US" i="1" dirty="0" smtClean="0"/>
              <a:t>, E. L., D. A. Wiens, and D. Garcia-</a:t>
            </a:r>
            <a:r>
              <a:rPr lang="en-US" i="1" dirty="0" err="1" smtClean="0"/>
              <a:t>Castellanos</a:t>
            </a:r>
            <a:r>
              <a:rPr lang="en-US" i="1" dirty="0" smtClean="0"/>
              <a:t> (2014), Faulting within the Pacific plate at the Mariana Trench: Implications for plate interface coupling and subduction of hydrous minerals, J. Geophys. Res. Solid Earth, 119, 3076–3095, doi:</a:t>
            </a:r>
            <a:r>
              <a:rPr lang="en-US" i="1" dirty="0" smtClean="0">
                <a:hlinkClick r:id="rId3" tooltip="Link to external resource: 10.1002/2013JB010718"/>
              </a:rPr>
              <a:t>10.1002/2013JB010718</a:t>
            </a:r>
            <a:r>
              <a:rPr lang="en-US" i="1" dirty="0" smtClean="0"/>
              <a:t>.</a:t>
            </a:r>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45</a:t>
            </a:fld>
            <a:endParaRPr lang="en-US"/>
          </a:p>
        </p:txBody>
      </p:sp>
    </p:spTree>
    <p:extLst>
      <p:ext uri="{BB962C8B-B14F-4D97-AF65-F5344CB8AC3E}">
        <p14:creationId xmlns:p14="http://schemas.microsoft.com/office/powerpoint/2010/main" val="4248104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Emry</a:t>
            </a:r>
            <a:r>
              <a:rPr lang="en-US" i="1" dirty="0" smtClean="0"/>
              <a:t>, E. L., D. A. Wiens, and D. Garcia-</a:t>
            </a:r>
            <a:r>
              <a:rPr lang="en-US" i="1" dirty="0" err="1" smtClean="0"/>
              <a:t>Castellanos</a:t>
            </a:r>
            <a:r>
              <a:rPr lang="en-US" i="1" dirty="0" smtClean="0"/>
              <a:t> (2014), Faulting within the Pacific plate at the Mariana Trench: Implications for plate interface coupling and subduction of hydrous minerals, J. Geophys. Res. Solid Earth, 119, 3076–3095, doi:</a:t>
            </a:r>
            <a:r>
              <a:rPr lang="en-US" i="1" dirty="0" smtClean="0">
                <a:hlinkClick r:id="rId3" tooltip="Link to external resource: 10.1002/2013JB010718"/>
              </a:rPr>
              <a:t>10.1002/2013JB010718</a:t>
            </a:r>
            <a:r>
              <a:rPr lang="en-US" i="1" dirty="0" smtClean="0"/>
              <a:t>.</a:t>
            </a:r>
          </a:p>
          <a:p>
            <a:endParaRPr lang="en-US" i="1" dirty="0" smtClean="0"/>
          </a:p>
          <a:p>
            <a:r>
              <a:rPr lang="en-US" dirty="0" smtClean="0"/>
              <a:t>Figure 10. (top right) Stress distribution predicted by best ﬁt ﬂexure model for the North Central Mariana outer rise using bathymetry proﬁle eastward of the trench axis. (bottom right) Best ﬁt model using bathymetry eastward of trench axis and proﬁle of the plate interface westward of the trench axis [Oakley et al., 2008]. The bottom stress distribution is shifted ~20 km westward of top plot, due to inclusion of the plate proﬁle landward of the trench. Extensional stresses correspond to blue regions and positive values (</a:t>
            </a:r>
            <a:r>
              <a:rPr lang="en-US" dirty="0" err="1" smtClean="0"/>
              <a:t>MPa</a:t>
            </a:r>
            <a:r>
              <a:rPr lang="en-US" dirty="0" smtClean="0"/>
              <a:t>); compression corresponds to red regions and negative values. Extensional earthquakes are plotted as white diamonds; strike-slip earthquakes are black crosses; compressional earthquakes are gray circles. (left column) Observed proﬁle of the top of the plate (from bathymetry or from bathymetry and seismic reﬂection) is denoted by the thick blue points. The plate proﬁles predicted by other small misﬁt ﬂexure models are plotted as shades of red and purple.</a:t>
            </a:r>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46</a:t>
            </a:fld>
            <a:endParaRPr lang="en-US"/>
          </a:p>
        </p:txBody>
      </p:sp>
    </p:spTree>
    <p:extLst>
      <p:ext uri="{BB962C8B-B14F-4D97-AF65-F5344CB8AC3E}">
        <p14:creationId xmlns:p14="http://schemas.microsoft.com/office/powerpoint/2010/main" val="4248104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Figure 1. Global outer-rise seismicity. Bathymetric map, showing the regions of focus in this study. Outer-rise earthquakes with accurately constrained source parameters are given by the </a:t>
            </a:r>
            <a:r>
              <a:rPr lang="en-US" i="1" dirty="0" err="1" smtClean="0"/>
              <a:t>coloured</a:t>
            </a:r>
            <a:r>
              <a:rPr lang="en-US" i="1" dirty="0" smtClean="0"/>
              <a:t> circles. Earthquakes are </a:t>
            </a:r>
            <a:r>
              <a:rPr lang="en-US" i="1" dirty="0" err="1" smtClean="0"/>
              <a:t>coloured</a:t>
            </a:r>
            <a:r>
              <a:rPr lang="en-US" i="1" dirty="0" smtClean="0"/>
              <a:t> by mechanism: thrust faulting—red; normal faulting—blue; strike-slip faulting—green. Boxes outline the regions covered in this work (orange), and by a companion study (black; Craig &amp; Copley, in preparation).</a:t>
            </a:r>
          </a:p>
          <a:p>
            <a:endParaRPr lang="en-US" i="1" dirty="0" smtClean="0"/>
          </a:p>
          <a:p>
            <a:endParaRPr lang="en-US" i="1" dirty="0" smtClean="0"/>
          </a:p>
          <a:p>
            <a:r>
              <a:rPr lang="en-US" dirty="0" smtClean="0"/>
              <a:t>Geophys. J. Int.-2014-Craig-63-89</a:t>
            </a:r>
            <a:endParaRPr lang="en-US" dirty="0"/>
          </a:p>
        </p:txBody>
      </p:sp>
      <p:sp>
        <p:nvSpPr>
          <p:cNvPr id="4" name="Slide Number Placeholder 3"/>
          <p:cNvSpPr>
            <a:spLocks noGrp="1"/>
          </p:cNvSpPr>
          <p:nvPr>
            <p:ph type="sldNum" sz="quarter" idx="10"/>
          </p:nvPr>
        </p:nvSpPr>
        <p:spPr/>
        <p:txBody>
          <a:bodyPr/>
          <a:lstStyle/>
          <a:p>
            <a:fld id="{F6B4CA37-068A-DE47-9CAE-FA4756581090}" type="slidenum">
              <a:rPr lang="en-US" smtClean="0"/>
              <a:t>47</a:t>
            </a:fld>
            <a:endParaRPr lang="en-US"/>
          </a:p>
        </p:txBody>
      </p:sp>
    </p:spTree>
    <p:extLst>
      <p:ext uri="{BB962C8B-B14F-4D97-AF65-F5344CB8AC3E}">
        <p14:creationId xmlns:p14="http://schemas.microsoft.com/office/powerpoint/2010/main" val="4248104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USGS.</a:t>
            </a:r>
          </a:p>
        </p:txBody>
      </p:sp>
      <p:sp>
        <p:nvSpPr>
          <p:cNvPr id="4" name="Slide Number Placeholder 3"/>
          <p:cNvSpPr>
            <a:spLocks noGrp="1"/>
          </p:cNvSpPr>
          <p:nvPr>
            <p:ph type="sldNum" sz="quarter" idx="10"/>
          </p:nvPr>
        </p:nvSpPr>
        <p:spPr/>
        <p:txBody>
          <a:bodyPr/>
          <a:lstStyle/>
          <a:p>
            <a:fld id="{91171BDA-B029-A544-BFA3-A9414E31B8D9}" type="slidenum">
              <a:rPr lang="en-US" smtClean="0"/>
              <a:t>7</a:t>
            </a:fld>
            <a:endParaRPr lang="en-US"/>
          </a:p>
        </p:txBody>
      </p:sp>
    </p:spTree>
    <p:extLst>
      <p:ext uri="{BB962C8B-B14F-4D97-AF65-F5344CB8AC3E}">
        <p14:creationId xmlns:p14="http://schemas.microsoft.com/office/powerpoint/2010/main" val="3575357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5EBDB-EA12-B446-94CA-066FB26BB32E}" type="slidenum">
              <a:rPr lang="en-US"/>
              <a:pPr/>
              <a:t>8</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r>
              <a:rPr lang="en-US" dirty="0"/>
              <a:t>Interactions between the North American, Farallon, and Pacific plates assuming constant rate of 6cm/yr parallel to San Andreas:  GS=</a:t>
            </a:r>
            <a:r>
              <a:rPr lang="en-US" dirty="0" err="1"/>
              <a:t>Guaymas</a:t>
            </a:r>
            <a:r>
              <a:rPr lang="en-US" dirty="0"/>
              <a:t>; MZ=Mazatlan; S=Seattle; SF=San Francisco</a:t>
            </a:r>
          </a:p>
          <a:p>
            <a:endParaRPr lang="en-US" dirty="0"/>
          </a:p>
          <a:p>
            <a:r>
              <a:rPr lang="en-US" dirty="0"/>
              <a:t>40Ma: Subduction of Farallon plate beneath North American Plate</a:t>
            </a:r>
          </a:p>
          <a:p>
            <a:r>
              <a:rPr lang="en-US" dirty="0"/>
              <a:t>30Ma: Triple junction formed as newly formed Pacific crust encountered continental NA crust - transform boundary began</a:t>
            </a:r>
          </a:p>
          <a:p>
            <a:r>
              <a:rPr lang="en-US" dirty="0"/>
              <a:t>20Ma: Triple junctions formed at contact points and migrated to NW &amp; SE as subduction of Farallon Plate </a:t>
            </a:r>
            <a:r>
              <a:rPr lang="en-US" dirty="0" smtClean="0"/>
              <a:t>continued</a:t>
            </a:r>
          </a:p>
          <a:p>
            <a:endParaRPr lang="en-US" dirty="0" smtClean="0"/>
          </a:p>
          <a:p>
            <a:r>
              <a:rPr lang="en-US" dirty="0" smtClean="0"/>
              <a:t>From https://</a:t>
            </a:r>
            <a:r>
              <a:rPr lang="en-US" dirty="0" err="1" smtClean="0"/>
              <a:t>pubs.usgs.gov</a:t>
            </a:r>
            <a:r>
              <a:rPr lang="en-US" dirty="0" smtClean="0"/>
              <a:t>/of/2005/1127/chapter1.pdf</a:t>
            </a:r>
          </a:p>
          <a:p>
            <a:r>
              <a:rPr lang="en-US" dirty="0" smtClean="0"/>
              <a:t>Open-File Report 2005-1127 </a:t>
            </a:r>
            <a:br>
              <a:rPr lang="en-US" dirty="0" smtClean="0"/>
            </a:br>
            <a:r>
              <a:rPr lang="en-US" dirty="0" smtClean="0"/>
              <a:t>2005 </a:t>
            </a:r>
            <a:br>
              <a:rPr lang="en-US" dirty="0" smtClean="0"/>
            </a:br>
            <a:r>
              <a:rPr lang="en-US" dirty="0" smtClean="0"/>
              <a:t>Online Version 1.0</a:t>
            </a:r>
            <a:br>
              <a:rPr lang="en-US" dirty="0" smtClean="0"/>
            </a:br>
            <a:endParaRPr lang="en-US" dirty="0" smtClean="0"/>
          </a:p>
          <a:p>
            <a:r>
              <a:rPr lang="en-US" dirty="0" smtClean="0"/>
              <a:t>The San Andreas Fault In The San Francisco Bay Area, California:</a:t>
            </a:r>
            <a:r>
              <a:rPr lang="en-US" b="1" dirty="0" smtClean="0"/>
              <a:t/>
            </a:r>
            <a:br>
              <a:rPr lang="en-US" b="1" dirty="0" smtClean="0"/>
            </a:br>
            <a:r>
              <a:rPr lang="en-US" b="1" dirty="0" smtClean="0"/>
              <a:t>A Geology Fieldtrip Guidebook To Selected Stops On Public Lands </a:t>
            </a:r>
            <a:endParaRPr lang="en-US" dirty="0" smtClean="0"/>
          </a:p>
          <a:p>
            <a:r>
              <a:rPr lang="en-US" dirty="0" smtClean="0"/>
              <a:t>By Philip W. </a:t>
            </a:r>
            <a:r>
              <a:rPr lang="en-US" dirty="0" err="1" smtClean="0"/>
              <a:t>Stoffer</a:t>
            </a:r>
            <a:r>
              <a:rPr lang="en-US" dirty="0" smtClean="0"/>
              <a:t> </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18CC4-6F25-AD4D-9FEA-E605A75260EB}" type="slidenum">
              <a:rPr lang="en-US"/>
              <a:pPr/>
              <a:t>9</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r>
              <a:rPr lang="en-US" dirty="0"/>
              <a:t>Early transform movement likely not along modern San Andreas trace -- but along faults that lie to west &amp; at edge of continent</a:t>
            </a:r>
          </a:p>
          <a:p>
            <a:r>
              <a:rPr lang="en-US" dirty="0"/>
              <a:t>As triple </a:t>
            </a:r>
            <a:r>
              <a:rPr lang="en-US" dirty="0" err="1"/>
              <a:t>junct</a:t>
            </a:r>
            <a:r>
              <a:rPr lang="en-US" dirty="0"/>
              <a:t>. migrated southward, transform </a:t>
            </a:r>
            <a:r>
              <a:rPr lang="ja-JP" altLang="en-US" dirty="0">
                <a:latin typeface="Arial"/>
              </a:rPr>
              <a:t>“</a:t>
            </a:r>
            <a:r>
              <a:rPr lang="en-US" dirty="0"/>
              <a:t>jumped</a:t>
            </a:r>
            <a:r>
              <a:rPr lang="ja-JP" altLang="en-US" dirty="0">
                <a:latin typeface="Arial"/>
              </a:rPr>
              <a:t>”</a:t>
            </a:r>
            <a:r>
              <a:rPr lang="en-US" dirty="0"/>
              <a:t> eastward one or more times to position within North American plate (modern trace only minor slip at 5Ma)</a:t>
            </a:r>
          </a:p>
          <a:p>
            <a:r>
              <a:rPr lang="en-US" dirty="0"/>
              <a:t>Modern SAF did not come into being until opening Gulf of CA (Pliocene 4Ma) - since then Baja has moved 260 km from mainland Mexico</a:t>
            </a:r>
          </a:p>
          <a:p>
            <a:endParaRPr lang="en-US" dirty="0"/>
          </a:p>
          <a:p>
            <a:r>
              <a:rPr lang="en-US" dirty="0"/>
              <a:t>Triple junctions are now ~ 2500 km apart</a:t>
            </a:r>
          </a:p>
          <a:p>
            <a:r>
              <a:rPr lang="en-US" dirty="0" err="1"/>
              <a:t>Mendicino</a:t>
            </a:r>
            <a:r>
              <a:rPr lang="en-US" dirty="0"/>
              <a:t> (Northern CA)</a:t>
            </a:r>
          </a:p>
          <a:p>
            <a:r>
              <a:rPr lang="en-US" dirty="0"/>
              <a:t>Rivera (Mouth of Gulf of Mexico</a:t>
            </a:r>
            <a:r>
              <a:rPr lang="en-US" dirty="0" smtClean="0"/>
              <a:t>)</a:t>
            </a:r>
          </a:p>
          <a:p>
            <a:endParaRPr lang="en-US" dirty="0" smtClean="0"/>
          </a:p>
          <a:p>
            <a:r>
              <a:rPr lang="en-US" dirty="0" smtClean="0"/>
              <a:t>USGS - </a:t>
            </a:r>
            <a:r>
              <a:rPr lang="en-US" dirty="0" smtClean="0">
                <a:hlinkClick r:id="rId3"/>
              </a:rPr>
              <a:t>http://pubs.usgs.gov/pp/1990/1515/</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6D6493-594C-5440-9333-971A53FE3829}" type="slidenum">
              <a:rPr lang="en-US"/>
              <a:pPr/>
              <a:t>10</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p:txBody>
          <a:bodyPr/>
          <a:lstStyle/>
          <a:p>
            <a:r>
              <a:rPr lang="en-US" sz="1000" dirty="0"/>
              <a:t>Reconstructions following Atwater and Stock [1998]</a:t>
            </a:r>
          </a:p>
          <a:p>
            <a:r>
              <a:rPr lang="en-US" sz="1000" dirty="0">
                <a:latin typeface="Times-Roman" charset="0"/>
              </a:rPr>
              <a:t>Caption from UCSB: </a:t>
            </a:r>
          </a:p>
          <a:p>
            <a:r>
              <a:rPr lang="en-US" sz="1000" dirty="0">
                <a:latin typeface="Times-Roman" charset="0"/>
              </a:rPr>
              <a:t>Present Situation. At Present the Pacific Plate fills most of the northeast Pacific Ocean basin with only the small Juan de Fuca and Cocos plates remaining from the previous configuration. The various shades of blue show the ages of the sea floor, as deduced from marine magnetic anomalies. The Pacific plate is moving northwest past North America. It has captured some slivers of the continental edge and is carrying them northwestward toward Alaska. Thus, the present Pacific-</a:t>
            </a:r>
            <a:r>
              <a:rPr lang="en-US" sz="1000" dirty="0" err="1">
                <a:latin typeface="Times-Roman" charset="0"/>
              </a:rPr>
              <a:t>NorthAmerica</a:t>
            </a:r>
            <a:r>
              <a:rPr lang="en-US" sz="1000" dirty="0">
                <a:latin typeface="Times-Roman" charset="0"/>
              </a:rPr>
              <a:t> plate boundary lies </a:t>
            </a:r>
            <a:r>
              <a:rPr lang="en-US" sz="1000" dirty="0" err="1">
                <a:latin typeface="Times-Roman" charset="0"/>
              </a:rPr>
              <a:t>withing</a:t>
            </a:r>
            <a:r>
              <a:rPr lang="en-US" sz="1000" dirty="0">
                <a:latin typeface="Times-Roman" charset="0"/>
              </a:rPr>
              <a:t> the continent, along the San Andreas fault system. it is connected to </a:t>
            </a:r>
            <a:r>
              <a:rPr lang="en-US" sz="1000" dirty="0" err="1">
                <a:latin typeface="Times-Roman" charset="0"/>
              </a:rPr>
              <a:t>othe</a:t>
            </a:r>
            <a:r>
              <a:rPr lang="en-US" sz="1000" dirty="0">
                <a:latin typeface="Times-Roman" charset="0"/>
              </a:rPr>
              <a:t> plate boundaries at three-plate triple junctions, the so-called Mendocino and Rivera triple junctions; the locations and motions of these triple junctions help determine the on-shore geology in each time and place.</a:t>
            </a:r>
          </a:p>
          <a:p>
            <a:r>
              <a:rPr lang="en-US" sz="1000" dirty="0">
                <a:latin typeface="Times-Roman" charset="0"/>
              </a:rPr>
              <a:t>Early Cenozoic Situation 38 Ma. In the early Cenozoic, 50 Million Years Ago, other oceanic plates lay between the pacific and North American plates. They were spreading away from the pacific plate and subducting beneath the rim of the continent.*</a:t>
            </a:r>
          </a:p>
          <a:p>
            <a:r>
              <a:rPr lang="en-US" sz="1000" dirty="0">
                <a:latin typeface="Times-Roman" charset="0"/>
              </a:rPr>
              <a:t>East Pacific Rise Migration. Coming forward in time, the eastern edge of the Pacific plate moved steadily northeastward as new sea floor was accreted by sea floor spreading. Eventually, the spreading center itself reached the subduction zone and the intervening plate was destroyed. The Pacific plate began to break off pieces of North America and carry them away, creating the San Andreas-Gulf of California plate boundary inside the continent.* </a:t>
            </a:r>
          </a:p>
          <a:p>
            <a:r>
              <a:rPr lang="en-US" sz="1000" dirty="0">
                <a:latin typeface="Times-Roman" charset="0"/>
              </a:rPr>
              <a:t>Triple Junction Evolution. Watch the motions of the triple junctions. The Mendocino triple junction migrated steadily up the coast, attached to the Mendocino fracture zone on the Pacific plate. The Rivera triple junction hovered near the southern California borderland then, about 12 million years ago, it jumped to its modern position when sea-floor spreading and subduction ceased off Baja California.*</a:t>
            </a:r>
          </a:p>
          <a:p>
            <a:r>
              <a:rPr lang="en-US" sz="1000" dirty="0">
                <a:latin typeface="Times-Roman" charset="0"/>
              </a:rPr>
              <a:t>San Andreas System Evolution. The evolution of the San Andreas system was essentially a two stage process. First the </a:t>
            </a:r>
            <a:r>
              <a:rPr lang="en-US" sz="1000" dirty="0" err="1">
                <a:latin typeface="Times-Roman" charset="0"/>
              </a:rPr>
              <a:t>Salinian</a:t>
            </a:r>
            <a:r>
              <a:rPr lang="en-US" sz="1000" dirty="0">
                <a:latin typeface="Times-Roman" charset="0"/>
              </a:rPr>
              <a:t> and borderland pieces of the continent were gradually transferred to the Pacific plate, later Baja California was transferred. A third stage has begun: the Sierra Nevada/Great Valley block is in the early stages of being transferred and carried away.*</a:t>
            </a:r>
          </a:p>
          <a:p>
            <a:r>
              <a:rPr lang="en-US" sz="1000" dirty="0">
                <a:latin typeface="Times-Roman" charset="0"/>
              </a:rPr>
              <a:t>Pacific Plate Motion. Watch the motion of the Pacific plate. It continually moved off to the northwest.* </a:t>
            </a:r>
          </a:p>
          <a:p>
            <a:r>
              <a:rPr lang="en-US" sz="1000" dirty="0">
                <a:latin typeface="Times-Roman" charset="0"/>
              </a:rPr>
              <a:t>Basin and Range Expansion. Now watch what happened to the interior of North America. In the early Cenozoic, western North America was much narrower. (Check out narrow Nevada!). During the late Cenozoic it expanded, forming the Basin and Range province. This occurred during the time that the Pacific plate was pulling the rim of the continent away to the northwest, perhaps causing the expansion or, more likely, just making room for it. (It was already elevated, hot and weak, ready to fall apart given the chance.)</a:t>
            </a:r>
            <a:endParaRPr lang="en-US" dirty="0">
              <a:latin typeface="Times-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6900C-0CC3-C84B-B666-65C757C38B4C}" type="slidenum">
              <a:rPr lang="en-US"/>
              <a:pPr/>
              <a:t>11</a:t>
            </a:fld>
            <a:endParaRPr lang="en-US"/>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p:txBody>
          <a:bodyPr/>
          <a:lstStyle/>
          <a:p>
            <a:r>
              <a:rPr lang="en-US" dirty="0"/>
              <a:t>Early transform movement likely not along modern San Andreas trace -- but along faults that lie to west &amp; at edge of continent</a:t>
            </a:r>
          </a:p>
          <a:p>
            <a:endParaRPr lang="en-US" dirty="0"/>
          </a:p>
          <a:p>
            <a:r>
              <a:rPr lang="en-US" dirty="0"/>
              <a:t>Western most NA rocks are now displaced rocks moving in northwesterly direction with rest of Pacific Plate</a:t>
            </a:r>
            <a:r>
              <a:rPr lang="en-US" dirty="0" smtClean="0"/>
              <a:t>.</a:t>
            </a:r>
          </a:p>
          <a:p>
            <a:endParaRPr lang="en-US" dirty="0" smtClean="0"/>
          </a:p>
          <a:p>
            <a:r>
              <a:rPr lang="en-US" dirty="0" smtClean="0"/>
              <a:t>FIGURE 3.13.-Western margin of North America, showing tectonic capture of part of the North American plate by the Pacific plate (plate-tectonic base modified from Moore, 1981). Captured part of the North American plate is now moving northwesterly with the Pacific plate and is commonly considered to be part of the Pacific plate. West boundary of captured part of the North American plate is inactive early transform fault with component of subduction (open </a:t>
            </a:r>
            <a:r>
              <a:rPr lang="en-US" dirty="0" err="1" smtClean="0"/>
              <a:t>sawteeth</a:t>
            </a:r>
            <a:r>
              <a:rPr lang="en-US" dirty="0" smtClean="0"/>
              <a:t>; see text); interfaces of the North American plate with remnants of the Farallon plate are active subduction zones (solid </a:t>
            </a:r>
            <a:r>
              <a:rPr lang="en-US" dirty="0" err="1" smtClean="0"/>
              <a:t>sawteeth</a:t>
            </a:r>
            <a:r>
              <a:rPr lang="en-US" dirty="0" smtClean="0"/>
              <a:t>)</a:t>
            </a:r>
          </a:p>
          <a:p>
            <a:endParaRPr lang="en-US" dirty="0" smtClean="0"/>
          </a:p>
          <a:p>
            <a:r>
              <a:rPr lang="en-US" dirty="0" smtClean="0"/>
              <a:t>http://</a:t>
            </a:r>
            <a:r>
              <a:rPr lang="en-US" dirty="0" err="1" smtClean="0"/>
              <a:t>www.johnmartin.com</a:t>
            </a:r>
            <a:r>
              <a:rPr lang="en-US" dirty="0" smtClean="0"/>
              <a:t>/earthquakes/</a:t>
            </a:r>
            <a:r>
              <a:rPr lang="en-US" dirty="0" err="1" smtClean="0"/>
              <a:t>eqsafs</a:t>
            </a:r>
            <a:r>
              <a:rPr lang="en-US" dirty="0" smtClean="0"/>
              <a:t>/safig_3_13b.htm</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52D565-09FB-0547-9070-0AB7AC3B5C47}" type="slidenum">
              <a:rPr lang="en-US"/>
              <a:pPr/>
              <a:t>12</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r>
              <a:rPr lang="en-US" dirty="0"/>
              <a:t>1960</a:t>
            </a:r>
            <a:r>
              <a:rPr lang="ja-JP" altLang="en-US" dirty="0">
                <a:latin typeface="Arial"/>
              </a:rPr>
              <a:t>’</a:t>
            </a:r>
            <a:r>
              <a:rPr lang="en-US" dirty="0"/>
              <a:t>s:  </a:t>
            </a:r>
            <a:r>
              <a:rPr lang="en-US" dirty="0" err="1"/>
              <a:t>Tuzo</a:t>
            </a:r>
            <a:r>
              <a:rPr lang="en-US" dirty="0"/>
              <a:t> Wilson - brilliantly simple construction of SAF as a transform fault connecting 2 ocean spreading ridges</a:t>
            </a:r>
          </a:p>
          <a:p>
            <a:endParaRPr lang="en-US" dirty="0"/>
          </a:p>
          <a:p>
            <a:r>
              <a:rPr lang="en-US" dirty="0"/>
              <a:t>Pacific system of plates includes 3 elements:  </a:t>
            </a:r>
          </a:p>
          <a:p>
            <a:r>
              <a:rPr lang="en-US" dirty="0"/>
              <a:t>1.  Westward expanding plate (Pacific)</a:t>
            </a:r>
          </a:p>
          <a:p>
            <a:r>
              <a:rPr lang="en-US" dirty="0"/>
              <a:t>2.  Eastward expanding plate (Juan de Fuca)</a:t>
            </a:r>
          </a:p>
          <a:p>
            <a:r>
              <a:rPr lang="en-US" dirty="0"/>
              <a:t>3.  Spreading center (Eastern Pacific Rise)</a:t>
            </a:r>
          </a:p>
          <a:p>
            <a:endParaRPr lang="en-US" dirty="0"/>
          </a:p>
          <a:p>
            <a:r>
              <a:rPr lang="en-US" dirty="0"/>
              <a:t>To north, Pacific plate under-rides the NA plate along Aleutian Trench</a:t>
            </a:r>
          </a:p>
          <a:p>
            <a:r>
              <a:rPr lang="en-US" dirty="0"/>
              <a:t>North SAF Junction:  Mendocino Fracture Zone</a:t>
            </a:r>
          </a:p>
          <a:p>
            <a:r>
              <a:rPr lang="en-US" dirty="0"/>
              <a:t>South SAF Junction:  gradual merge with set of echelon transform faults in Gulf of CA</a:t>
            </a:r>
          </a:p>
          <a:p>
            <a:endParaRPr lang="en-US" dirty="0"/>
          </a:p>
          <a:p>
            <a:r>
              <a:rPr lang="en-US" dirty="0"/>
              <a:t>Present rate of relative movement:  48 mm/yr</a:t>
            </a:r>
          </a:p>
          <a:p>
            <a:r>
              <a:rPr lang="en-US" dirty="0"/>
              <a:t>Discrepancy due to slip along other faults in broad zone from continental margin to Basin &amp; </a:t>
            </a:r>
            <a:r>
              <a:rPr lang="en-US" dirty="0" smtClean="0"/>
              <a:t>Range</a:t>
            </a:r>
          </a:p>
          <a:p>
            <a:endParaRPr lang="en-US" dirty="0" smtClean="0"/>
          </a:p>
          <a:p>
            <a:r>
              <a:rPr lang="en-US" sz="1200" kern="1200" dirty="0" smtClean="0">
                <a:solidFill>
                  <a:schemeClr val="tx1"/>
                </a:solidFill>
                <a:latin typeface="+mn-lt"/>
                <a:ea typeface="+mn-ea"/>
                <a:cs typeface="+mn-cs"/>
              </a:rPr>
              <a:t>The San Andreas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Fault System,</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California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ROBERT E. WALLACE, </a:t>
            </a:r>
            <a:r>
              <a:rPr lang="en-US" sz="1200" i="1" kern="1200" dirty="0" smtClean="0">
                <a:solidFill>
                  <a:schemeClr val="tx1"/>
                </a:solidFill>
                <a:latin typeface="+mn-lt"/>
                <a:ea typeface="+mn-ea"/>
                <a:cs typeface="+mn-cs"/>
              </a:rPr>
              <a:t>Editor</a:t>
            </a:r>
            <a:r>
              <a:rPr lang="en-US" sz="1200" kern="1200" dirty="0" smtClean="0">
                <a:solidFill>
                  <a:schemeClr val="tx1"/>
                </a:solidFill>
                <a:latin typeface="+mn-lt"/>
                <a:ea typeface="+mn-ea"/>
                <a:cs typeface="+mn-cs"/>
              </a:rPr>
              <a:t> U.S. GEOLOGICAL SURVEY</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PROFESSIONAL PAPER 1515 </a:t>
            </a:r>
            <a:br>
              <a:rPr lang="en-US" sz="1200" kern="1200" dirty="0" smtClean="0">
                <a:solidFill>
                  <a:schemeClr val="tx1"/>
                </a:solidFill>
                <a:latin typeface="+mn-lt"/>
                <a:ea typeface="+mn-ea"/>
                <a:cs typeface="+mn-cs"/>
              </a:rPr>
            </a:b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3924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72125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09495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45098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BF8240-C840-8041-9577-EA65B36B9873}"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68214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BF8240-C840-8041-9577-EA65B36B9873}"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0061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BF8240-C840-8041-9577-EA65B36B9873}" type="datetimeFigureOut">
              <a:rPr lang="en-US" smtClean="0"/>
              <a:t>10/11/16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96881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BF8240-C840-8041-9577-EA65B36B9873}" type="datetimeFigureOut">
              <a:rPr lang="en-US" smtClean="0"/>
              <a:t>10/11/16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89677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8240-C840-8041-9577-EA65B36B9873}" type="datetimeFigureOut">
              <a:rPr lang="en-US" smtClean="0"/>
              <a:t>10/11/16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50798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32858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2264195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extLst>
              <a:ext uri="{BEBA8EAE-BF5A-486C-A8C5-ECC9F3942E4B}">
                <a14:imgProps xmlns:a14="http://schemas.microsoft.com/office/drawing/2010/main">
                  <a14:imgLayer r:embed="rId1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8240-C840-8041-9577-EA65B36B9873}" type="datetimeFigureOut">
              <a:rPr lang="en-US" smtClean="0"/>
              <a:t>10/11/16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63E24-C89D-A647-BE0A-C4DD2C86F148}" type="slidenum">
              <a:rPr lang="en-US" smtClean="0"/>
              <a:t>‹#›</a:t>
            </a:fld>
            <a:endParaRPr lang="en-US"/>
          </a:p>
        </p:txBody>
      </p:sp>
    </p:spTree>
    <p:extLst>
      <p:ext uri="{BB962C8B-B14F-4D97-AF65-F5344CB8AC3E}">
        <p14:creationId xmlns:p14="http://schemas.microsoft.com/office/powerpoint/2010/main" val="3430232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8.png"/><Relationship Id="rId1" Type="http://schemas.microsoft.com/office/2007/relationships/media" Target="file://localhost/Users/robertsmalley/Documents/seismotectonics_fall_2016/collection%20ppts/sm02Pac%20NoAmflat.mp4" TargetMode="External"/><Relationship Id="rId2" Type="http://schemas.openxmlformats.org/officeDocument/2006/relationships/video" Target="file://localhost/Users/robertsmalley/Documents/seismotectonics_fall_2016/collection%20ppts/sm02Pac%20NoAmflat.mp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031873"/>
          </a:xfrm>
          <a:prstGeom prst="rect">
            <a:avLst/>
          </a:prstGeom>
        </p:spPr>
        <p:txBody>
          <a:bodyPr wrap="square">
            <a:spAutoFit/>
          </a:bodyPr>
          <a:lstStyle/>
          <a:p>
            <a:pPr algn="ctr">
              <a:spcBef>
                <a:spcPct val="50000"/>
              </a:spcBef>
            </a:pPr>
            <a:r>
              <a:rPr lang="en-US" sz="4000" b="1" dirty="0" err="1" smtClean="0">
                <a:latin typeface="Papyrus"/>
                <a:cs typeface="Papyrus" charset="0"/>
              </a:rPr>
              <a:t>Seismotectonics</a:t>
            </a:r>
            <a:endParaRPr lang="en-US" sz="4000" b="1" dirty="0" smtClean="0">
              <a:latin typeface="Papyrus"/>
              <a:cs typeface="Papyrus" charset="0"/>
            </a:endParaRPr>
          </a:p>
          <a:p>
            <a:pPr algn="ctr">
              <a:spcBef>
                <a:spcPct val="50000"/>
              </a:spcBef>
            </a:pPr>
            <a:endParaRPr lang="en-US" sz="4000" b="1" dirty="0">
              <a:latin typeface="Papyrus"/>
              <a:cs typeface="Papyrus" charset="0"/>
            </a:endParaRPr>
          </a:p>
          <a:p>
            <a:pPr algn="ctr">
              <a:spcBef>
                <a:spcPct val="50000"/>
              </a:spcBef>
            </a:pPr>
            <a:r>
              <a:rPr lang="en-US" sz="4000" b="1" dirty="0" smtClean="0">
                <a:latin typeface="Papyrus"/>
                <a:cs typeface="Papyrus" charset="0"/>
              </a:rPr>
              <a:t>CERI 7280</a:t>
            </a:r>
          </a:p>
          <a:p>
            <a:pPr algn="ctr"/>
            <a:endParaRPr lang="en-US" sz="3200" b="1" dirty="0">
              <a:latin typeface="Papyrus"/>
              <a:cs typeface="Papyrus" charset="0"/>
            </a:endParaRPr>
          </a:p>
          <a:p>
            <a:pPr algn="ctr"/>
            <a:r>
              <a:rPr lang="en-US" sz="3200" b="1" dirty="0" smtClean="0">
                <a:latin typeface="Papyrus"/>
                <a:cs typeface="Papyrus" charset="0"/>
              </a:rPr>
              <a:t>Class 14</a:t>
            </a:r>
          </a:p>
          <a:p>
            <a:pPr algn="ctr"/>
            <a:r>
              <a:rPr lang="en-US" sz="3200" b="1" dirty="0" smtClean="0">
                <a:latin typeface="Papyrus"/>
                <a:cs typeface="Papyrus" charset="0"/>
              </a:rPr>
              <a:t>Oct 6, 2016</a:t>
            </a:r>
          </a:p>
        </p:txBody>
      </p:sp>
    </p:spTree>
    <p:extLst>
      <p:ext uri="{BB962C8B-B14F-4D97-AF65-F5344CB8AC3E}">
        <p14:creationId xmlns:p14="http://schemas.microsoft.com/office/powerpoint/2010/main" val="22232246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sm02Pac-NoAmflat.mov" descr="mgg1:Users:bsmith:Desktop:my_stuff:Cosmos:Teaching:Lectures:Lecture7_California:sm02Pac-NoAmfla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3400" y="262421"/>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4035" name="Rectangle 3"/>
          <p:cNvSpPr>
            <a:spLocks noChangeArrowheads="1"/>
          </p:cNvSpPr>
          <p:nvPr/>
        </p:nvSpPr>
        <p:spPr bwMode="auto">
          <a:xfrm>
            <a:off x="3132138" y="131763"/>
            <a:ext cx="265906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n-US">
                <a:solidFill>
                  <a:schemeClr val="bg1"/>
                </a:solidFill>
                <a:latin typeface="Helvetica" charset="0"/>
              </a:rPr>
              <a:t>Atwater Animation</a:t>
            </a:r>
          </a:p>
          <a:p>
            <a:pPr algn="ctr">
              <a:lnSpc>
                <a:spcPct val="80000"/>
              </a:lnSpc>
            </a:pPr>
            <a:r>
              <a:rPr lang="en-US" sz="1200">
                <a:solidFill>
                  <a:schemeClr val="bg1"/>
                </a:solidFill>
                <a:latin typeface="Helvetica" charset="0"/>
              </a:rPr>
              <a:t>[Atwater and Stock, 1998]</a:t>
            </a:r>
            <a:endParaRPr lang="en-US">
              <a:solidFill>
                <a:schemeClr val="bg1"/>
              </a:solidFill>
              <a:latin typeface="Helvetica" charset="0"/>
            </a:endParaRPr>
          </a:p>
        </p:txBody>
      </p:sp>
    </p:spTree>
    <p:extLst>
      <p:ext uri="{BB962C8B-B14F-4D97-AF65-F5344CB8AC3E}">
        <p14:creationId xmlns:p14="http://schemas.microsoft.com/office/powerpoint/2010/main" val="248221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218" fill="hold"/>
                                        <p:tgtEl>
                                          <p:spTgt spid="440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4034"/>
                </p:tgtEl>
              </p:cMediaNode>
            </p:video>
            <p:seq concurrent="1" nextAc="seek">
              <p:cTn id="8" restart="whenNotActive" fill="hold" evtFilter="cancelBubble" nodeType="interactiveSeq">
                <p:stCondLst>
                  <p:cond evt="onClick" delay="0">
                    <p:tgtEl>
                      <p:spTgt spid="4403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4034"/>
                                        </p:tgtEl>
                                      </p:cBhvr>
                                    </p:cmd>
                                  </p:childTnLst>
                                </p:cTn>
                              </p:par>
                            </p:childTnLst>
                          </p:cTn>
                        </p:par>
                      </p:childTnLst>
                    </p:cTn>
                  </p:par>
                </p:childTnLst>
              </p:cTn>
              <p:nextCondLst>
                <p:cond evt="onClick" delay="0">
                  <p:tgtEl>
                    <p:spTgt spid="4403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Fig3.13_USGS.tiff                                              0003D542mgg1                           BC875F0D:"/>
          <p:cNvPicPr>
            <a:picLocks noChangeAspect="1" noChangeArrowheads="1"/>
          </p:cNvPicPr>
          <p:nvPr/>
        </p:nvPicPr>
        <p:blipFill>
          <a:blip r:embed="rId3">
            <a:extLst>
              <a:ext uri="{28A0092B-C50C-407E-A947-70E740481C1C}">
                <a14:useLocalDpi xmlns:a14="http://schemas.microsoft.com/office/drawing/2010/main" val="0"/>
              </a:ext>
            </a:extLst>
          </a:blip>
          <a:srcRect l="4086" t="4613" r="6512" b="3641"/>
          <a:stretch>
            <a:fillRect/>
          </a:stretch>
        </p:blipFill>
        <p:spPr bwMode="auto">
          <a:xfrm>
            <a:off x="4038600" y="152400"/>
            <a:ext cx="5000625" cy="662940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ChangeArrowheads="1"/>
          </p:cNvSpPr>
          <p:nvPr/>
        </p:nvSpPr>
        <p:spPr bwMode="auto">
          <a:xfrm>
            <a:off x="304800" y="152400"/>
            <a:ext cx="3082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ja-JP" altLang="en-US">
                <a:solidFill>
                  <a:schemeClr val="bg1"/>
                </a:solidFill>
                <a:latin typeface="Arial"/>
              </a:rPr>
              <a:t>“</a:t>
            </a:r>
            <a:r>
              <a:rPr lang="en-US">
                <a:solidFill>
                  <a:schemeClr val="bg1"/>
                </a:solidFill>
                <a:latin typeface="Helvetica" charset="0"/>
              </a:rPr>
              <a:t>Captured</a:t>
            </a:r>
            <a:r>
              <a:rPr lang="ja-JP" altLang="en-US">
                <a:solidFill>
                  <a:schemeClr val="bg1"/>
                </a:solidFill>
                <a:latin typeface="Arial"/>
              </a:rPr>
              <a:t>”</a:t>
            </a:r>
            <a:r>
              <a:rPr lang="en-US">
                <a:solidFill>
                  <a:schemeClr val="bg1"/>
                </a:solidFill>
                <a:latin typeface="Helvetica" charset="0"/>
              </a:rPr>
              <a:t> </a:t>
            </a:r>
          </a:p>
          <a:p>
            <a:pPr algn="ctr"/>
            <a:r>
              <a:rPr lang="en-US">
                <a:solidFill>
                  <a:schemeClr val="bg1"/>
                </a:solidFill>
                <a:latin typeface="Helvetica" charset="0"/>
              </a:rPr>
              <a:t>North American Plate</a:t>
            </a:r>
          </a:p>
        </p:txBody>
      </p:sp>
      <p:sp>
        <p:nvSpPr>
          <p:cNvPr id="10245" name="Text Box 5"/>
          <p:cNvSpPr txBox="1">
            <a:spLocks noChangeArrowheads="1"/>
          </p:cNvSpPr>
          <p:nvPr/>
        </p:nvSpPr>
        <p:spPr bwMode="auto">
          <a:xfrm>
            <a:off x="0" y="6613525"/>
            <a:ext cx="1530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chemeClr val="bg1"/>
                </a:solidFill>
                <a:latin typeface="Helvetica" charset="0"/>
              </a:rPr>
              <a:t>USGS Prof. Paper 1515</a:t>
            </a:r>
          </a:p>
        </p:txBody>
      </p:sp>
      <p:sp>
        <p:nvSpPr>
          <p:cNvPr id="10246" name="Text Box 6"/>
          <p:cNvSpPr txBox="1">
            <a:spLocks noChangeArrowheads="1"/>
          </p:cNvSpPr>
          <p:nvPr/>
        </p:nvSpPr>
        <p:spPr bwMode="auto">
          <a:xfrm>
            <a:off x="228600" y="2590800"/>
            <a:ext cx="35060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sz="1800" dirty="0">
                <a:latin typeface="Papyrus"/>
                <a:cs typeface="Papyrus"/>
              </a:rPr>
              <a:t> Inactive early transform with</a:t>
            </a:r>
          </a:p>
          <a:p>
            <a:r>
              <a:rPr lang="en-US" sz="1800" dirty="0">
                <a:latin typeface="Papyrus"/>
                <a:cs typeface="Papyrus"/>
              </a:rPr>
              <a:t>  component of subduction</a:t>
            </a:r>
          </a:p>
          <a:p>
            <a:endParaRPr lang="en-US" sz="1800" dirty="0">
              <a:latin typeface="Papyrus"/>
              <a:cs typeface="Papyrus"/>
            </a:endParaRPr>
          </a:p>
          <a:p>
            <a:endParaRPr lang="en-US" sz="1800" dirty="0">
              <a:latin typeface="Papyrus"/>
              <a:cs typeface="Papyrus"/>
            </a:endParaRPr>
          </a:p>
          <a:p>
            <a:pPr>
              <a:buFontTx/>
              <a:buChar char="•"/>
            </a:pPr>
            <a:r>
              <a:rPr lang="en-US" sz="1800" dirty="0">
                <a:latin typeface="Papyrus"/>
                <a:cs typeface="Papyrus"/>
              </a:rPr>
              <a:t> Captured part of NA plate now</a:t>
            </a:r>
          </a:p>
          <a:p>
            <a:r>
              <a:rPr lang="en-US" sz="1800" dirty="0">
                <a:latin typeface="Papyrus"/>
                <a:cs typeface="Papyrus"/>
              </a:rPr>
              <a:t>   moving northwesterly with </a:t>
            </a:r>
          </a:p>
          <a:p>
            <a:r>
              <a:rPr lang="en-US" sz="1800" dirty="0">
                <a:latin typeface="Papyrus"/>
                <a:cs typeface="Papyrus"/>
              </a:rPr>
              <a:t>   Pacific plate</a:t>
            </a:r>
          </a:p>
        </p:txBody>
      </p:sp>
      <p:sp>
        <p:nvSpPr>
          <p:cNvPr id="10247" name="Line 7"/>
          <p:cNvSpPr>
            <a:spLocks noChangeShapeType="1"/>
          </p:cNvSpPr>
          <p:nvPr/>
        </p:nvSpPr>
        <p:spPr bwMode="auto">
          <a:xfrm>
            <a:off x="3200400" y="2971800"/>
            <a:ext cx="3200400" cy="99060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868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1.2_USGS.tiff                                               0003D542mgg1                           BC875F0D:"/>
          <p:cNvPicPr>
            <a:picLocks noChangeAspect="1" noChangeArrowheads="1"/>
          </p:cNvPicPr>
          <p:nvPr/>
        </p:nvPicPr>
        <p:blipFill>
          <a:blip r:embed="rId3">
            <a:extLst>
              <a:ext uri="{28A0092B-C50C-407E-A947-70E740481C1C}">
                <a14:useLocalDpi xmlns:a14="http://schemas.microsoft.com/office/drawing/2010/main" val="0"/>
              </a:ext>
            </a:extLst>
          </a:blip>
          <a:srcRect l="2144" t="16237" r="11031"/>
          <a:stretch>
            <a:fillRect/>
          </a:stretch>
        </p:blipFill>
        <p:spPr bwMode="auto">
          <a:xfrm>
            <a:off x="76200" y="762000"/>
            <a:ext cx="6324600" cy="553561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ig1.2_explan_USGS.tiff                                        0003D542mgg1                           BC875F0D:"/>
          <p:cNvPicPr>
            <a:picLocks noChangeAspect="1" noChangeArrowheads="1"/>
          </p:cNvPicPr>
          <p:nvPr/>
        </p:nvPicPr>
        <p:blipFill>
          <a:blip r:embed="rId4">
            <a:extLst>
              <a:ext uri="{28A0092B-C50C-407E-A947-70E740481C1C}">
                <a14:useLocalDpi xmlns:a14="http://schemas.microsoft.com/office/drawing/2010/main" val="0"/>
              </a:ext>
            </a:extLst>
          </a:blip>
          <a:srcRect l="22635" t="7234" r="20776" b="20422"/>
          <a:stretch>
            <a:fillRect/>
          </a:stretch>
        </p:blipFill>
        <p:spPr bwMode="auto">
          <a:xfrm>
            <a:off x="5943600" y="5410200"/>
            <a:ext cx="3124200" cy="1389063"/>
          </a:xfrm>
          <a:prstGeom prst="rect">
            <a:avLst/>
          </a:prstGeom>
          <a:noFill/>
          <a:ln w="158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124" name="Rectangle 4"/>
          <p:cNvSpPr>
            <a:spLocks noChangeArrowheads="1"/>
          </p:cNvSpPr>
          <p:nvPr/>
        </p:nvSpPr>
        <p:spPr bwMode="auto">
          <a:xfrm>
            <a:off x="3124200" y="76200"/>
            <a:ext cx="3252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latin typeface="Helvetica" charset="0"/>
              </a:rPr>
              <a:t>NA-Pa Plate Boundary</a:t>
            </a:r>
          </a:p>
        </p:txBody>
      </p:sp>
      <p:pic>
        <p:nvPicPr>
          <p:cNvPr id="5125" name="Picture 5" descr="Fig3.2_USGS.tiff                                               0035CF51mgg1                           BC875F0D:"/>
          <p:cNvPicPr>
            <a:picLocks noChangeAspect="1" noChangeArrowheads="1"/>
          </p:cNvPicPr>
          <p:nvPr/>
        </p:nvPicPr>
        <p:blipFill>
          <a:blip r:embed="rId5">
            <a:extLst>
              <a:ext uri="{28A0092B-C50C-407E-A947-70E740481C1C}">
                <a14:useLocalDpi xmlns:a14="http://schemas.microsoft.com/office/drawing/2010/main" val="0"/>
              </a:ext>
            </a:extLst>
          </a:blip>
          <a:srcRect l="6439" t="2597" r="9859" b="29909"/>
          <a:stretch>
            <a:fillRect/>
          </a:stretch>
        </p:blipFill>
        <p:spPr bwMode="auto">
          <a:xfrm>
            <a:off x="6934200" y="533400"/>
            <a:ext cx="17526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7391400" y="4038600"/>
            <a:ext cx="9493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chemeClr val="bg1"/>
                </a:solidFill>
                <a:latin typeface="Helvetica" charset="0"/>
              </a:rPr>
              <a:t>Wilson [1960]</a:t>
            </a:r>
          </a:p>
        </p:txBody>
      </p:sp>
      <p:sp>
        <p:nvSpPr>
          <p:cNvPr id="5127" name="Text Box 7"/>
          <p:cNvSpPr txBox="1">
            <a:spLocks noChangeArrowheads="1"/>
          </p:cNvSpPr>
          <p:nvPr/>
        </p:nvSpPr>
        <p:spPr bwMode="auto">
          <a:xfrm>
            <a:off x="0" y="6613525"/>
            <a:ext cx="1530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chemeClr val="bg1"/>
                </a:solidFill>
                <a:latin typeface="Helvetica" charset="0"/>
              </a:rPr>
              <a:t>USGS Prof. Paper 1515</a:t>
            </a:r>
          </a:p>
        </p:txBody>
      </p:sp>
    </p:spTree>
    <p:extLst>
      <p:ext uri="{BB962C8B-B14F-4D97-AF65-F5344CB8AC3E}">
        <p14:creationId xmlns:p14="http://schemas.microsoft.com/office/powerpoint/2010/main" val="31987216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10;moltap.jpg                                                     0003D433Macintosh HD                   BC93BD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152400"/>
            <a:ext cx="5192712" cy="6477000"/>
          </a:xfrm>
          <a:prstGeom prst="rect">
            <a:avLst/>
          </a:prstGeom>
          <a:noFill/>
          <a:extLst>
            <a:ext uri="{909E8E84-426E-40dd-AFC4-6F175D3DCCD1}">
              <a14:hiddenFill xmlns:a14="http://schemas.microsoft.com/office/drawing/2010/main">
                <a:solidFill>
                  <a:srgbClr val="FFFFFF"/>
                </a:solidFill>
              </a14:hiddenFill>
            </a:ext>
          </a:extLst>
        </p:spPr>
      </p:pic>
      <p:sp>
        <p:nvSpPr>
          <p:cNvPr id="52227" name="Rectangle 3"/>
          <p:cNvSpPr>
            <a:spLocks noChangeArrowheads="1"/>
          </p:cNvSpPr>
          <p:nvPr/>
        </p:nvSpPr>
        <p:spPr bwMode="auto">
          <a:xfrm>
            <a:off x="228600" y="685800"/>
            <a:ext cx="3200400"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b="1" dirty="0">
                <a:solidFill>
                  <a:srgbClr val="FF0000"/>
                </a:solidFill>
                <a:latin typeface="Helvetica" charset="0"/>
              </a:rPr>
              <a:t>COMPLEX PLATE BOUNDARY ZONE IN SOUTHEAST ASIA</a:t>
            </a:r>
          </a:p>
          <a:p>
            <a:pPr algn="ctr"/>
            <a:endParaRPr lang="en-US" b="1" dirty="0">
              <a:solidFill>
                <a:srgbClr val="FF0000"/>
              </a:solidFill>
              <a:latin typeface="Helvetica" charset="0"/>
            </a:endParaRPr>
          </a:p>
          <a:p>
            <a:pPr algn="ctr"/>
            <a:r>
              <a:rPr lang="en-US" sz="1800" b="1" dirty="0">
                <a:solidFill>
                  <a:srgbClr val="FF0000"/>
                </a:solidFill>
                <a:latin typeface="Helvetica" charset="0"/>
              </a:rPr>
              <a:t>Northward motion of India deforms large region</a:t>
            </a:r>
          </a:p>
          <a:p>
            <a:pPr algn="ctr"/>
            <a:endParaRPr lang="en-US" sz="1800" b="1" dirty="0">
              <a:solidFill>
                <a:srgbClr val="FF0000"/>
              </a:solidFill>
              <a:latin typeface="Helvetica" charset="0"/>
            </a:endParaRPr>
          </a:p>
          <a:p>
            <a:pPr algn="ctr"/>
            <a:r>
              <a:rPr lang="en-US" sz="1800" b="1" dirty="0">
                <a:solidFill>
                  <a:srgbClr val="FF0000"/>
                </a:solidFill>
                <a:latin typeface="Helvetica" charset="0"/>
              </a:rPr>
              <a:t>Many small plates (</a:t>
            </a:r>
            <a:r>
              <a:rPr lang="en-US" sz="1800" b="1" dirty="0" err="1">
                <a:solidFill>
                  <a:srgbClr val="FF0000"/>
                </a:solidFill>
                <a:latin typeface="Helvetica" charset="0"/>
              </a:rPr>
              <a:t>microplates</a:t>
            </a:r>
            <a:r>
              <a:rPr lang="en-US" sz="1800" b="1" dirty="0">
                <a:solidFill>
                  <a:srgbClr val="FF0000"/>
                </a:solidFill>
                <a:latin typeface="Helvetica" charset="0"/>
              </a:rPr>
              <a:t>) and blocks</a:t>
            </a:r>
            <a:endParaRPr lang="en-US" b="1" dirty="0">
              <a:solidFill>
                <a:srgbClr val="FF0000"/>
              </a:solidFill>
              <a:latin typeface="Helvetica" charset="0"/>
            </a:endParaRPr>
          </a:p>
        </p:txBody>
      </p:sp>
      <p:sp>
        <p:nvSpPr>
          <p:cNvPr id="52228" name="AutoShape 4"/>
          <p:cNvSpPr>
            <a:spLocks noChangeAspect="1" noChangeArrowheads="1"/>
          </p:cNvSpPr>
          <p:nvPr/>
        </p:nvSpPr>
        <p:spPr bwMode="auto">
          <a:xfrm>
            <a:off x="5410200" y="5410200"/>
            <a:ext cx="344488" cy="327025"/>
          </a:xfrm>
          <a:prstGeom prst="star5">
            <a:avLst/>
          </a:prstGeom>
          <a:solidFill>
            <a:srgbClr val="14139E"/>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29" name="Text Box 5"/>
          <p:cNvSpPr txBox="1">
            <a:spLocks noChangeArrowheads="1"/>
          </p:cNvSpPr>
          <p:nvPr/>
        </p:nvSpPr>
        <p:spPr bwMode="auto">
          <a:xfrm>
            <a:off x="1219200" y="6324600"/>
            <a:ext cx="2438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solidFill>
                  <a:schemeClr val="bg1"/>
                </a:solidFill>
                <a:latin typeface="Helvetica" charset="0"/>
              </a:rPr>
              <a:t>Molnar &amp; Tapponier, 1977</a:t>
            </a:r>
            <a:endParaRPr lang="en-US" sz="1200">
              <a:solidFill>
                <a:schemeClr val="bg1"/>
              </a:solidFill>
              <a:latin typeface="Helvetica" charset="0"/>
            </a:endParaRPr>
          </a:p>
        </p:txBody>
      </p:sp>
    </p:spTree>
    <p:extLst>
      <p:ext uri="{BB962C8B-B14F-4D97-AF65-F5344CB8AC3E}">
        <p14:creationId xmlns:p14="http://schemas.microsoft.com/office/powerpoint/2010/main" val="23551894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35100"/>
            <a:ext cx="9144000" cy="2554545"/>
          </a:xfrm>
          <a:prstGeom prst="rect">
            <a:avLst/>
          </a:prstGeom>
          <a:noFill/>
        </p:spPr>
        <p:txBody>
          <a:bodyPr wrap="square" rtlCol="0">
            <a:spAutoFit/>
          </a:bodyPr>
          <a:lstStyle/>
          <a:p>
            <a:pPr algn="ctr"/>
            <a:r>
              <a:rPr lang="en-US" sz="3200" dirty="0" smtClean="0">
                <a:latin typeface="Papyrus"/>
                <a:cs typeface="Papyrus"/>
              </a:rPr>
              <a:t>Transform fault is conservative </a:t>
            </a:r>
            <a:r>
              <a:rPr lang="en-US" sz="2400" dirty="0" smtClean="0">
                <a:latin typeface="Papyrus"/>
                <a:cs typeface="Papyrus"/>
              </a:rPr>
              <a:t>(i.e. </a:t>
            </a:r>
            <a:r>
              <a:rPr lang="en-US" sz="2400" smtClean="0">
                <a:latin typeface="Papyrus"/>
                <a:cs typeface="Papyrus"/>
              </a:rPr>
              <a:t>- does </a:t>
            </a:r>
            <a:r>
              <a:rPr lang="en-US" sz="2400" dirty="0" smtClean="0">
                <a:latin typeface="Papyrus"/>
                <a:cs typeface="Papyrus"/>
              </a:rPr>
              <a:t>not create or destroy plate/surface area) </a:t>
            </a:r>
            <a:r>
              <a:rPr lang="en-US" sz="3200" dirty="0" smtClean="0">
                <a:latin typeface="Papyrus"/>
                <a:cs typeface="Papyrus"/>
              </a:rPr>
              <a:t>plate boundary.</a:t>
            </a:r>
          </a:p>
          <a:p>
            <a:pPr algn="ctr"/>
            <a:endParaRPr lang="en-US" sz="3200" dirty="0" smtClean="0">
              <a:latin typeface="Papyrus"/>
              <a:cs typeface="Papyrus"/>
            </a:endParaRPr>
          </a:p>
          <a:p>
            <a:pPr algn="ctr"/>
            <a:r>
              <a:rPr lang="en-US" sz="3200" dirty="0" smtClean="0">
                <a:latin typeface="Papyrus"/>
                <a:cs typeface="Papyrus"/>
              </a:rPr>
              <a:t>All strike slip/</a:t>
            </a:r>
            <a:r>
              <a:rPr lang="en-US" sz="3200" dirty="0" err="1" smtClean="0">
                <a:latin typeface="Papyrus"/>
                <a:cs typeface="Papyrus"/>
              </a:rPr>
              <a:t>transcurrent</a:t>
            </a:r>
            <a:r>
              <a:rPr lang="en-US" sz="3200" dirty="0" smtClean="0">
                <a:latin typeface="Papyrus"/>
                <a:cs typeface="Papyrus"/>
              </a:rPr>
              <a:t> faults are conservative.</a:t>
            </a:r>
            <a:endParaRPr lang="en-US" sz="3200" dirty="0">
              <a:latin typeface="Papyrus"/>
              <a:cs typeface="Papyrus"/>
            </a:endParaRPr>
          </a:p>
        </p:txBody>
      </p:sp>
    </p:spTree>
    <p:extLst>
      <p:ext uri="{BB962C8B-B14F-4D97-AF65-F5344CB8AC3E}">
        <p14:creationId xmlns:p14="http://schemas.microsoft.com/office/powerpoint/2010/main" val="2846888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4700" y="0"/>
            <a:ext cx="7594037" cy="6858000"/>
          </a:xfrm>
          <a:prstGeom prst="rect">
            <a:avLst/>
          </a:prstGeom>
        </p:spPr>
      </p:pic>
    </p:spTree>
    <p:extLst>
      <p:ext uri="{BB962C8B-B14F-4D97-AF65-F5344CB8AC3E}">
        <p14:creationId xmlns:p14="http://schemas.microsoft.com/office/powerpoint/2010/main" val="3661000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67000" y="-1"/>
            <a:ext cx="4025900" cy="9460673"/>
          </a:xfrm>
          <a:prstGeom prst="rect">
            <a:avLst/>
          </a:prstGeom>
        </p:spPr>
      </p:pic>
    </p:spTree>
    <p:extLst>
      <p:ext uri="{BB962C8B-B14F-4D97-AF65-F5344CB8AC3E}">
        <p14:creationId xmlns:p14="http://schemas.microsoft.com/office/powerpoint/2010/main" val="762302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atra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582" y="414853"/>
            <a:ext cx="5398457" cy="6010887"/>
          </a:xfrm>
          <a:prstGeom prst="rect">
            <a:avLst/>
          </a:prstGeom>
        </p:spPr>
      </p:pic>
    </p:spTree>
    <p:extLst>
      <p:ext uri="{BB962C8B-B14F-4D97-AF65-F5344CB8AC3E}">
        <p14:creationId xmlns:p14="http://schemas.microsoft.com/office/powerpoint/2010/main" val="1824175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78000"/>
            <a:ext cx="9271000" cy="1569660"/>
          </a:xfrm>
          <a:prstGeom prst="rect">
            <a:avLst/>
          </a:prstGeom>
          <a:noFill/>
        </p:spPr>
        <p:txBody>
          <a:bodyPr wrap="square" rtlCol="0">
            <a:spAutoFit/>
          </a:bodyPr>
          <a:lstStyle/>
          <a:p>
            <a:pPr algn="ctr"/>
            <a:r>
              <a:rPr lang="en-US" sz="3200" dirty="0" smtClean="0">
                <a:latin typeface="Papyrus"/>
                <a:cs typeface="Papyrus"/>
              </a:rPr>
              <a:t>Convergent plate boundaries</a:t>
            </a:r>
          </a:p>
          <a:p>
            <a:pPr algn="ctr"/>
            <a:endParaRPr lang="en-US" sz="3200" dirty="0">
              <a:latin typeface="Papyrus"/>
              <a:cs typeface="Papyrus"/>
            </a:endParaRPr>
          </a:p>
          <a:p>
            <a:pPr algn="ctr"/>
            <a:r>
              <a:rPr lang="en-US" sz="3200" dirty="0" smtClean="0">
                <a:latin typeface="Papyrus"/>
                <a:cs typeface="Papyrus"/>
              </a:rPr>
              <a:t>Ocean-ocean</a:t>
            </a:r>
            <a:endParaRPr lang="en-US" sz="3200" dirty="0">
              <a:latin typeface="Papyrus"/>
              <a:cs typeface="Papyrus"/>
            </a:endParaRPr>
          </a:p>
        </p:txBody>
      </p:sp>
    </p:spTree>
    <p:extLst>
      <p:ext uri="{BB962C8B-B14F-4D97-AF65-F5344CB8AC3E}">
        <p14:creationId xmlns:p14="http://schemas.microsoft.com/office/powerpoint/2010/main" val="137692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05509D4-ABD5-1944-B632-E74160179C5B}" type="slidenum">
              <a:rPr lang="en-US"/>
              <a:pPr/>
              <a:t>19</a:t>
            </a:fld>
            <a:endParaRPr lang="en-US"/>
          </a:p>
        </p:txBody>
      </p:sp>
      <p:sp>
        <p:nvSpPr>
          <p:cNvPr id="124930" name="Rectangle 2"/>
          <p:cNvSpPr>
            <a:spLocks noGrp="1" noChangeArrowheads="1"/>
          </p:cNvSpPr>
          <p:nvPr>
            <p:ph type="title"/>
          </p:nvPr>
        </p:nvSpPr>
        <p:spPr>
          <a:xfrm>
            <a:off x="484510" y="301947"/>
            <a:ext cx="8229600" cy="1490379"/>
          </a:xfrm>
          <a:solidFill>
            <a:srgbClr val="FFFF00"/>
          </a:solidFill>
        </p:spPr>
        <p:txBody>
          <a:bodyPr/>
          <a:lstStyle/>
          <a:p>
            <a:r>
              <a:rPr lang="en-US" sz="4000" dirty="0" smtClean="0">
                <a:solidFill>
                  <a:schemeClr val="tx1"/>
                </a:solidFill>
              </a:rPr>
              <a:t>Convergent Plate Boundaries</a:t>
            </a:r>
            <a:br>
              <a:rPr lang="en-US" sz="4000" dirty="0" smtClean="0">
                <a:solidFill>
                  <a:schemeClr val="tx1"/>
                </a:solidFill>
              </a:rPr>
            </a:br>
            <a:r>
              <a:rPr lang="en-US" sz="4000" dirty="0" smtClean="0"/>
              <a:t>3 types</a:t>
            </a:r>
            <a:endParaRPr lang="en-US" sz="4000" dirty="0">
              <a:solidFill>
                <a:schemeClr val="tx1"/>
              </a:solidFill>
            </a:endParaRPr>
          </a:p>
        </p:txBody>
      </p:sp>
      <p:sp>
        <p:nvSpPr>
          <p:cNvPr id="124931" name="Rectangle 3"/>
          <p:cNvSpPr>
            <a:spLocks noGrp="1" noChangeArrowheads="1"/>
          </p:cNvSpPr>
          <p:nvPr>
            <p:ph type="body" idx="1"/>
          </p:nvPr>
        </p:nvSpPr>
        <p:spPr>
          <a:xfrm>
            <a:off x="355885" y="2205245"/>
            <a:ext cx="8610600" cy="4114800"/>
          </a:xfrm>
        </p:spPr>
        <p:txBody>
          <a:bodyPr/>
          <a:lstStyle/>
          <a:p>
            <a:pPr marL="609600" indent="-609600">
              <a:buFontTx/>
              <a:buNone/>
            </a:pPr>
            <a:r>
              <a:rPr lang="en-US" dirty="0">
                <a:solidFill>
                  <a:srgbClr val="0000FF"/>
                </a:solidFill>
              </a:rPr>
              <a:t>CONVERGENT BOUNDARIES</a:t>
            </a:r>
            <a:endParaRPr lang="en-US" sz="2800" dirty="0">
              <a:solidFill>
                <a:srgbClr val="FF0066"/>
              </a:solidFill>
            </a:endParaRPr>
          </a:p>
          <a:p>
            <a:pPr marL="609600" indent="-609600">
              <a:buFont typeface="Wingdings" charset="0"/>
              <a:buChar char="q"/>
            </a:pPr>
            <a:r>
              <a:rPr lang="en-US" sz="2800" dirty="0">
                <a:solidFill>
                  <a:srgbClr val="FF0000"/>
                </a:solidFill>
              </a:rPr>
              <a:t>Oceanic crust - Oceanic Crust </a:t>
            </a:r>
          </a:p>
          <a:p>
            <a:pPr marL="609600" indent="-609600">
              <a:buFont typeface="Wingdings" charset="0"/>
              <a:buNone/>
            </a:pPr>
            <a:r>
              <a:rPr lang="en-US" sz="2800" dirty="0">
                <a:solidFill>
                  <a:srgbClr val="0000FF"/>
                </a:solidFill>
              </a:rPr>
              <a:t>       older, denser crust </a:t>
            </a:r>
            <a:r>
              <a:rPr lang="en-US" sz="2800" dirty="0" err="1">
                <a:solidFill>
                  <a:srgbClr val="0000FF"/>
                </a:solidFill>
              </a:rPr>
              <a:t>subducts</a:t>
            </a:r>
            <a:r>
              <a:rPr lang="en-US" sz="2800" dirty="0">
                <a:solidFill>
                  <a:srgbClr val="0000FF"/>
                </a:solidFill>
              </a:rPr>
              <a:t> forming ocean trench</a:t>
            </a:r>
          </a:p>
          <a:p>
            <a:pPr marL="609600" indent="-609600">
              <a:buFont typeface="Wingdings" charset="0"/>
              <a:buChar char="q"/>
            </a:pPr>
            <a:r>
              <a:rPr lang="en-US" sz="2800" dirty="0">
                <a:solidFill>
                  <a:srgbClr val="FF0000"/>
                </a:solidFill>
              </a:rPr>
              <a:t>Oceanic Crust – Continental Crust</a:t>
            </a:r>
          </a:p>
          <a:p>
            <a:pPr marL="609600" indent="-609600">
              <a:buFontTx/>
              <a:buNone/>
            </a:pPr>
            <a:r>
              <a:rPr lang="en-US" sz="2800" dirty="0">
                <a:solidFill>
                  <a:srgbClr val="0000FF"/>
                </a:solidFill>
              </a:rPr>
              <a:t>       denser oceanic crust </a:t>
            </a:r>
            <a:r>
              <a:rPr lang="en-US" sz="2800" dirty="0" err="1">
                <a:solidFill>
                  <a:srgbClr val="0000FF"/>
                </a:solidFill>
              </a:rPr>
              <a:t>subducts</a:t>
            </a:r>
            <a:r>
              <a:rPr lang="en-US" sz="2800" dirty="0">
                <a:solidFill>
                  <a:srgbClr val="0000FF"/>
                </a:solidFill>
              </a:rPr>
              <a:t> forming ocean trench</a:t>
            </a:r>
          </a:p>
          <a:p>
            <a:pPr marL="609600" indent="-609600">
              <a:buFont typeface="Wingdings" charset="0"/>
              <a:buChar char="q"/>
            </a:pPr>
            <a:r>
              <a:rPr lang="en-US" sz="2800" dirty="0">
                <a:solidFill>
                  <a:srgbClr val="FF0000"/>
                </a:solidFill>
              </a:rPr>
              <a:t>Continental Crust – Continental Crust</a:t>
            </a:r>
          </a:p>
          <a:p>
            <a:pPr marL="609600" indent="-609600">
              <a:buFontTx/>
              <a:buNone/>
            </a:pPr>
            <a:r>
              <a:rPr lang="en-US" sz="2800" dirty="0">
                <a:solidFill>
                  <a:srgbClr val="0000FF"/>
                </a:solidFill>
              </a:rPr>
              <a:t>       resists subduction - folding, faulting, and mountain building</a:t>
            </a:r>
          </a:p>
          <a:p>
            <a:pPr marL="609600" indent="-609600">
              <a:buFontTx/>
              <a:buNone/>
            </a:pPr>
            <a:endParaRPr lang="en-US" sz="2800" dirty="0">
              <a:solidFill>
                <a:srgbClr val="0000FF"/>
              </a:solidFill>
            </a:endParaRPr>
          </a:p>
          <a:p>
            <a:pPr marL="609600" indent="-609600">
              <a:buFontTx/>
              <a:buNone/>
            </a:pPr>
            <a:endParaRPr lang="en-US" sz="2800" dirty="0"/>
          </a:p>
          <a:p>
            <a:pPr marL="609600" indent="-609600"/>
            <a:endParaRPr lang="en-US" sz="2800" dirty="0"/>
          </a:p>
          <a:p>
            <a:pPr marL="609600" indent="-609600">
              <a:buFontTx/>
              <a:buNone/>
            </a:pPr>
            <a:endParaRPr lang="en-US" sz="2800" dirty="0"/>
          </a:p>
        </p:txBody>
      </p:sp>
      <p:sp>
        <p:nvSpPr>
          <p:cNvPr id="2" name="Rectangle 1"/>
          <p:cNvSpPr/>
          <p:nvPr/>
        </p:nvSpPr>
        <p:spPr>
          <a:xfrm>
            <a:off x="218486" y="3836930"/>
            <a:ext cx="8468314" cy="2519420"/>
          </a:xfrm>
          <a:prstGeom prst="rect">
            <a:avLst/>
          </a:prstGeom>
          <a:gradFill flip="none" rotWithShape="1">
            <a:gsLst>
              <a:gs pos="98000">
                <a:schemeClr val="accent1">
                  <a:tint val="100000"/>
                  <a:shade val="100000"/>
                  <a:satMod val="130000"/>
                  <a:alpha val="89000"/>
                </a:schemeClr>
              </a:gs>
              <a:gs pos="100000">
                <a:schemeClr val="accent1">
                  <a:tint val="50000"/>
                  <a:shade val="100000"/>
                  <a:satMod val="350000"/>
                </a:schemeClr>
              </a:gs>
            </a:gsLst>
            <a:path path="rect">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230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9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49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93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93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493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49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68112"/>
            <a:ext cx="9144000" cy="584776"/>
          </a:xfrm>
          <a:prstGeom prst="rect">
            <a:avLst/>
          </a:prstGeom>
          <a:noFill/>
        </p:spPr>
        <p:txBody>
          <a:bodyPr wrap="square" rtlCol="0">
            <a:spAutoFit/>
          </a:bodyPr>
          <a:lstStyle/>
          <a:p>
            <a:pPr algn="ctr"/>
            <a:r>
              <a:rPr lang="en-US" sz="3200" dirty="0" smtClean="0">
                <a:latin typeface="Papyrus"/>
                <a:cs typeface="Papyrus"/>
              </a:rPr>
              <a:t>Clean up discussion on Transform faults</a:t>
            </a:r>
          </a:p>
        </p:txBody>
      </p:sp>
    </p:spTree>
    <p:extLst>
      <p:ext uri="{BB962C8B-B14F-4D97-AF65-F5344CB8AC3E}">
        <p14:creationId xmlns:p14="http://schemas.microsoft.com/office/powerpoint/2010/main" val="21798624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1736726" y="2632075"/>
            <a:ext cx="5654675" cy="369332"/>
          </a:xfrm>
          <a:prstGeom prst="rect">
            <a:avLst/>
          </a:prstGeom>
          <a:noFill/>
          <a:ln w="9525">
            <a:noFill/>
            <a:miter lim="800000"/>
            <a:headEnd/>
            <a:tailEnd/>
          </a:ln>
        </p:spPr>
        <p:txBody>
          <a:bodyPr>
            <a:spAutoFit/>
          </a:bodyPr>
          <a:lstStyle/>
          <a:p>
            <a:endParaRPr lang="en-US"/>
          </a:p>
        </p:txBody>
      </p:sp>
      <p:pic>
        <p:nvPicPr>
          <p:cNvPr id="5148" name="Picture 28" descr="D:\Glens stuff\CDLI Project\pics\Unit 3\Plate Tectonics\oceanocean.gif"/>
          <p:cNvPicPr>
            <a:picLocks noChangeAspect="1" noChangeArrowheads="1"/>
          </p:cNvPicPr>
          <p:nvPr/>
        </p:nvPicPr>
        <p:blipFill>
          <a:blip r:embed="rId3" cstate="print"/>
          <a:srcRect/>
          <a:stretch>
            <a:fillRect/>
          </a:stretch>
        </p:blipFill>
        <p:spPr bwMode="auto">
          <a:xfrm>
            <a:off x="5907175" y="994990"/>
            <a:ext cx="3125636" cy="2133600"/>
          </a:xfrm>
          <a:prstGeom prst="rect">
            <a:avLst/>
          </a:prstGeom>
          <a:noFill/>
          <a:ln w="9525">
            <a:noFill/>
            <a:miter lim="800000"/>
            <a:headEnd/>
            <a:tailEnd/>
          </a:ln>
        </p:spPr>
      </p:pic>
      <p:sp>
        <p:nvSpPr>
          <p:cNvPr id="18" name="Rectangle 2"/>
          <p:cNvSpPr>
            <a:spLocks noGrp="1" noChangeArrowheads="1"/>
          </p:cNvSpPr>
          <p:nvPr>
            <p:ph type="title"/>
          </p:nvPr>
        </p:nvSpPr>
        <p:spPr>
          <a:xfrm>
            <a:off x="376795" y="74860"/>
            <a:ext cx="4743450" cy="609600"/>
          </a:xfrm>
        </p:spPr>
        <p:txBody>
          <a:bodyPr>
            <a:normAutofit fontScale="90000"/>
          </a:bodyPr>
          <a:lstStyle/>
          <a:p>
            <a:pPr marL="514350" indent="-514350" algn="l">
              <a:spcBef>
                <a:spcPct val="50000"/>
              </a:spcBef>
            </a:pPr>
            <a:r>
              <a:rPr lang="en-US" sz="2800" b="1" u="sng" dirty="0" smtClean="0">
                <a:solidFill>
                  <a:schemeClr val="accent2"/>
                </a:solidFill>
                <a:latin typeface="Papyrus"/>
                <a:cs typeface="Papyrus"/>
              </a:rPr>
              <a:t>Convergent Boundaries (3 Types):</a:t>
            </a:r>
            <a:endParaRPr lang="en-US" sz="2800" b="1" u="sng" dirty="0" smtClean="0">
              <a:latin typeface="Papyrus"/>
              <a:cs typeface="Papyrus"/>
            </a:endParaRPr>
          </a:p>
        </p:txBody>
      </p:sp>
      <p:sp>
        <p:nvSpPr>
          <p:cNvPr id="6" name="Text Box 5"/>
          <p:cNvSpPr txBox="1">
            <a:spLocks noChangeArrowheads="1"/>
          </p:cNvSpPr>
          <p:nvPr/>
        </p:nvSpPr>
        <p:spPr bwMode="auto">
          <a:xfrm>
            <a:off x="376795" y="989261"/>
            <a:ext cx="7600950" cy="5632310"/>
          </a:xfrm>
          <a:prstGeom prst="rect">
            <a:avLst/>
          </a:prstGeom>
          <a:noFill/>
          <a:ln w="9525">
            <a:noFill/>
            <a:miter lim="800000"/>
            <a:headEnd/>
            <a:tailEnd/>
          </a:ln>
        </p:spPr>
        <p:txBody>
          <a:bodyPr wrap="square">
            <a:spAutoFit/>
          </a:bodyPr>
          <a:lstStyle/>
          <a:p>
            <a:pPr marL="536575" lvl="1" indent="-536575">
              <a:spcBef>
                <a:spcPct val="50000"/>
              </a:spcBef>
            </a:pPr>
            <a:r>
              <a:rPr lang="en-US" sz="2400" b="1" dirty="0" smtClean="0">
                <a:latin typeface="Papyrus"/>
                <a:cs typeface="Papyrus"/>
              </a:rPr>
              <a:t>1)  Ocean – Ocean Convergent Boundary</a:t>
            </a:r>
          </a:p>
          <a:p>
            <a:pPr marL="536575" lvl="2" indent="-534988" defTabSz="898525">
              <a:spcBef>
                <a:spcPct val="50000"/>
              </a:spcBef>
              <a:buFont typeface="Wingdings" pitchFamily="2" charset="2"/>
              <a:buChar char="Ø"/>
            </a:pPr>
            <a:r>
              <a:rPr lang="en-CA" sz="2400" dirty="0" smtClean="0">
                <a:latin typeface="Papyrus"/>
                <a:cs typeface="Papyrus"/>
              </a:rPr>
              <a:t>Ocean-ocean collisions involve</a:t>
            </a:r>
            <a:br>
              <a:rPr lang="en-CA" sz="2400" dirty="0" smtClean="0">
                <a:latin typeface="Papyrus"/>
                <a:cs typeface="Papyrus"/>
              </a:rPr>
            </a:br>
            <a:r>
              <a:rPr lang="en-CA" sz="2400" dirty="0" smtClean="0">
                <a:latin typeface="Papyrus"/>
                <a:cs typeface="Papyrus"/>
              </a:rPr>
              <a:t>two oceanic plates.</a:t>
            </a:r>
            <a:endParaRPr lang="en-US" sz="2400" dirty="0" smtClean="0">
              <a:latin typeface="Papyrus"/>
              <a:cs typeface="Papyrus"/>
            </a:endParaRPr>
          </a:p>
          <a:p>
            <a:pPr marL="536575" lvl="2" indent="-534988" defTabSz="898525">
              <a:spcBef>
                <a:spcPct val="50000"/>
              </a:spcBef>
              <a:buFont typeface="Wingdings" pitchFamily="2" charset="2"/>
              <a:buChar char="Ø"/>
            </a:pPr>
            <a:r>
              <a:rPr lang="en-US" sz="2400" dirty="0" err="1" smtClean="0">
                <a:latin typeface="Papyrus"/>
                <a:cs typeface="Papyrus"/>
              </a:rPr>
              <a:t>Compressional</a:t>
            </a:r>
            <a:r>
              <a:rPr lang="en-US" sz="2400" dirty="0" smtClean="0">
                <a:latin typeface="Papyrus"/>
                <a:cs typeface="Papyrus"/>
              </a:rPr>
              <a:t> forces cause the</a:t>
            </a:r>
            <a:br>
              <a:rPr lang="en-US" sz="2400" dirty="0" smtClean="0">
                <a:latin typeface="Papyrus"/>
                <a:cs typeface="Papyrus"/>
              </a:rPr>
            </a:br>
            <a:r>
              <a:rPr lang="en-US" sz="2400" dirty="0" smtClean="0">
                <a:latin typeface="Papyrus"/>
                <a:cs typeface="Papyrus"/>
              </a:rPr>
              <a:t>oceanic  plates to move together,</a:t>
            </a:r>
            <a:br>
              <a:rPr lang="en-US" sz="2400" dirty="0" smtClean="0">
                <a:latin typeface="Papyrus"/>
                <a:cs typeface="Papyrus"/>
              </a:rPr>
            </a:br>
            <a:r>
              <a:rPr lang="en-US" sz="2400" dirty="0" smtClean="0">
                <a:latin typeface="Papyrus"/>
                <a:cs typeface="Papyrus"/>
              </a:rPr>
              <a:t>causing one slab of lithosphere to be consumed into the mantle initiating volcanic activity which creates volcanoes to form on the ocean floor.</a:t>
            </a:r>
          </a:p>
          <a:p>
            <a:pPr marL="536575" lvl="2" indent="-534988" defTabSz="898525">
              <a:spcBef>
                <a:spcPct val="50000"/>
              </a:spcBef>
              <a:buFont typeface="Wingdings" pitchFamily="2" charset="2"/>
              <a:buChar char="Ø"/>
            </a:pPr>
            <a:r>
              <a:rPr lang="en-CA" sz="2400" dirty="0" smtClean="0">
                <a:latin typeface="Papyrus"/>
                <a:cs typeface="Papyrus"/>
              </a:rPr>
              <a:t>The volcanoes produced at this collision boundary are island arc volcanoes; they form a curved arc on the surface (map view).</a:t>
            </a:r>
          </a:p>
          <a:p>
            <a:pPr marL="536575" lvl="2" indent="-534988" defTabSz="898525">
              <a:spcBef>
                <a:spcPct val="50000"/>
              </a:spcBef>
              <a:buFont typeface="Wingdings" pitchFamily="2" charset="2"/>
              <a:buChar char="Ø"/>
            </a:pPr>
            <a:r>
              <a:rPr lang="en-US" sz="2400" dirty="0" smtClean="0">
                <a:latin typeface="Papyrus"/>
                <a:cs typeface="Papyrus"/>
              </a:rPr>
              <a:t>Features called </a:t>
            </a:r>
            <a:r>
              <a:rPr lang="en-US" sz="2400" b="1" dirty="0" smtClean="0">
                <a:latin typeface="Papyrus"/>
                <a:cs typeface="Papyrus"/>
              </a:rPr>
              <a:t>ocean trenches</a:t>
            </a:r>
            <a:r>
              <a:rPr lang="en-US" sz="2400" dirty="0" smtClean="0">
                <a:latin typeface="Papyrus"/>
                <a:cs typeface="Papyrus"/>
              </a:rPr>
              <a:t> are formed at these boundaries.</a:t>
            </a:r>
          </a:p>
        </p:txBody>
      </p:sp>
    </p:spTree>
    <p:extLst>
      <p:ext uri="{BB962C8B-B14F-4D97-AF65-F5344CB8AC3E}">
        <p14:creationId xmlns:p14="http://schemas.microsoft.com/office/powerpoint/2010/main" val="3588882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8" descr="D:\Glens stuff\CDLI Project\pics\Unit 3\Plate Tectonics\oceanocean.gif"/>
          <p:cNvPicPr>
            <a:picLocks noChangeAspect="1" noChangeArrowheads="1"/>
          </p:cNvPicPr>
          <p:nvPr/>
        </p:nvPicPr>
        <p:blipFill>
          <a:blip r:embed="rId3" cstate="print"/>
          <a:srcRect/>
          <a:stretch>
            <a:fillRect/>
          </a:stretch>
        </p:blipFill>
        <p:spPr bwMode="auto">
          <a:xfrm>
            <a:off x="5852555" y="1213470"/>
            <a:ext cx="3125636" cy="2133600"/>
          </a:xfrm>
          <a:prstGeom prst="rect">
            <a:avLst/>
          </a:prstGeom>
          <a:noFill/>
          <a:ln w="9525">
            <a:noFill/>
            <a:miter lim="800000"/>
            <a:headEnd/>
            <a:tailEnd/>
          </a:ln>
        </p:spPr>
      </p:pic>
      <p:sp>
        <p:nvSpPr>
          <p:cNvPr id="20" name="Text Box 5"/>
          <p:cNvSpPr txBox="1">
            <a:spLocks noChangeArrowheads="1"/>
          </p:cNvSpPr>
          <p:nvPr/>
        </p:nvSpPr>
        <p:spPr bwMode="auto">
          <a:xfrm>
            <a:off x="322175" y="955790"/>
            <a:ext cx="6743700" cy="5816976"/>
          </a:xfrm>
          <a:prstGeom prst="rect">
            <a:avLst/>
          </a:prstGeom>
          <a:noFill/>
          <a:ln w="9525">
            <a:noFill/>
            <a:miter lim="800000"/>
            <a:headEnd/>
            <a:tailEnd/>
          </a:ln>
        </p:spPr>
        <p:txBody>
          <a:bodyPr wrap="square">
            <a:spAutoFit/>
          </a:bodyPr>
          <a:lstStyle/>
          <a:p>
            <a:pPr marL="536575" lvl="1" indent="-536575">
              <a:spcBef>
                <a:spcPct val="50000"/>
              </a:spcBef>
            </a:pPr>
            <a:r>
              <a:rPr lang="en-US" sz="2400" b="1" dirty="0" smtClean="0">
                <a:latin typeface="Papyrus"/>
                <a:cs typeface="Papyrus"/>
              </a:rPr>
              <a:t>1)  Ocean – Ocean Convergent Boundary</a:t>
            </a:r>
          </a:p>
          <a:p>
            <a:pPr marL="536575" lvl="2" indent="-534988" defTabSz="268288">
              <a:spcBef>
                <a:spcPct val="50000"/>
              </a:spcBef>
              <a:buFont typeface="Wingdings" pitchFamily="2" charset="2"/>
              <a:buChar char="Ø"/>
            </a:pPr>
            <a:r>
              <a:rPr lang="en-CA" sz="2400" dirty="0" smtClean="0">
                <a:latin typeface="Papyrus"/>
                <a:cs typeface="Papyrus"/>
              </a:rPr>
              <a:t>The composition of the molten</a:t>
            </a:r>
            <a:br>
              <a:rPr lang="en-CA" sz="2400" dirty="0" smtClean="0">
                <a:latin typeface="Papyrus"/>
                <a:cs typeface="Papyrus"/>
              </a:rPr>
            </a:br>
            <a:r>
              <a:rPr lang="en-CA" sz="2400" dirty="0" smtClean="0">
                <a:latin typeface="Papyrus"/>
                <a:cs typeface="Papyrus"/>
              </a:rPr>
              <a:t>material is largely andesitic</a:t>
            </a:r>
            <a:br>
              <a:rPr lang="en-CA" sz="2400" dirty="0" smtClean="0">
                <a:latin typeface="Papyrus"/>
                <a:cs typeface="Papyrus"/>
              </a:rPr>
            </a:br>
            <a:r>
              <a:rPr lang="en-CA" sz="2400" dirty="0" smtClean="0">
                <a:latin typeface="Papyrus"/>
                <a:cs typeface="Papyrus"/>
              </a:rPr>
              <a:t>(intermediate) since the melting</a:t>
            </a:r>
            <a:br>
              <a:rPr lang="en-CA" sz="2400" dirty="0" smtClean="0">
                <a:latin typeface="Papyrus"/>
                <a:cs typeface="Papyrus"/>
              </a:rPr>
            </a:br>
            <a:r>
              <a:rPr lang="en-CA" sz="2400" dirty="0" smtClean="0">
                <a:latin typeface="Papyrus"/>
                <a:cs typeface="Papyrus"/>
              </a:rPr>
              <a:t>basaltic (</a:t>
            </a:r>
            <a:r>
              <a:rPr lang="en-CA" sz="2400" dirty="0" err="1" smtClean="0">
                <a:latin typeface="Papyrus"/>
                <a:cs typeface="Papyrus"/>
              </a:rPr>
              <a:t>mafic</a:t>
            </a:r>
            <a:r>
              <a:rPr lang="en-CA" sz="2400" dirty="0" smtClean="0">
                <a:latin typeface="Papyrus"/>
                <a:cs typeface="Papyrus"/>
              </a:rPr>
              <a:t>) oceanic crust</a:t>
            </a:r>
            <a:br>
              <a:rPr lang="en-CA" sz="2400" dirty="0" smtClean="0">
                <a:latin typeface="Papyrus"/>
                <a:cs typeface="Papyrus"/>
              </a:rPr>
            </a:br>
            <a:r>
              <a:rPr lang="en-CA" sz="2400" dirty="0" smtClean="0">
                <a:latin typeface="Papyrus"/>
                <a:cs typeface="Papyrus"/>
              </a:rPr>
              <a:t>becomes mixed with melting</a:t>
            </a:r>
            <a:br>
              <a:rPr lang="en-CA" sz="2400" dirty="0" smtClean="0">
                <a:latin typeface="Papyrus"/>
                <a:cs typeface="Papyrus"/>
              </a:rPr>
            </a:br>
            <a:r>
              <a:rPr lang="en-CA" sz="2400" dirty="0" smtClean="0">
                <a:latin typeface="Papyrus"/>
                <a:cs typeface="Papyrus"/>
              </a:rPr>
              <a:t>sediments that were located on top of the </a:t>
            </a:r>
            <a:r>
              <a:rPr lang="en-CA" sz="2400" dirty="0" err="1" smtClean="0">
                <a:latin typeface="Papyrus"/>
                <a:cs typeface="Papyrus"/>
              </a:rPr>
              <a:t>subducting</a:t>
            </a:r>
            <a:r>
              <a:rPr lang="en-CA" sz="2400" dirty="0" smtClean="0">
                <a:latin typeface="Papyrus"/>
                <a:cs typeface="Papyrus"/>
              </a:rPr>
              <a:t> plate as a result of weathering and erosion from the nearest continent (</a:t>
            </a:r>
            <a:r>
              <a:rPr lang="en-CA" sz="2400" dirty="0" err="1" smtClean="0">
                <a:latin typeface="Papyrus"/>
                <a:cs typeface="Papyrus"/>
              </a:rPr>
              <a:t>felsic</a:t>
            </a:r>
            <a:r>
              <a:rPr lang="en-CA" sz="2400" dirty="0" smtClean="0">
                <a:latin typeface="Papyrus"/>
                <a:cs typeface="Papyrus"/>
              </a:rPr>
              <a:t>).</a:t>
            </a:r>
            <a:endParaRPr lang="en-US" sz="2400" dirty="0" smtClean="0">
              <a:latin typeface="Papyrus"/>
              <a:cs typeface="Papyrus"/>
            </a:endParaRPr>
          </a:p>
          <a:p>
            <a:pPr marL="536575" lvl="2" indent="-534988" defTabSz="268288">
              <a:spcBef>
                <a:spcPct val="50000"/>
              </a:spcBef>
              <a:buFont typeface="Wingdings" pitchFamily="2" charset="2"/>
              <a:buChar char="Ø"/>
            </a:pPr>
            <a:r>
              <a:rPr lang="en-US" sz="2400" dirty="0" smtClean="0">
                <a:latin typeface="Papyrus"/>
                <a:cs typeface="Papyrus"/>
              </a:rPr>
              <a:t>Lithosphere is</a:t>
            </a:r>
            <a:r>
              <a:rPr lang="en-US" sz="2400" b="1" dirty="0" smtClean="0">
                <a:latin typeface="Papyrus"/>
                <a:cs typeface="Papyrus"/>
              </a:rPr>
              <a:t> </a:t>
            </a:r>
            <a:r>
              <a:rPr lang="en-US" sz="2400" b="1" i="1" dirty="0" smtClean="0">
                <a:latin typeface="Papyrus"/>
                <a:cs typeface="Papyrus"/>
              </a:rPr>
              <a:t>destroyed</a:t>
            </a:r>
            <a:r>
              <a:rPr lang="en-US" sz="2400" b="1" dirty="0" smtClean="0">
                <a:latin typeface="Papyrus"/>
                <a:cs typeface="Papyrus"/>
              </a:rPr>
              <a:t> </a:t>
            </a:r>
            <a:r>
              <a:rPr lang="en-US" sz="2400" dirty="0" smtClean="0">
                <a:latin typeface="Papyrus"/>
                <a:cs typeface="Papyrus"/>
              </a:rPr>
              <a:t>as one oceanic slab descends beneath another.</a:t>
            </a:r>
          </a:p>
          <a:p>
            <a:pPr marL="536575" lvl="2" indent="-534988" defTabSz="268288">
              <a:spcBef>
                <a:spcPct val="50000"/>
              </a:spcBef>
              <a:buFont typeface="Wingdings" pitchFamily="2" charset="2"/>
              <a:buChar char="Ø"/>
            </a:pPr>
            <a:r>
              <a:rPr lang="en-US" sz="2400" dirty="0" smtClean="0">
                <a:latin typeface="Papyrus"/>
                <a:cs typeface="Papyrus"/>
              </a:rPr>
              <a:t>Example include the Japan island arc and the Japan trench.</a:t>
            </a:r>
          </a:p>
        </p:txBody>
      </p:sp>
      <p:sp>
        <p:nvSpPr>
          <p:cNvPr id="6147" name="Text Box 6"/>
          <p:cNvSpPr txBox="1">
            <a:spLocks noChangeArrowheads="1"/>
          </p:cNvSpPr>
          <p:nvPr/>
        </p:nvSpPr>
        <p:spPr bwMode="auto">
          <a:xfrm>
            <a:off x="1736726" y="2632075"/>
            <a:ext cx="5654675" cy="369332"/>
          </a:xfrm>
          <a:prstGeom prst="rect">
            <a:avLst/>
          </a:prstGeom>
          <a:noFill/>
          <a:ln w="9525">
            <a:noFill/>
            <a:miter lim="800000"/>
            <a:headEnd/>
            <a:tailEnd/>
          </a:ln>
        </p:spPr>
        <p:txBody>
          <a:bodyPr>
            <a:spAutoFit/>
          </a:bodyPr>
          <a:lstStyle/>
          <a:p>
            <a:endParaRPr lang="en-US"/>
          </a:p>
        </p:txBody>
      </p:sp>
      <p:sp>
        <p:nvSpPr>
          <p:cNvPr id="18" name="Rectangle 2"/>
          <p:cNvSpPr>
            <a:spLocks noGrp="1" noChangeArrowheads="1"/>
          </p:cNvSpPr>
          <p:nvPr>
            <p:ph type="title"/>
          </p:nvPr>
        </p:nvSpPr>
        <p:spPr>
          <a:xfrm>
            <a:off x="322175" y="102170"/>
            <a:ext cx="4743450" cy="609600"/>
          </a:xfrm>
        </p:spPr>
        <p:txBody>
          <a:bodyPr>
            <a:normAutofit fontScale="90000"/>
          </a:bodyPr>
          <a:lstStyle/>
          <a:p>
            <a:pPr marL="514350" indent="-514350" algn="l">
              <a:spcBef>
                <a:spcPct val="50000"/>
              </a:spcBef>
            </a:pPr>
            <a:r>
              <a:rPr lang="en-US" sz="2800" b="1" u="sng" dirty="0" smtClean="0">
                <a:solidFill>
                  <a:schemeClr val="accent2"/>
                </a:solidFill>
                <a:latin typeface="Papyrus"/>
                <a:cs typeface="Papyrus"/>
              </a:rPr>
              <a:t>Convergent Boundaries (3 Types):</a:t>
            </a:r>
            <a:endParaRPr lang="en-US" sz="2800" b="1" u="sng" dirty="0" smtClean="0">
              <a:latin typeface="Papyrus"/>
              <a:cs typeface="Papyrus"/>
            </a:endParaRPr>
          </a:p>
        </p:txBody>
      </p:sp>
    </p:spTree>
    <p:extLst>
      <p:ext uri="{BB962C8B-B14F-4D97-AF65-F5344CB8AC3E}">
        <p14:creationId xmlns:p14="http://schemas.microsoft.com/office/powerpoint/2010/main" val="2217327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94850" y="252382"/>
            <a:ext cx="474345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514350" marR="0" lvl="0" indent="-514350" algn="l" defTabSz="914400" rtl="0" eaLnBrk="0" fontAlgn="base" latinLnBrk="0" hangingPunct="0">
              <a:lnSpc>
                <a:spcPct val="100000"/>
              </a:lnSpc>
              <a:spcBef>
                <a:spcPct val="50000"/>
              </a:spcBef>
              <a:spcAft>
                <a:spcPct val="0"/>
              </a:spcAft>
              <a:buClrTx/>
              <a:buSzTx/>
              <a:buFontTx/>
              <a:buNone/>
              <a:tabLst/>
              <a:defRPr/>
            </a:pPr>
            <a:r>
              <a:rPr kumimoji="0" lang="en-US" sz="2800" b="1" i="0" u="sng" strike="noStrike" kern="1200" cap="none" spc="0" normalizeH="0" baseline="0" noProof="0" dirty="0" smtClean="0">
                <a:ln>
                  <a:noFill/>
                </a:ln>
                <a:solidFill>
                  <a:schemeClr val="accent2"/>
                </a:solidFill>
                <a:effectLst/>
                <a:uLnTx/>
                <a:uFillTx/>
                <a:latin typeface="Papyrus"/>
                <a:ea typeface="+mj-ea"/>
                <a:cs typeface="Papyrus"/>
              </a:rPr>
              <a:t>Convergent Boundaries (3 Types):</a:t>
            </a:r>
            <a:endParaRPr kumimoji="0" lang="en-US" sz="2800" b="1" i="0" u="sng" strike="noStrike" kern="1200" cap="none" spc="0" normalizeH="0" baseline="0" noProof="0" dirty="0" smtClean="0">
              <a:ln>
                <a:noFill/>
              </a:ln>
              <a:solidFill>
                <a:schemeClr val="tx2"/>
              </a:solidFill>
              <a:effectLst/>
              <a:uLnTx/>
              <a:uFillTx/>
              <a:latin typeface="Papyrus"/>
              <a:ea typeface="+mj-ea"/>
              <a:cs typeface="Papyrus"/>
            </a:endParaRPr>
          </a:p>
        </p:txBody>
      </p:sp>
      <p:pic>
        <p:nvPicPr>
          <p:cNvPr id="8" name="Picture 15" descr="D:\Glens stuff\CDLI Project\pics\Unit 3\Plate Tectonics\oceancont.gif"/>
          <p:cNvPicPr>
            <a:picLocks noChangeAspect="1" noChangeArrowheads="1"/>
          </p:cNvPicPr>
          <p:nvPr/>
        </p:nvPicPr>
        <p:blipFill>
          <a:blip r:embed="rId3" cstate="print"/>
          <a:srcRect/>
          <a:stretch>
            <a:fillRect/>
          </a:stretch>
        </p:blipFill>
        <p:spPr bwMode="auto">
          <a:xfrm>
            <a:off x="6316362" y="1103241"/>
            <a:ext cx="2728986" cy="1828800"/>
          </a:xfrm>
          <a:prstGeom prst="rect">
            <a:avLst/>
          </a:prstGeom>
          <a:noFill/>
          <a:ln w="9525">
            <a:noFill/>
            <a:miter lim="800000"/>
            <a:headEnd/>
            <a:tailEnd/>
          </a:ln>
        </p:spPr>
      </p:pic>
      <p:sp>
        <p:nvSpPr>
          <p:cNvPr id="5" name="Text Box 5"/>
          <p:cNvSpPr txBox="1">
            <a:spLocks noChangeArrowheads="1"/>
          </p:cNvSpPr>
          <p:nvPr/>
        </p:nvSpPr>
        <p:spPr bwMode="auto">
          <a:xfrm>
            <a:off x="294850" y="1226136"/>
            <a:ext cx="7372350" cy="5262979"/>
          </a:xfrm>
          <a:prstGeom prst="rect">
            <a:avLst/>
          </a:prstGeom>
          <a:noFill/>
          <a:ln w="9525">
            <a:noFill/>
            <a:miter lim="800000"/>
            <a:headEnd/>
            <a:tailEnd/>
          </a:ln>
        </p:spPr>
        <p:txBody>
          <a:bodyPr wrap="square">
            <a:spAutoFit/>
          </a:bodyPr>
          <a:lstStyle/>
          <a:p>
            <a:pPr marL="536575" lvl="1" indent="-536575">
              <a:spcBef>
                <a:spcPct val="50000"/>
              </a:spcBef>
            </a:pPr>
            <a:r>
              <a:rPr lang="en-US" sz="2400" b="1" dirty="0" smtClean="0">
                <a:latin typeface="Papyrus"/>
                <a:cs typeface="Papyrus"/>
              </a:rPr>
              <a:t>2)  Ocean – Continent Convergent Boundary</a:t>
            </a:r>
          </a:p>
          <a:p>
            <a:pPr marL="457200" indent="-457200">
              <a:spcBef>
                <a:spcPct val="50000"/>
              </a:spcBef>
              <a:buFont typeface="Wingdings" pitchFamily="2" charset="2"/>
              <a:buChar char="Ø"/>
            </a:pPr>
            <a:r>
              <a:rPr lang="en-CA" sz="2400" dirty="0" smtClean="0">
                <a:latin typeface="Papyrus"/>
                <a:cs typeface="Papyrus"/>
              </a:rPr>
              <a:t>Ocean-Continent collisions involve an</a:t>
            </a:r>
            <a:br>
              <a:rPr lang="en-CA" sz="2400" dirty="0" smtClean="0">
                <a:latin typeface="Papyrus"/>
                <a:cs typeface="Papyrus"/>
              </a:rPr>
            </a:br>
            <a:r>
              <a:rPr lang="en-CA" sz="2400" dirty="0" smtClean="0">
                <a:latin typeface="Papyrus"/>
                <a:cs typeface="Papyrus"/>
              </a:rPr>
              <a:t>oceanic plate and a continental plate.</a:t>
            </a:r>
          </a:p>
          <a:p>
            <a:pPr marL="457200" indent="-457200">
              <a:spcBef>
                <a:spcPct val="50000"/>
              </a:spcBef>
              <a:buFont typeface="Wingdings" pitchFamily="2" charset="2"/>
              <a:buChar char="Ø"/>
            </a:pPr>
            <a:r>
              <a:rPr lang="en-US" sz="2400" dirty="0" err="1" smtClean="0">
                <a:latin typeface="Papyrus"/>
                <a:cs typeface="Papyrus"/>
              </a:rPr>
              <a:t>Compressional</a:t>
            </a:r>
            <a:r>
              <a:rPr lang="en-US" sz="2400" dirty="0" smtClean="0">
                <a:latin typeface="Papyrus"/>
                <a:cs typeface="Papyrus"/>
              </a:rPr>
              <a:t> forces cause an ocean plate and a continent plate to move together, d</a:t>
            </a:r>
            <a:r>
              <a:rPr lang="en-CA" sz="2400" dirty="0" err="1" smtClean="0">
                <a:latin typeface="Papyrus"/>
                <a:cs typeface="Papyrus"/>
              </a:rPr>
              <a:t>ue</a:t>
            </a:r>
            <a:r>
              <a:rPr lang="en-CA" sz="2400" dirty="0" smtClean="0">
                <a:latin typeface="Papyrus"/>
                <a:cs typeface="Papyrus"/>
              </a:rPr>
              <a:t> to a greater density (basaltic vs. granitic), the oceanic plate will most likely </a:t>
            </a:r>
            <a:r>
              <a:rPr lang="en-CA" sz="2400" dirty="0" err="1" smtClean="0">
                <a:latin typeface="Papyrus"/>
                <a:cs typeface="Papyrus"/>
              </a:rPr>
              <a:t>subduct</a:t>
            </a:r>
            <a:r>
              <a:rPr lang="en-CA" sz="2400" dirty="0" smtClean="0">
                <a:latin typeface="Papyrus"/>
                <a:cs typeface="Papyrus"/>
              </a:rPr>
              <a:t> beneath the continent forming a trench and </a:t>
            </a:r>
            <a:r>
              <a:rPr lang="en-CA" sz="2400" dirty="0" err="1" smtClean="0">
                <a:latin typeface="Papyrus"/>
                <a:cs typeface="Papyrus"/>
              </a:rPr>
              <a:t>subduction</a:t>
            </a:r>
            <a:r>
              <a:rPr lang="en-CA" sz="2400" dirty="0" smtClean="0">
                <a:latin typeface="Papyrus"/>
                <a:cs typeface="Papyrus"/>
              </a:rPr>
              <a:t> zone.</a:t>
            </a:r>
          </a:p>
          <a:p>
            <a:pPr marL="457200" indent="-457200">
              <a:spcBef>
                <a:spcPct val="50000"/>
              </a:spcBef>
              <a:buFont typeface="Wingdings" pitchFamily="2" charset="2"/>
              <a:buChar char="Ø"/>
            </a:pPr>
            <a:r>
              <a:rPr lang="en-CA" sz="2400" dirty="0" smtClean="0">
                <a:latin typeface="Papyrus"/>
                <a:cs typeface="Papyrus"/>
              </a:rPr>
              <a:t>In a map view, a </a:t>
            </a:r>
            <a:r>
              <a:rPr lang="en-CA" sz="2400" b="1" i="1" dirty="0" smtClean="0">
                <a:latin typeface="Papyrus"/>
                <a:cs typeface="Papyrus"/>
              </a:rPr>
              <a:t>volcanic arc </a:t>
            </a:r>
            <a:r>
              <a:rPr lang="en-CA" sz="2400" dirty="0" smtClean="0">
                <a:latin typeface="Papyrus"/>
                <a:cs typeface="Papyrus"/>
              </a:rPr>
              <a:t>is created on the continent as a result of the collision.</a:t>
            </a:r>
          </a:p>
          <a:p>
            <a:pPr marL="457200" indent="-457200">
              <a:spcBef>
                <a:spcPct val="50000"/>
              </a:spcBef>
              <a:buFont typeface="Wingdings" pitchFamily="2" charset="2"/>
              <a:buChar char="Ø"/>
            </a:pPr>
            <a:r>
              <a:rPr lang="en-US" sz="2400" dirty="0" smtClean="0">
                <a:latin typeface="Papyrus"/>
                <a:cs typeface="Papyrus"/>
              </a:rPr>
              <a:t>Lithosphere is </a:t>
            </a:r>
            <a:r>
              <a:rPr lang="en-US" sz="2400" b="1" i="1" dirty="0" smtClean="0">
                <a:latin typeface="Papyrus"/>
                <a:cs typeface="Papyrus"/>
              </a:rPr>
              <a:t>destroyed</a:t>
            </a:r>
            <a:r>
              <a:rPr lang="en-US" sz="2400" dirty="0" smtClean="0">
                <a:latin typeface="Papyrus"/>
                <a:cs typeface="Papyrus"/>
              </a:rPr>
              <a:t> as one oceanic slab descends beneath another.</a:t>
            </a:r>
            <a:endParaRPr lang="en-CA" sz="2400" dirty="0" smtClean="0">
              <a:latin typeface="Papyrus"/>
              <a:cs typeface="Papyrus"/>
            </a:endParaRPr>
          </a:p>
        </p:txBody>
      </p:sp>
    </p:spTree>
    <p:extLst>
      <p:ext uri="{BB962C8B-B14F-4D97-AF65-F5344CB8AC3E}">
        <p14:creationId xmlns:p14="http://schemas.microsoft.com/office/powerpoint/2010/main" val="520417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9056" y="746164"/>
            <a:ext cx="8144189" cy="5816976"/>
          </a:xfrm>
          <a:prstGeom prst="rect">
            <a:avLst/>
          </a:prstGeom>
          <a:noFill/>
          <a:ln w="9525">
            <a:noFill/>
            <a:miter lim="800000"/>
            <a:headEnd/>
            <a:tailEnd/>
          </a:ln>
        </p:spPr>
        <p:txBody>
          <a:bodyPr wrap="square">
            <a:spAutoFit/>
          </a:bodyPr>
          <a:lstStyle/>
          <a:p>
            <a:pPr marL="536575" lvl="1" indent="-536575">
              <a:spcBef>
                <a:spcPct val="50000"/>
              </a:spcBef>
            </a:pPr>
            <a:r>
              <a:rPr lang="en-US" sz="2400" b="1" dirty="0" smtClean="0">
                <a:latin typeface="Papyrus"/>
                <a:cs typeface="Papyrus"/>
              </a:rPr>
              <a:t>2)  Ocean – Continent Convergent Boundary</a:t>
            </a:r>
          </a:p>
          <a:p>
            <a:pPr marL="457200" indent="-457200">
              <a:spcBef>
                <a:spcPct val="50000"/>
              </a:spcBef>
              <a:buFont typeface="Wingdings" pitchFamily="2" charset="2"/>
              <a:buChar char="Ø"/>
            </a:pPr>
            <a:r>
              <a:rPr lang="en-CA" sz="2400" dirty="0" smtClean="0">
                <a:latin typeface="Papyrus"/>
                <a:cs typeface="Papyrus"/>
              </a:rPr>
              <a:t>The composition of the molten material will</a:t>
            </a:r>
            <a:br>
              <a:rPr lang="en-CA" sz="2400" dirty="0" smtClean="0">
                <a:latin typeface="Papyrus"/>
                <a:cs typeface="Papyrus"/>
              </a:rPr>
            </a:br>
            <a:r>
              <a:rPr lang="en-CA" sz="2400" dirty="0" smtClean="0">
                <a:latin typeface="Papyrus"/>
                <a:cs typeface="Papyrus"/>
              </a:rPr>
              <a:t>most likely be granitic (</a:t>
            </a:r>
            <a:r>
              <a:rPr lang="en-CA" sz="2400" dirty="0" err="1" smtClean="0">
                <a:latin typeface="Papyrus"/>
                <a:cs typeface="Papyrus"/>
              </a:rPr>
              <a:t>felsic</a:t>
            </a:r>
            <a:r>
              <a:rPr lang="en-CA" sz="2400" dirty="0" smtClean="0">
                <a:latin typeface="Papyrus"/>
                <a:cs typeface="Papyrus"/>
              </a:rPr>
              <a:t>) since the</a:t>
            </a:r>
            <a:br>
              <a:rPr lang="en-CA" sz="2400" dirty="0" smtClean="0">
                <a:latin typeface="Papyrus"/>
                <a:cs typeface="Papyrus"/>
              </a:rPr>
            </a:br>
            <a:r>
              <a:rPr lang="en-CA" sz="2400" dirty="0" smtClean="0">
                <a:latin typeface="Papyrus"/>
                <a:cs typeface="Papyrus"/>
              </a:rPr>
              <a:t>upwelling magma created by the melting</a:t>
            </a:r>
            <a:br>
              <a:rPr lang="en-CA" sz="2400" dirty="0" smtClean="0">
                <a:latin typeface="Papyrus"/>
                <a:cs typeface="Papyrus"/>
              </a:rPr>
            </a:br>
            <a:r>
              <a:rPr lang="en-CA" sz="2400" dirty="0" smtClean="0">
                <a:latin typeface="Papyrus"/>
                <a:cs typeface="Papyrus"/>
              </a:rPr>
              <a:t>oceanic crust has to burn through a granitic (</a:t>
            </a:r>
            <a:r>
              <a:rPr lang="en-CA" sz="2400" dirty="0" err="1" smtClean="0">
                <a:latin typeface="Papyrus"/>
                <a:cs typeface="Papyrus"/>
              </a:rPr>
              <a:t>felsic</a:t>
            </a:r>
            <a:r>
              <a:rPr lang="en-CA" sz="2400" dirty="0" smtClean="0">
                <a:latin typeface="Papyrus"/>
                <a:cs typeface="Papyrus"/>
              </a:rPr>
              <a:t>) continent.</a:t>
            </a:r>
          </a:p>
          <a:p>
            <a:pPr marL="457200" indent="-457200">
              <a:spcBef>
                <a:spcPct val="50000"/>
              </a:spcBef>
              <a:buFont typeface="Wingdings" pitchFamily="2" charset="2"/>
              <a:buChar char="Ø"/>
            </a:pPr>
            <a:r>
              <a:rPr lang="en-US" sz="2400" dirty="0" smtClean="0">
                <a:latin typeface="Papyrus"/>
                <a:cs typeface="Papyrus"/>
              </a:rPr>
              <a:t>At depths of about 100 km the oceanic plate and parts of the mantle partially melt producing viscous magmas.  This molten rock rises slowly where it cools and solidifies at depths producing </a:t>
            </a:r>
            <a:r>
              <a:rPr lang="en-US" sz="2400" dirty="0" err="1" smtClean="0">
                <a:latin typeface="Papyrus"/>
                <a:cs typeface="Papyrus"/>
              </a:rPr>
              <a:t>plutons</a:t>
            </a:r>
            <a:r>
              <a:rPr lang="en-US" sz="2400" dirty="0" smtClean="0">
                <a:latin typeface="Papyrus"/>
                <a:cs typeface="Papyrus"/>
              </a:rPr>
              <a:t>.  However, some magma may reach the surface and erupt through composite volcanoes as violent volcanic eruptions.</a:t>
            </a:r>
            <a:endParaRPr lang="en-US" sz="2400" u="sng" dirty="0" smtClean="0">
              <a:latin typeface="Papyrus"/>
              <a:cs typeface="Papyrus"/>
            </a:endParaRPr>
          </a:p>
          <a:p>
            <a:pPr marL="457200" indent="-457200">
              <a:spcBef>
                <a:spcPct val="50000"/>
              </a:spcBef>
              <a:buFont typeface="Wingdings" pitchFamily="2" charset="2"/>
              <a:buChar char="Ø"/>
            </a:pPr>
            <a:r>
              <a:rPr lang="en-US" sz="2400" dirty="0" smtClean="0">
                <a:latin typeface="Papyrus"/>
                <a:cs typeface="Papyrus"/>
              </a:rPr>
              <a:t>Example include the Rocky mountains in North America and the Andes mountains in South America.  </a:t>
            </a:r>
          </a:p>
        </p:txBody>
      </p:sp>
      <p:sp>
        <p:nvSpPr>
          <p:cNvPr id="6" name="Rectangle 2"/>
          <p:cNvSpPr txBox="1">
            <a:spLocks noChangeArrowheads="1"/>
          </p:cNvSpPr>
          <p:nvPr/>
        </p:nvSpPr>
        <p:spPr bwMode="auto">
          <a:xfrm>
            <a:off x="49056" y="56818"/>
            <a:ext cx="5280997"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514350" marR="0" lvl="0" indent="-514350" algn="l" defTabSz="914400" rtl="0" eaLnBrk="0" fontAlgn="base" latinLnBrk="0" hangingPunct="0">
              <a:lnSpc>
                <a:spcPct val="100000"/>
              </a:lnSpc>
              <a:spcBef>
                <a:spcPct val="50000"/>
              </a:spcBef>
              <a:spcAft>
                <a:spcPct val="0"/>
              </a:spcAft>
              <a:buClrTx/>
              <a:buSzTx/>
              <a:buFontTx/>
              <a:buNone/>
              <a:tabLst/>
              <a:defRPr/>
            </a:pPr>
            <a:r>
              <a:rPr kumimoji="0" lang="en-US" sz="2800" b="1" i="0" u="sng" strike="noStrike" kern="1200" cap="none" spc="0" normalizeH="0" baseline="0" noProof="0" smtClean="0">
                <a:ln>
                  <a:noFill/>
                </a:ln>
                <a:solidFill>
                  <a:schemeClr val="accent2"/>
                </a:solidFill>
                <a:effectLst/>
                <a:uLnTx/>
                <a:uFillTx/>
                <a:latin typeface="Papyrus"/>
                <a:ea typeface="+mj-ea"/>
                <a:cs typeface="Papyrus"/>
              </a:rPr>
              <a:t>Convergent Boundaries (3 Types):</a:t>
            </a:r>
            <a:endParaRPr kumimoji="0" lang="en-US" sz="2800" b="1" i="0" u="sng" strike="noStrike" kern="1200" cap="none" spc="0" normalizeH="0" baseline="0" noProof="0" dirty="0" smtClean="0">
              <a:ln>
                <a:noFill/>
              </a:ln>
              <a:solidFill>
                <a:schemeClr val="tx2"/>
              </a:solidFill>
              <a:effectLst/>
              <a:uLnTx/>
              <a:uFillTx/>
              <a:latin typeface="Papyrus"/>
              <a:ea typeface="+mj-ea"/>
              <a:cs typeface="Papyrus"/>
            </a:endParaRPr>
          </a:p>
        </p:txBody>
      </p:sp>
      <p:pic>
        <p:nvPicPr>
          <p:cNvPr id="7" name="Picture 15" descr="D:\Glens stuff\CDLI Project\pics\Unit 3\Plate Tectonics\oceancont.gif"/>
          <p:cNvPicPr>
            <a:picLocks noChangeAspect="1" noChangeArrowheads="1"/>
          </p:cNvPicPr>
          <p:nvPr/>
        </p:nvPicPr>
        <p:blipFill>
          <a:blip r:embed="rId3" cstate="print"/>
          <a:srcRect/>
          <a:stretch>
            <a:fillRect/>
          </a:stretch>
        </p:blipFill>
        <p:spPr bwMode="auto">
          <a:xfrm>
            <a:off x="6415014" y="603018"/>
            <a:ext cx="2728986" cy="1828800"/>
          </a:xfrm>
          <a:prstGeom prst="rect">
            <a:avLst/>
          </a:prstGeom>
          <a:noFill/>
          <a:ln w="9525">
            <a:noFill/>
            <a:miter lim="800000"/>
            <a:headEnd/>
            <a:tailEnd/>
          </a:ln>
        </p:spPr>
      </p:pic>
    </p:spTree>
    <p:extLst>
      <p:ext uri="{BB962C8B-B14F-4D97-AF65-F5344CB8AC3E}">
        <p14:creationId xmlns:p14="http://schemas.microsoft.com/office/powerpoint/2010/main" val="1864720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4"/>
          <p:cNvSpPr txBox="1">
            <a:spLocks noChangeArrowheads="1"/>
          </p:cNvSpPr>
          <p:nvPr/>
        </p:nvSpPr>
        <p:spPr bwMode="auto">
          <a:xfrm>
            <a:off x="1736726" y="2632075"/>
            <a:ext cx="5654675" cy="369332"/>
          </a:xfrm>
          <a:prstGeom prst="rect">
            <a:avLst/>
          </a:prstGeom>
          <a:noFill/>
          <a:ln w="9525">
            <a:noFill/>
            <a:miter lim="800000"/>
            <a:headEnd/>
            <a:tailEnd/>
          </a:ln>
        </p:spPr>
        <p:txBody>
          <a:bodyPr>
            <a:spAutoFit/>
          </a:bodyPr>
          <a:lstStyle/>
          <a:p>
            <a:endParaRPr lang="en-US"/>
          </a:p>
        </p:txBody>
      </p:sp>
      <p:sp>
        <p:nvSpPr>
          <p:cNvPr id="13" name="Text Box 5"/>
          <p:cNvSpPr txBox="1">
            <a:spLocks noChangeArrowheads="1"/>
          </p:cNvSpPr>
          <p:nvPr/>
        </p:nvSpPr>
        <p:spPr bwMode="auto">
          <a:xfrm>
            <a:off x="171450" y="841746"/>
            <a:ext cx="6246590" cy="6001642"/>
          </a:xfrm>
          <a:prstGeom prst="rect">
            <a:avLst/>
          </a:prstGeom>
          <a:noFill/>
          <a:ln w="9525">
            <a:noFill/>
            <a:miter lim="800000"/>
            <a:headEnd/>
            <a:tailEnd/>
          </a:ln>
        </p:spPr>
        <p:txBody>
          <a:bodyPr wrap="square">
            <a:spAutoFit/>
          </a:bodyPr>
          <a:lstStyle/>
          <a:p>
            <a:pPr marL="536575" lvl="1" indent="-536575">
              <a:spcBef>
                <a:spcPct val="50000"/>
              </a:spcBef>
            </a:pPr>
            <a:r>
              <a:rPr lang="en-US" sz="2400" b="1" dirty="0" smtClean="0">
                <a:latin typeface="Papyrus"/>
                <a:cs typeface="Papyrus"/>
              </a:rPr>
              <a:t>3)  Continent – Continent Convergent Boundary</a:t>
            </a:r>
          </a:p>
          <a:p>
            <a:pPr marL="457200" lvl="2" indent="-457200">
              <a:spcBef>
                <a:spcPct val="50000"/>
              </a:spcBef>
              <a:buFont typeface="Wingdings" pitchFamily="2" charset="2"/>
              <a:buChar char="Ø"/>
            </a:pPr>
            <a:r>
              <a:rPr lang="en-CA" sz="2400" dirty="0" smtClean="0">
                <a:latin typeface="Papyrus"/>
                <a:cs typeface="Papyrus"/>
              </a:rPr>
              <a:t>Continent-Continent collisions involve two continental plates.</a:t>
            </a:r>
          </a:p>
          <a:p>
            <a:pPr marL="457200" lvl="2" indent="-457200">
              <a:spcBef>
                <a:spcPct val="50000"/>
              </a:spcBef>
              <a:buFont typeface="Wingdings" pitchFamily="2" charset="2"/>
              <a:buChar char="Ø"/>
            </a:pPr>
            <a:r>
              <a:rPr lang="en-US" sz="2400" dirty="0" err="1" smtClean="0">
                <a:latin typeface="Papyrus"/>
                <a:cs typeface="Papyrus"/>
              </a:rPr>
              <a:t>Compressional</a:t>
            </a:r>
            <a:r>
              <a:rPr lang="en-US" sz="2400" dirty="0" smtClean="0">
                <a:latin typeface="Papyrus"/>
                <a:cs typeface="Papyrus"/>
              </a:rPr>
              <a:t> forces cause two continental plates to move together.</a:t>
            </a:r>
          </a:p>
          <a:p>
            <a:pPr marL="457200" lvl="2" indent="-457200">
              <a:spcBef>
                <a:spcPct val="50000"/>
              </a:spcBef>
              <a:buFont typeface="Wingdings" pitchFamily="2" charset="2"/>
              <a:buChar char="Ø"/>
            </a:pPr>
            <a:r>
              <a:rPr lang="en-CA" sz="2400" dirty="0" smtClean="0">
                <a:latin typeface="Papyrus"/>
                <a:cs typeface="Papyrus"/>
              </a:rPr>
              <a:t>Once the oceanic crust between the two continents has been entirely </a:t>
            </a:r>
            <a:r>
              <a:rPr lang="en-CA" sz="2400" dirty="0" err="1" smtClean="0">
                <a:latin typeface="Papyrus"/>
                <a:cs typeface="Papyrus"/>
              </a:rPr>
              <a:t>subducted</a:t>
            </a:r>
            <a:r>
              <a:rPr lang="en-CA" sz="2400" dirty="0" smtClean="0">
                <a:latin typeface="Papyrus"/>
                <a:cs typeface="Papyrus"/>
              </a:rPr>
              <a:t> and</a:t>
            </a:r>
            <a:br>
              <a:rPr lang="en-CA" sz="2400" dirty="0" smtClean="0">
                <a:latin typeface="Papyrus"/>
                <a:cs typeface="Papyrus"/>
              </a:rPr>
            </a:br>
            <a:r>
              <a:rPr lang="en-CA" sz="2400" dirty="0" smtClean="0">
                <a:latin typeface="Papyrus"/>
                <a:cs typeface="Papyrus"/>
              </a:rPr>
              <a:t>the continental shelves have nearly joined,</a:t>
            </a:r>
            <a:br>
              <a:rPr lang="en-CA" sz="2400" dirty="0" smtClean="0">
                <a:latin typeface="Papyrus"/>
                <a:cs typeface="Papyrus"/>
              </a:rPr>
            </a:br>
            <a:r>
              <a:rPr lang="en-CA" sz="2400" dirty="0" smtClean="0">
                <a:latin typeface="Papyrus"/>
                <a:cs typeface="Papyrus"/>
              </a:rPr>
              <a:t>the process of </a:t>
            </a:r>
            <a:r>
              <a:rPr lang="en-CA" sz="2400" dirty="0" err="1" smtClean="0">
                <a:latin typeface="Papyrus"/>
                <a:cs typeface="Papyrus"/>
              </a:rPr>
              <a:t>subduction</a:t>
            </a:r>
            <a:r>
              <a:rPr lang="en-CA" sz="2400" dirty="0" smtClean="0">
                <a:latin typeface="Papyrus"/>
                <a:cs typeface="Papyrus"/>
              </a:rPr>
              <a:t> ceases.</a:t>
            </a:r>
          </a:p>
          <a:p>
            <a:pPr marL="457200" lvl="2" indent="-457200">
              <a:spcBef>
                <a:spcPct val="50000"/>
              </a:spcBef>
              <a:buFont typeface="Wingdings" pitchFamily="2" charset="2"/>
              <a:buChar char="Ø"/>
            </a:pPr>
            <a:r>
              <a:rPr lang="en-US" sz="2400" dirty="0" smtClean="0">
                <a:latin typeface="Papyrus"/>
                <a:cs typeface="Papyrus"/>
              </a:rPr>
              <a:t>Lithosphere is </a:t>
            </a:r>
            <a:r>
              <a:rPr lang="en-US" sz="2400" b="1" i="1" dirty="0" smtClean="0">
                <a:latin typeface="Papyrus"/>
                <a:cs typeface="Papyrus"/>
              </a:rPr>
              <a:t>destroyed</a:t>
            </a:r>
            <a:r>
              <a:rPr lang="en-US" sz="2400" dirty="0" smtClean="0">
                <a:latin typeface="Papyrus"/>
                <a:cs typeface="Papyrus"/>
              </a:rPr>
              <a:t> as one oceanic slab descends beneath another.</a:t>
            </a:r>
            <a:endParaRPr lang="en-CA" sz="2400" dirty="0" smtClean="0">
              <a:latin typeface="Papyrus"/>
              <a:cs typeface="Papyrus"/>
            </a:endParaRPr>
          </a:p>
        </p:txBody>
      </p:sp>
      <p:sp>
        <p:nvSpPr>
          <p:cNvPr id="7" name="Rectangle 2"/>
          <p:cNvSpPr>
            <a:spLocks noGrp="1" noChangeArrowheads="1"/>
          </p:cNvSpPr>
          <p:nvPr>
            <p:ph type="title"/>
          </p:nvPr>
        </p:nvSpPr>
        <p:spPr>
          <a:xfrm>
            <a:off x="171450" y="152400"/>
            <a:ext cx="5515606" cy="609600"/>
          </a:xfrm>
        </p:spPr>
        <p:txBody>
          <a:bodyPr>
            <a:normAutofit fontScale="90000"/>
          </a:bodyPr>
          <a:lstStyle/>
          <a:p>
            <a:pPr marL="514350" indent="-514350" algn="l">
              <a:spcBef>
                <a:spcPct val="50000"/>
              </a:spcBef>
            </a:pPr>
            <a:r>
              <a:rPr lang="en-US" sz="2800" b="1" u="sng" dirty="0" smtClean="0">
                <a:solidFill>
                  <a:schemeClr val="accent2"/>
                </a:solidFill>
                <a:latin typeface="Papyrus"/>
                <a:cs typeface="Papyrus"/>
              </a:rPr>
              <a:t>Convergent Boundaries (3 Types):</a:t>
            </a:r>
            <a:endParaRPr lang="en-US" sz="2800" b="1" u="sng" dirty="0" smtClean="0">
              <a:latin typeface="Papyrus"/>
              <a:cs typeface="Papyrus"/>
            </a:endParaRPr>
          </a:p>
        </p:txBody>
      </p:sp>
      <p:pic>
        <p:nvPicPr>
          <p:cNvPr id="11268" name="Picture 4" descr="http://www.tulane.edu/~sanelson/images/contcontcoll.gif"/>
          <p:cNvPicPr>
            <a:picLocks noChangeAspect="1" noChangeArrowheads="1"/>
          </p:cNvPicPr>
          <p:nvPr/>
        </p:nvPicPr>
        <p:blipFill>
          <a:blip r:embed="rId3" cstate="print"/>
          <a:srcRect/>
          <a:stretch>
            <a:fillRect/>
          </a:stretch>
        </p:blipFill>
        <p:spPr bwMode="auto">
          <a:xfrm>
            <a:off x="6352245" y="1309910"/>
            <a:ext cx="2597468" cy="2057400"/>
          </a:xfrm>
          <a:prstGeom prst="rect">
            <a:avLst/>
          </a:prstGeom>
          <a:noFill/>
        </p:spPr>
      </p:pic>
    </p:spTree>
    <p:extLst>
      <p:ext uri="{BB962C8B-B14F-4D97-AF65-F5344CB8AC3E}">
        <p14:creationId xmlns:p14="http://schemas.microsoft.com/office/powerpoint/2010/main" val="24571643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114300" y="841746"/>
            <a:ext cx="6808990" cy="5816976"/>
          </a:xfrm>
          <a:prstGeom prst="rect">
            <a:avLst/>
          </a:prstGeom>
          <a:noFill/>
          <a:ln w="9525">
            <a:noFill/>
            <a:miter lim="800000"/>
            <a:headEnd/>
            <a:tailEnd/>
          </a:ln>
        </p:spPr>
        <p:txBody>
          <a:bodyPr wrap="square">
            <a:spAutoFit/>
          </a:bodyPr>
          <a:lstStyle/>
          <a:p>
            <a:pPr marL="536575" lvl="1" indent="-536575">
              <a:spcBef>
                <a:spcPct val="50000"/>
              </a:spcBef>
              <a:buAutoNum type="arabicParenR" startAt="3"/>
            </a:pPr>
            <a:r>
              <a:rPr lang="en-US" sz="2400" b="1" dirty="0" smtClean="0">
                <a:latin typeface="Papyrus"/>
                <a:cs typeface="Papyrus"/>
              </a:rPr>
              <a:t>Continent – Continent Convergent Boundary</a:t>
            </a:r>
          </a:p>
          <a:p>
            <a:pPr marL="457200" lvl="2" indent="-457200">
              <a:spcBef>
                <a:spcPct val="50000"/>
              </a:spcBef>
              <a:buFont typeface="Wingdings" pitchFamily="2" charset="2"/>
              <a:buChar char="Ø"/>
            </a:pPr>
            <a:r>
              <a:rPr lang="en-US" sz="2400" dirty="0" smtClean="0">
                <a:latin typeface="Papyrus"/>
                <a:cs typeface="Papyrus"/>
              </a:rPr>
              <a:t>Because of the low density of continental crust neither plate will </a:t>
            </a:r>
            <a:r>
              <a:rPr lang="en-US" sz="2400" dirty="0" err="1" smtClean="0">
                <a:latin typeface="Papyrus"/>
                <a:cs typeface="Papyrus"/>
              </a:rPr>
              <a:t>subduct</a:t>
            </a:r>
            <a:r>
              <a:rPr lang="en-US" sz="2400" dirty="0" smtClean="0">
                <a:latin typeface="Papyrus"/>
                <a:cs typeface="Papyrus"/>
              </a:rPr>
              <a:t>, </a:t>
            </a:r>
            <a:r>
              <a:rPr lang="en-CA" sz="2400" dirty="0" smtClean="0">
                <a:latin typeface="Papyrus"/>
                <a:cs typeface="Papyrus"/>
              </a:rPr>
              <a:t>both continental shelves get uplifted and deformed, forming</a:t>
            </a:r>
            <a:br>
              <a:rPr lang="en-CA" sz="2400" dirty="0" smtClean="0">
                <a:latin typeface="Papyrus"/>
                <a:cs typeface="Papyrus"/>
              </a:rPr>
            </a:br>
            <a:r>
              <a:rPr lang="en-CA" sz="2400" dirty="0" smtClean="0">
                <a:latin typeface="Papyrus"/>
                <a:cs typeface="Papyrus"/>
              </a:rPr>
              <a:t>folded mountains.</a:t>
            </a:r>
            <a:endParaRPr lang="en-US" sz="2400" b="1" dirty="0" smtClean="0">
              <a:latin typeface="Papyrus"/>
              <a:cs typeface="Papyrus"/>
            </a:endParaRPr>
          </a:p>
          <a:p>
            <a:pPr marL="457200" lvl="2" indent="-457200">
              <a:spcBef>
                <a:spcPct val="50000"/>
              </a:spcBef>
              <a:buFont typeface="Wingdings" pitchFamily="2" charset="2"/>
              <a:buChar char="Ø"/>
            </a:pPr>
            <a:r>
              <a:rPr lang="en-US" sz="2400" dirty="0" smtClean="0">
                <a:latin typeface="Papyrus"/>
                <a:cs typeface="Papyrus"/>
              </a:rPr>
              <a:t>Such a collision occurred when India collided</a:t>
            </a:r>
            <a:br>
              <a:rPr lang="en-US" sz="2400" dirty="0" smtClean="0">
                <a:latin typeface="Papyrus"/>
                <a:cs typeface="Papyrus"/>
              </a:rPr>
            </a:br>
            <a:r>
              <a:rPr lang="en-US" sz="2400" dirty="0" smtClean="0">
                <a:latin typeface="Papyrus"/>
                <a:cs typeface="Papyrus"/>
              </a:rPr>
              <a:t>with Asia forming the Himalayan mountains</a:t>
            </a:r>
            <a:br>
              <a:rPr lang="en-US" sz="2400" dirty="0" smtClean="0">
                <a:latin typeface="Papyrus"/>
                <a:cs typeface="Papyrus"/>
              </a:rPr>
            </a:br>
            <a:r>
              <a:rPr lang="en-US" sz="2400" dirty="0" smtClean="0">
                <a:latin typeface="Papyrus"/>
                <a:cs typeface="Papyrus"/>
              </a:rPr>
              <a:t>and also during the formation of the Appalachian mountains</a:t>
            </a:r>
          </a:p>
          <a:p>
            <a:pPr marL="457200" lvl="2" indent="-457200">
              <a:spcBef>
                <a:spcPct val="50000"/>
              </a:spcBef>
              <a:buFont typeface="Wingdings" pitchFamily="2" charset="2"/>
              <a:buChar char="Ø"/>
            </a:pPr>
            <a:r>
              <a:rPr lang="en-CA" sz="2400" dirty="0" smtClean="0">
                <a:latin typeface="Papyrus"/>
                <a:cs typeface="Papyrus"/>
              </a:rPr>
              <a:t>Global examples of continental-continental collisions include the Himalayan and Appalachian mountains</a:t>
            </a:r>
            <a:endParaRPr lang="en-US" sz="2400" u="sng" dirty="0">
              <a:latin typeface="Papyrus"/>
              <a:cs typeface="Papyrus"/>
            </a:endParaRPr>
          </a:p>
        </p:txBody>
      </p:sp>
      <p:sp>
        <p:nvSpPr>
          <p:cNvPr id="7" name="Rectangle 2"/>
          <p:cNvSpPr>
            <a:spLocks noGrp="1" noChangeArrowheads="1"/>
          </p:cNvSpPr>
          <p:nvPr>
            <p:ph type="title"/>
          </p:nvPr>
        </p:nvSpPr>
        <p:spPr>
          <a:xfrm>
            <a:off x="114299" y="152400"/>
            <a:ext cx="5948908" cy="609600"/>
          </a:xfrm>
        </p:spPr>
        <p:txBody>
          <a:bodyPr>
            <a:normAutofit/>
          </a:bodyPr>
          <a:lstStyle/>
          <a:p>
            <a:pPr marL="514350" indent="-514350" algn="l">
              <a:spcBef>
                <a:spcPct val="50000"/>
              </a:spcBef>
            </a:pPr>
            <a:r>
              <a:rPr lang="en-US" sz="2800" b="1" u="sng" dirty="0" smtClean="0">
                <a:solidFill>
                  <a:schemeClr val="accent2"/>
                </a:solidFill>
                <a:latin typeface="Papyrus"/>
                <a:cs typeface="Papyrus"/>
              </a:rPr>
              <a:t>Convergent Boundaries (3 Types):</a:t>
            </a:r>
            <a:endParaRPr lang="en-US" sz="2800" b="1" u="sng" dirty="0" smtClean="0">
              <a:latin typeface="Papyrus"/>
              <a:cs typeface="Papyrus"/>
            </a:endParaRPr>
          </a:p>
        </p:txBody>
      </p:sp>
      <p:pic>
        <p:nvPicPr>
          <p:cNvPr id="6" name="Picture 4" descr="http://www.tulane.edu/~sanelson/images/contcontcoll.gif"/>
          <p:cNvPicPr>
            <a:picLocks noChangeAspect="1" noChangeArrowheads="1"/>
          </p:cNvPicPr>
          <p:nvPr/>
        </p:nvPicPr>
        <p:blipFill>
          <a:blip r:embed="rId2" cstate="print"/>
          <a:srcRect/>
          <a:stretch>
            <a:fillRect/>
          </a:stretch>
        </p:blipFill>
        <p:spPr bwMode="auto">
          <a:xfrm>
            <a:off x="6365900" y="1651285"/>
            <a:ext cx="2597468" cy="2057400"/>
          </a:xfrm>
          <a:prstGeom prst="rect">
            <a:avLst/>
          </a:prstGeom>
          <a:noFill/>
        </p:spPr>
      </p:pic>
    </p:spTree>
    <p:extLst>
      <p:ext uri="{BB962C8B-B14F-4D97-AF65-F5344CB8AC3E}">
        <p14:creationId xmlns:p14="http://schemas.microsoft.com/office/powerpoint/2010/main" val="20866591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0853404-9154-A548-9E09-397FE23BEAB2}" type="slidenum">
              <a:rPr lang="en-US"/>
              <a:pPr/>
              <a:t>26</a:t>
            </a:fld>
            <a:endParaRPr lang="en-US"/>
          </a:p>
        </p:txBody>
      </p:sp>
      <p:sp>
        <p:nvSpPr>
          <p:cNvPr id="125954" name="Text Box 2"/>
          <p:cNvSpPr txBox="1">
            <a:spLocks noChangeArrowheads="1"/>
          </p:cNvSpPr>
          <p:nvPr/>
        </p:nvSpPr>
        <p:spPr bwMode="auto">
          <a:xfrm>
            <a:off x="0" y="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3200" b="1">
                <a:solidFill>
                  <a:srgbClr val="0000FF"/>
                </a:solidFill>
                <a:latin typeface="Times New Roman" charset="0"/>
              </a:rPr>
              <a:t>Oceanic Crust – Oceanic Crust </a:t>
            </a:r>
          </a:p>
          <a:p>
            <a:pPr algn="ctr" eaLnBrk="0" hangingPunct="0"/>
            <a:r>
              <a:rPr lang="en-US" sz="2800" b="1">
                <a:solidFill>
                  <a:srgbClr val="0000FF"/>
                </a:solidFill>
                <a:latin typeface="Times New Roman" charset="0"/>
              </a:rPr>
              <a:t>Older, denser oceanic crust is SUBDUCTED</a:t>
            </a:r>
          </a:p>
          <a:p>
            <a:pPr algn="ctr" eaLnBrk="0" hangingPunct="0"/>
            <a:r>
              <a:rPr lang="en-US" b="1">
                <a:solidFill>
                  <a:srgbClr val="FF0000"/>
                </a:solidFill>
                <a:latin typeface="Times New Roman" charset="0"/>
              </a:rPr>
              <a:t>VOLCANIC ISLAND ARC FORMED – ALEUTIAN ISLANDS</a:t>
            </a:r>
          </a:p>
        </p:txBody>
      </p:sp>
      <p:grpSp>
        <p:nvGrpSpPr>
          <p:cNvPr id="125955" name="Group 3"/>
          <p:cNvGrpSpPr>
            <a:grpSpLocks/>
          </p:cNvGrpSpPr>
          <p:nvPr/>
        </p:nvGrpSpPr>
        <p:grpSpPr bwMode="auto">
          <a:xfrm>
            <a:off x="381000" y="1371600"/>
            <a:ext cx="8385175" cy="4165600"/>
            <a:chOff x="582" y="1113"/>
            <a:chExt cx="4646" cy="2308"/>
          </a:xfrm>
        </p:grpSpPr>
        <p:sp>
          <p:nvSpPr>
            <p:cNvPr id="125956" name="AutoShape 4"/>
            <p:cNvSpPr>
              <a:spLocks noChangeArrowheads="1"/>
            </p:cNvSpPr>
            <p:nvPr/>
          </p:nvSpPr>
          <p:spPr bwMode="auto">
            <a:xfrm>
              <a:off x="582" y="1113"/>
              <a:ext cx="4646" cy="2308"/>
            </a:xfrm>
            <a:prstGeom prst="roundRect">
              <a:avLst>
                <a:gd name="adj" fmla="val 13528"/>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259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 y="1307"/>
              <a:ext cx="4033" cy="1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831281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ra arc sub zones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3" y="265298"/>
            <a:ext cx="9193299" cy="5937005"/>
          </a:xfrm>
          <a:prstGeom prst="rect">
            <a:avLst/>
          </a:prstGeom>
        </p:spPr>
      </p:pic>
    </p:spTree>
    <p:extLst>
      <p:ext uri="{BB962C8B-B14F-4D97-AF65-F5344CB8AC3E}">
        <p14:creationId xmlns:p14="http://schemas.microsoft.com/office/powerpoint/2010/main" val="30355736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700" y="952500"/>
            <a:ext cx="8166100" cy="3365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ages from 2011_Springer_OceanicSubductio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848868"/>
            <a:ext cx="8788400" cy="4709596"/>
          </a:xfrm>
          <a:prstGeom prst="rect">
            <a:avLst/>
          </a:prstGeom>
        </p:spPr>
      </p:pic>
    </p:spTree>
    <p:extLst>
      <p:ext uri="{BB962C8B-B14F-4D97-AF65-F5344CB8AC3E}">
        <p14:creationId xmlns:p14="http://schemas.microsoft.com/office/powerpoint/2010/main" val="2025221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bZo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39" y="612211"/>
            <a:ext cx="8883301" cy="5518684"/>
          </a:xfrm>
          <a:prstGeom prst="rect">
            <a:avLst/>
          </a:prstGeom>
        </p:spPr>
      </p:pic>
    </p:spTree>
    <p:extLst>
      <p:ext uri="{BB962C8B-B14F-4D97-AF65-F5344CB8AC3E}">
        <p14:creationId xmlns:p14="http://schemas.microsoft.com/office/powerpoint/2010/main" val="125912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93412"/>
            <a:ext cx="9144000" cy="4524315"/>
          </a:xfrm>
          <a:prstGeom prst="rect">
            <a:avLst/>
          </a:prstGeom>
          <a:noFill/>
        </p:spPr>
        <p:txBody>
          <a:bodyPr wrap="square" rtlCol="0">
            <a:spAutoFit/>
          </a:bodyPr>
          <a:lstStyle/>
          <a:p>
            <a:pPr algn="ctr"/>
            <a:r>
              <a:rPr lang="en-US" sz="3200" dirty="0" smtClean="0">
                <a:latin typeface="Papyrus"/>
                <a:cs typeface="Papyrus"/>
              </a:rPr>
              <a:t>What are Transform Faults</a:t>
            </a:r>
          </a:p>
          <a:p>
            <a:pPr algn="ctr"/>
            <a:endParaRPr lang="en-US" sz="3200" dirty="0">
              <a:latin typeface="Papyrus"/>
              <a:cs typeface="Papyrus"/>
            </a:endParaRPr>
          </a:p>
          <a:p>
            <a:pPr algn="ctr"/>
            <a:r>
              <a:rPr lang="en-US" sz="3200" dirty="0" smtClean="0">
                <a:latin typeface="Papyrus"/>
                <a:cs typeface="Papyrus"/>
              </a:rPr>
              <a:t>Go right to the source</a:t>
            </a:r>
          </a:p>
          <a:p>
            <a:pPr algn="ctr"/>
            <a:endParaRPr lang="en-US" sz="3200" dirty="0" smtClean="0">
              <a:latin typeface="Papyrus"/>
              <a:cs typeface="Papyrus"/>
            </a:endParaRPr>
          </a:p>
          <a:p>
            <a:pPr algn="ctr"/>
            <a:endParaRPr lang="en-US" sz="3200" dirty="0">
              <a:latin typeface="Papyrus"/>
              <a:cs typeface="Papyrus"/>
            </a:endParaRPr>
          </a:p>
          <a:p>
            <a:pPr algn="ctr"/>
            <a:r>
              <a:rPr lang="en-US" sz="3200" b="1" u="sng" dirty="0" smtClean="0">
                <a:latin typeface="Papyrus"/>
                <a:cs typeface="Papyrus"/>
              </a:rPr>
              <a:t>“A new class of faults and their bearing on continental drift”</a:t>
            </a:r>
          </a:p>
          <a:p>
            <a:pPr algn="ctr"/>
            <a:endParaRPr lang="en-US" sz="3200" b="1" u="sng" dirty="0">
              <a:latin typeface="Papyrus"/>
              <a:cs typeface="Papyrus"/>
            </a:endParaRPr>
          </a:p>
          <a:p>
            <a:pPr algn="ctr"/>
            <a:r>
              <a:rPr lang="en-US" sz="3200" b="1" u="sng" dirty="0" smtClean="0">
                <a:latin typeface="Papyrus"/>
                <a:cs typeface="Papyrus"/>
              </a:rPr>
              <a:t>J. </a:t>
            </a:r>
            <a:r>
              <a:rPr lang="en-US" sz="3200" b="1" u="sng" dirty="0" err="1" smtClean="0">
                <a:latin typeface="Papyrus"/>
                <a:cs typeface="Papyrus"/>
              </a:rPr>
              <a:t>Tuzo</a:t>
            </a:r>
            <a:r>
              <a:rPr lang="en-US" sz="3200" b="1" u="sng" dirty="0" smtClean="0">
                <a:latin typeface="Papyrus"/>
                <a:cs typeface="Papyrus"/>
              </a:rPr>
              <a:t> Wilson, Nature, 1965</a:t>
            </a:r>
            <a:endParaRPr lang="en-US" sz="3200" b="1" u="sng" dirty="0">
              <a:latin typeface="Papyrus"/>
              <a:cs typeface="Papyrus"/>
            </a:endParaRPr>
          </a:p>
        </p:txBody>
      </p:sp>
    </p:spTree>
    <p:extLst>
      <p:ext uri="{BB962C8B-B14F-4D97-AF65-F5344CB8AC3E}">
        <p14:creationId xmlns:p14="http://schemas.microsoft.com/office/powerpoint/2010/main" val="18775471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B_of_the_World_-Convert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98" y="686864"/>
            <a:ext cx="8492346" cy="5198255"/>
          </a:xfrm>
          <a:prstGeom prst="rect">
            <a:avLst/>
          </a:prstGeom>
        </p:spPr>
      </p:pic>
    </p:spTree>
    <p:extLst>
      <p:ext uri="{BB962C8B-B14F-4D97-AF65-F5344CB8AC3E}">
        <p14:creationId xmlns:p14="http://schemas.microsoft.com/office/powerpoint/2010/main" val="808879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43" name="Group 31"/>
          <p:cNvGrpSpPr>
            <a:grpSpLocks/>
          </p:cNvGrpSpPr>
          <p:nvPr/>
        </p:nvGrpSpPr>
        <p:grpSpPr bwMode="auto">
          <a:xfrm>
            <a:off x="0" y="0"/>
            <a:ext cx="9144000" cy="6858000"/>
            <a:chOff x="0" y="0"/>
            <a:chExt cx="5760" cy="4320"/>
          </a:xfrm>
        </p:grpSpPr>
        <p:pic>
          <p:nvPicPr>
            <p:cNvPr id="141315" name="Picture 3" descr="sawyer_quakes_144"/>
            <p:cNvPicPr>
              <a:picLocks noChangeAspect="1" noChangeArrowheads="1"/>
            </p:cNvPicPr>
            <p:nvPr/>
          </p:nvPicPr>
          <p:blipFill>
            <a:blip r:embed="rId3">
              <a:extLst>
                <a:ext uri="{28A0092B-C50C-407E-A947-70E740481C1C}">
                  <a14:useLocalDpi xmlns:a14="http://schemas.microsoft.com/office/drawing/2010/main" val="0"/>
                </a:ext>
              </a:extLst>
            </a:blip>
            <a:srcRect l="68707" t="21140" r="7378" b="51146"/>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141316" name="Picture 4" descr="sawyer_quakes_144"/>
            <p:cNvPicPr>
              <a:picLocks noChangeAspect="1" noChangeArrowheads="1"/>
            </p:cNvPicPr>
            <p:nvPr/>
          </p:nvPicPr>
          <p:blipFill>
            <a:blip r:embed="rId3">
              <a:extLst>
                <a:ext uri="{28A0092B-C50C-407E-A947-70E740481C1C}">
                  <a14:useLocalDpi xmlns:a14="http://schemas.microsoft.com/office/drawing/2010/main" val="0"/>
                </a:ext>
              </a:extLst>
            </a:blip>
            <a:srcRect l="11836" t="21140" r="81467" b="51146"/>
            <a:stretch>
              <a:fillRect/>
            </a:stretch>
          </p:blipFill>
          <p:spPr bwMode="auto">
            <a:xfrm>
              <a:off x="4147" y="0"/>
              <a:ext cx="1613"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141317" name="Rectangle 5"/>
          <p:cNvSpPr>
            <a:spLocks noChangeArrowheads="1"/>
          </p:cNvSpPr>
          <p:nvPr/>
        </p:nvSpPr>
        <p:spPr bwMode="auto">
          <a:xfrm>
            <a:off x="0" y="0"/>
            <a:ext cx="9144000" cy="6858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318" name="Text Box 6"/>
          <p:cNvSpPr txBox="1">
            <a:spLocks noChangeArrowheads="1"/>
          </p:cNvSpPr>
          <p:nvPr/>
        </p:nvSpPr>
        <p:spPr bwMode="auto">
          <a:xfrm>
            <a:off x="360363" y="228600"/>
            <a:ext cx="3509962" cy="7112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a:t>Northwestern Pacific Subduction zones: seismicity</a:t>
            </a:r>
          </a:p>
        </p:txBody>
      </p:sp>
      <p:sp>
        <p:nvSpPr>
          <p:cNvPr id="141319" name="Text Box 7"/>
          <p:cNvSpPr txBox="1">
            <a:spLocks noChangeArrowheads="1"/>
          </p:cNvSpPr>
          <p:nvPr/>
        </p:nvSpPr>
        <p:spPr bwMode="auto">
          <a:xfrm>
            <a:off x="4537075" y="4829175"/>
            <a:ext cx="1508125" cy="92551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Izu-Bonin-Marianas island arc</a:t>
            </a:r>
          </a:p>
        </p:txBody>
      </p:sp>
      <p:sp>
        <p:nvSpPr>
          <p:cNvPr id="141320" name="Text Box 8"/>
          <p:cNvSpPr txBox="1">
            <a:spLocks noChangeArrowheads="1"/>
          </p:cNvSpPr>
          <p:nvPr/>
        </p:nvSpPr>
        <p:spPr bwMode="auto">
          <a:xfrm>
            <a:off x="7070725" y="2979738"/>
            <a:ext cx="1508125" cy="6508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Aleutian Island arc</a:t>
            </a:r>
          </a:p>
        </p:txBody>
      </p:sp>
      <p:sp>
        <p:nvSpPr>
          <p:cNvPr id="141321" name="Text Box 9"/>
          <p:cNvSpPr txBox="1">
            <a:spLocks noChangeArrowheads="1"/>
          </p:cNvSpPr>
          <p:nvPr/>
        </p:nvSpPr>
        <p:spPr bwMode="auto">
          <a:xfrm>
            <a:off x="966788" y="2028825"/>
            <a:ext cx="1508125" cy="6508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Ryukyu island arc</a:t>
            </a:r>
          </a:p>
        </p:txBody>
      </p:sp>
      <p:sp>
        <p:nvSpPr>
          <p:cNvPr id="141322" name="Text Box 10"/>
          <p:cNvSpPr txBox="1">
            <a:spLocks noChangeArrowheads="1"/>
          </p:cNvSpPr>
          <p:nvPr/>
        </p:nvSpPr>
        <p:spPr bwMode="auto">
          <a:xfrm>
            <a:off x="5272088" y="2732088"/>
            <a:ext cx="1362075" cy="92551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Kurile-Kamchatka island arc</a:t>
            </a:r>
          </a:p>
        </p:txBody>
      </p:sp>
      <p:sp>
        <p:nvSpPr>
          <p:cNvPr id="141323" name="Text Box 11"/>
          <p:cNvSpPr txBox="1">
            <a:spLocks noChangeArrowheads="1"/>
          </p:cNvSpPr>
          <p:nvPr/>
        </p:nvSpPr>
        <p:spPr bwMode="auto">
          <a:xfrm>
            <a:off x="4740275" y="3957638"/>
            <a:ext cx="1784350" cy="6508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N. Honshu subduction zone</a:t>
            </a:r>
          </a:p>
        </p:txBody>
      </p:sp>
      <p:sp>
        <p:nvSpPr>
          <p:cNvPr id="141324" name="Line 12"/>
          <p:cNvSpPr>
            <a:spLocks noChangeShapeType="1"/>
          </p:cNvSpPr>
          <p:nvPr/>
        </p:nvSpPr>
        <p:spPr bwMode="auto">
          <a:xfrm flipH="1">
            <a:off x="3992563" y="5326063"/>
            <a:ext cx="550862" cy="1444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1325" name="Line 13"/>
          <p:cNvSpPr>
            <a:spLocks noChangeShapeType="1"/>
          </p:cNvSpPr>
          <p:nvPr/>
        </p:nvSpPr>
        <p:spPr bwMode="auto">
          <a:xfrm flipH="1" flipV="1">
            <a:off x="3765550" y="3954463"/>
            <a:ext cx="971550" cy="2921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1326" name="Line 14"/>
          <p:cNvSpPr>
            <a:spLocks noChangeShapeType="1"/>
          </p:cNvSpPr>
          <p:nvPr/>
        </p:nvSpPr>
        <p:spPr bwMode="auto">
          <a:xfrm flipH="1" flipV="1">
            <a:off x="4648200" y="2933700"/>
            <a:ext cx="595313" cy="160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1327" name="Line 15"/>
          <p:cNvSpPr>
            <a:spLocks noChangeShapeType="1"/>
          </p:cNvSpPr>
          <p:nvPr/>
        </p:nvSpPr>
        <p:spPr bwMode="auto">
          <a:xfrm flipH="1" flipV="1">
            <a:off x="7388225" y="2495550"/>
            <a:ext cx="434975" cy="5667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1328" name="Line 16"/>
          <p:cNvSpPr>
            <a:spLocks noChangeShapeType="1"/>
          </p:cNvSpPr>
          <p:nvPr/>
        </p:nvSpPr>
        <p:spPr bwMode="auto">
          <a:xfrm>
            <a:off x="1695450" y="2652713"/>
            <a:ext cx="654050" cy="21939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41336" name="Group 24"/>
          <p:cNvGrpSpPr>
            <a:grpSpLocks/>
          </p:cNvGrpSpPr>
          <p:nvPr/>
        </p:nvGrpSpPr>
        <p:grpSpPr bwMode="auto">
          <a:xfrm>
            <a:off x="6321425" y="4876800"/>
            <a:ext cx="1419225" cy="1749425"/>
            <a:chOff x="1285" y="3098"/>
            <a:chExt cx="894" cy="1102"/>
          </a:xfrm>
        </p:grpSpPr>
        <p:sp>
          <p:nvSpPr>
            <p:cNvPr id="141337" name="Text Box 25"/>
            <p:cNvSpPr txBox="1">
              <a:spLocks noChangeArrowheads="1"/>
            </p:cNvSpPr>
            <p:nvPr/>
          </p:nvSpPr>
          <p:spPr bwMode="auto">
            <a:xfrm>
              <a:off x="1285" y="3098"/>
              <a:ext cx="894" cy="110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Earthquake </a:t>
              </a:r>
            </a:p>
            <a:p>
              <a:r>
                <a:rPr lang="en-US" sz="1800"/>
                <a:t>depth  </a:t>
              </a:r>
            </a:p>
            <a:p>
              <a:r>
                <a:rPr lang="en-US" sz="1800"/>
                <a:t>    0-33 km</a:t>
              </a:r>
            </a:p>
            <a:p>
              <a:r>
                <a:rPr lang="en-US" sz="1800"/>
                <a:t>    33-70</a:t>
              </a:r>
            </a:p>
            <a:p>
              <a:r>
                <a:rPr lang="en-US" sz="1800"/>
                <a:t>    70-300</a:t>
              </a:r>
            </a:p>
            <a:p>
              <a:r>
                <a:rPr lang="en-US" sz="1800"/>
                <a:t>    300-700</a:t>
              </a:r>
            </a:p>
          </p:txBody>
        </p:sp>
        <p:grpSp>
          <p:nvGrpSpPr>
            <p:cNvPr id="141338" name="Group 26"/>
            <p:cNvGrpSpPr>
              <a:grpSpLocks/>
            </p:cNvGrpSpPr>
            <p:nvPr/>
          </p:nvGrpSpPr>
          <p:grpSpPr bwMode="auto">
            <a:xfrm>
              <a:off x="1366" y="3522"/>
              <a:ext cx="76" cy="615"/>
              <a:chOff x="1366" y="3334"/>
              <a:chExt cx="80" cy="631"/>
            </a:xfrm>
          </p:grpSpPr>
          <p:sp>
            <p:nvSpPr>
              <p:cNvPr id="141339" name="Oval 27"/>
              <p:cNvSpPr>
                <a:spLocks noChangeArrowheads="1"/>
              </p:cNvSpPr>
              <p:nvPr/>
            </p:nvSpPr>
            <p:spPr bwMode="auto">
              <a:xfrm>
                <a:off x="1366" y="3334"/>
                <a:ext cx="79" cy="88"/>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340" name="Oval 28"/>
              <p:cNvSpPr>
                <a:spLocks noChangeArrowheads="1"/>
              </p:cNvSpPr>
              <p:nvPr/>
            </p:nvSpPr>
            <p:spPr bwMode="auto">
              <a:xfrm>
                <a:off x="1367" y="3514"/>
                <a:ext cx="79" cy="88"/>
              </a:xfrm>
              <a:prstGeom prst="ellipse">
                <a:avLst/>
              </a:prstGeom>
              <a:solidFill>
                <a:srgbClr val="FF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341" name="Oval 29"/>
              <p:cNvSpPr>
                <a:spLocks noChangeArrowheads="1"/>
              </p:cNvSpPr>
              <p:nvPr/>
            </p:nvSpPr>
            <p:spPr bwMode="auto">
              <a:xfrm>
                <a:off x="1367" y="3691"/>
                <a:ext cx="79" cy="88"/>
              </a:xfrm>
              <a:prstGeom prst="ellipse">
                <a:avLst/>
              </a:prstGeom>
              <a:solidFill>
                <a:srgbClr val="00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342" name="Oval 30"/>
              <p:cNvSpPr>
                <a:spLocks noChangeArrowheads="1"/>
              </p:cNvSpPr>
              <p:nvPr/>
            </p:nvSpPr>
            <p:spPr bwMode="auto">
              <a:xfrm>
                <a:off x="1367" y="3877"/>
                <a:ext cx="79" cy="8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12166422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79" name="Group 31"/>
          <p:cNvGrpSpPr>
            <a:grpSpLocks/>
          </p:cNvGrpSpPr>
          <p:nvPr/>
        </p:nvGrpSpPr>
        <p:grpSpPr bwMode="auto">
          <a:xfrm>
            <a:off x="0" y="0"/>
            <a:ext cx="9144000" cy="6858000"/>
            <a:chOff x="0" y="0"/>
            <a:chExt cx="5760" cy="4320"/>
          </a:xfrm>
        </p:grpSpPr>
        <p:pic>
          <p:nvPicPr>
            <p:cNvPr id="155651" name="Picture 3" descr="sawyer_quakes_144"/>
            <p:cNvPicPr>
              <a:picLocks noChangeAspect="1" noChangeArrowheads="1"/>
            </p:cNvPicPr>
            <p:nvPr/>
          </p:nvPicPr>
          <p:blipFill>
            <a:blip r:embed="rId3">
              <a:extLst>
                <a:ext uri="{28A0092B-C50C-407E-A947-70E740481C1C}">
                  <a14:useLocalDpi xmlns:a14="http://schemas.microsoft.com/office/drawing/2010/main" val="0"/>
                </a:ext>
              </a:extLst>
            </a:blip>
            <a:srcRect l="76437" t="49150" r="2832" b="26828"/>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155652" name="Picture 4" descr="sawyer_quakes_144"/>
            <p:cNvPicPr>
              <a:picLocks noChangeAspect="1" noChangeArrowheads="1"/>
            </p:cNvPicPr>
            <p:nvPr/>
          </p:nvPicPr>
          <p:blipFill>
            <a:blip r:embed="rId3">
              <a:extLst>
                <a:ext uri="{28A0092B-C50C-407E-A947-70E740481C1C}">
                  <a14:useLocalDpi xmlns:a14="http://schemas.microsoft.com/office/drawing/2010/main" val="0"/>
                </a:ext>
              </a:extLst>
            </a:blip>
            <a:srcRect l="11731" t="49150" r="76988" b="26828"/>
            <a:stretch>
              <a:fillRect/>
            </a:stretch>
          </p:blipFill>
          <p:spPr bwMode="auto">
            <a:xfrm>
              <a:off x="2626" y="0"/>
              <a:ext cx="3134"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155653" name="Rectangle 5"/>
          <p:cNvSpPr>
            <a:spLocks noChangeArrowheads="1"/>
          </p:cNvSpPr>
          <p:nvPr/>
        </p:nvSpPr>
        <p:spPr bwMode="auto">
          <a:xfrm>
            <a:off x="0" y="0"/>
            <a:ext cx="9144000" cy="6858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654" name="Text Box 6"/>
          <p:cNvSpPr txBox="1">
            <a:spLocks noChangeArrowheads="1"/>
          </p:cNvSpPr>
          <p:nvPr/>
        </p:nvSpPr>
        <p:spPr bwMode="auto">
          <a:xfrm>
            <a:off x="3709988" y="4843463"/>
            <a:ext cx="1508125" cy="37623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New Zealand</a:t>
            </a:r>
          </a:p>
        </p:txBody>
      </p:sp>
      <p:sp>
        <p:nvSpPr>
          <p:cNvPr id="155655" name="Text Box 7"/>
          <p:cNvSpPr txBox="1">
            <a:spLocks noChangeArrowheads="1"/>
          </p:cNvSpPr>
          <p:nvPr/>
        </p:nvSpPr>
        <p:spPr bwMode="auto">
          <a:xfrm>
            <a:off x="2309813" y="134938"/>
            <a:ext cx="1508125" cy="6508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New Britain Island arc</a:t>
            </a:r>
          </a:p>
        </p:txBody>
      </p:sp>
      <p:sp>
        <p:nvSpPr>
          <p:cNvPr id="155656" name="Text Box 8"/>
          <p:cNvSpPr txBox="1">
            <a:spLocks noChangeArrowheads="1"/>
          </p:cNvSpPr>
          <p:nvPr/>
        </p:nvSpPr>
        <p:spPr bwMode="auto">
          <a:xfrm>
            <a:off x="966788" y="2028825"/>
            <a:ext cx="1508125" cy="6508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Vanuatu island arc</a:t>
            </a:r>
          </a:p>
        </p:txBody>
      </p:sp>
      <p:sp>
        <p:nvSpPr>
          <p:cNvPr id="155657" name="Text Box 9"/>
          <p:cNvSpPr txBox="1">
            <a:spLocks noChangeArrowheads="1"/>
          </p:cNvSpPr>
          <p:nvPr/>
        </p:nvSpPr>
        <p:spPr bwMode="auto">
          <a:xfrm>
            <a:off x="5097463" y="2209800"/>
            <a:ext cx="1362075" cy="6508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Tonga island arc</a:t>
            </a:r>
          </a:p>
        </p:txBody>
      </p:sp>
      <p:sp>
        <p:nvSpPr>
          <p:cNvPr id="155658" name="Text Box 10"/>
          <p:cNvSpPr txBox="1">
            <a:spLocks noChangeArrowheads="1"/>
          </p:cNvSpPr>
          <p:nvPr/>
        </p:nvSpPr>
        <p:spPr bwMode="auto">
          <a:xfrm>
            <a:off x="4813300" y="3435350"/>
            <a:ext cx="1508125" cy="6508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a:t>Kermadec island arc</a:t>
            </a:r>
          </a:p>
        </p:txBody>
      </p:sp>
      <p:sp>
        <p:nvSpPr>
          <p:cNvPr id="155659" name="Line 11"/>
          <p:cNvSpPr>
            <a:spLocks noChangeShapeType="1"/>
          </p:cNvSpPr>
          <p:nvPr/>
        </p:nvSpPr>
        <p:spPr bwMode="auto">
          <a:xfrm flipH="1" flipV="1">
            <a:off x="3744913" y="4600575"/>
            <a:ext cx="506412" cy="2333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5660" name="Line 12"/>
          <p:cNvSpPr>
            <a:spLocks noChangeShapeType="1"/>
          </p:cNvSpPr>
          <p:nvPr/>
        </p:nvSpPr>
        <p:spPr bwMode="auto">
          <a:xfrm flipH="1" flipV="1">
            <a:off x="4318000" y="3548063"/>
            <a:ext cx="506413" cy="2333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5661" name="Line 13"/>
          <p:cNvSpPr>
            <a:spLocks noChangeShapeType="1"/>
          </p:cNvSpPr>
          <p:nvPr/>
        </p:nvSpPr>
        <p:spPr bwMode="auto">
          <a:xfrm flipH="1" flipV="1">
            <a:off x="4706938" y="2325688"/>
            <a:ext cx="376237" cy="203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5662" name="Line 14"/>
          <p:cNvSpPr>
            <a:spLocks noChangeShapeType="1"/>
          </p:cNvSpPr>
          <p:nvPr/>
        </p:nvSpPr>
        <p:spPr bwMode="auto">
          <a:xfrm flipH="1">
            <a:off x="1466850" y="522288"/>
            <a:ext cx="841375"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5663" name="Line 15"/>
          <p:cNvSpPr>
            <a:spLocks noChangeShapeType="1"/>
          </p:cNvSpPr>
          <p:nvPr/>
        </p:nvSpPr>
        <p:spPr bwMode="auto">
          <a:xfrm flipV="1">
            <a:off x="2189163" y="2016125"/>
            <a:ext cx="712787" cy="3317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5664" name="Text Box 16"/>
          <p:cNvSpPr txBox="1">
            <a:spLocks noChangeArrowheads="1"/>
          </p:cNvSpPr>
          <p:nvPr/>
        </p:nvSpPr>
        <p:spPr bwMode="auto">
          <a:xfrm>
            <a:off x="5338763" y="214313"/>
            <a:ext cx="3509962" cy="11969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t>Southwestern Pacific Subduction zones: seismicity</a:t>
            </a:r>
          </a:p>
        </p:txBody>
      </p:sp>
      <p:grpSp>
        <p:nvGrpSpPr>
          <p:cNvPr id="155672" name="Group 24"/>
          <p:cNvGrpSpPr>
            <a:grpSpLocks/>
          </p:cNvGrpSpPr>
          <p:nvPr/>
        </p:nvGrpSpPr>
        <p:grpSpPr bwMode="auto">
          <a:xfrm>
            <a:off x="7108825" y="3429000"/>
            <a:ext cx="1419225" cy="1749425"/>
            <a:chOff x="1285" y="3098"/>
            <a:chExt cx="894" cy="1102"/>
          </a:xfrm>
        </p:grpSpPr>
        <p:sp>
          <p:nvSpPr>
            <p:cNvPr id="155673" name="Text Box 25"/>
            <p:cNvSpPr txBox="1">
              <a:spLocks noChangeArrowheads="1"/>
            </p:cNvSpPr>
            <p:nvPr/>
          </p:nvSpPr>
          <p:spPr bwMode="auto">
            <a:xfrm>
              <a:off x="1285" y="3098"/>
              <a:ext cx="894" cy="110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Earthquake </a:t>
              </a:r>
            </a:p>
            <a:p>
              <a:r>
                <a:rPr lang="en-US" sz="1800"/>
                <a:t>depth  </a:t>
              </a:r>
            </a:p>
            <a:p>
              <a:r>
                <a:rPr lang="en-US" sz="1800"/>
                <a:t>    0-33 km</a:t>
              </a:r>
            </a:p>
            <a:p>
              <a:r>
                <a:rPr lang="en-US" sz="1800"/>
                <a:t>    33-70</a:t>
              </a:r>
            </a:p>
            <a:p>
              <a:r>
                <a:rPr lang="en-US" sz="1800"/>
                <a:t>    70-300</a:t>
              </a:r>
            </a:p>
            <a:p>
              <a:r>
                <a:rPr lang="en-US" sz="1800"/>
                <a:t>    300-700</a:t>
              </a:r>
            </a:p>
          </p:txBody>
        </p:sp>
        <p:grpSp>
          <p:nvGrpSpPr>
            <p:cNvPr id="155674" name="Group 26"/>
            <p:cNvGrpSpPr>
              <a:grpSpLocks/>
            </p:cNvGrpSpPr>
            <p:nvPr/>
          </p:nvGrpSpPr>
          <p:grpSpPr bwMode="auto">
            <a:xfrm>
              <a:off x="1366" y="3522"/>
              <a:ext cx="76" cy="615"/>
              <a:chOff x="1366" y="3334"/>
              <a:chExt cx="80" cy="631"/>
            </a:xfrm>
          </p:grpSpPr>
          <p:sp>
            <p:nvSpPr>
              <p:cNvPr id="155675" name="Oval 27"/>
              <p:cNvSpPr>
                <a:spLocks noChangeArrowheads="1"/>
              </p:cNvSpPr>
              <p:nvPr/>
            </p:nvSpPr>
            <p:spPr bwMode="auto">
              <a:xfrm>
                <a:off x="1366" y="3334"/>
                <a:ext cx="79" cy="88"/>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676" name="Oval 28"/>
              <p:cNvSpPr>
                <a:spLocks noChangeArrowheads="1"/>
              </p:cNvSpPr>
              <p:nvPr/>
            </p:nvSpPr>
            <p:spPr bwMode="auto">
              <a:xfrm>
                <a:off x="1367" y="3514"/>
                <a:ext cx="79" cy="88"/>
              </a:xfrm>
              <a:prstGeom prst="ellipse">
                <a:avLst/>
              </a:prstGeom>
              <a:solidFill>
                <a:srgbClr val="FF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677" name="Oval 29"/>
              <p:cNvSpPr>
                <a:spLocks noChangeArrowheads="1"/>
              </p:cNvSpPr>
              <p:nvPr/>
            </p:nvSpPr>
            <p:spPr bwMode="auto">
              <a:xfrm>
                <a:off x="1367" y="3691"/>
                <a:ext cx="79" cy="88"/>
              </a:xfrm>
              <a:prstGeom prst="ellipse">
                <a:avLst/>
              </a:prstGeom>
              <a:solidFill>
                <a:srgbClr val="00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678" name="Oval 30"/>
              <p:cNvSpPr>
                <a:spLocks noChangeArrowheads="1"/>
              </p:cNvSpPr>
              <p:nvPr/>
            </p:nvSpPr>
            <p:spPr bwMode="auto">
              <a:xfrm>
                <a:off x="1367" y="3877"/>
                <a:ext cx="79" cy="8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367588450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report-p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220" y="0"/>
            <a:ext cx="5660742" cy="6858000"/>
          </a:xfrm>
          <a:prstGeom prst="rect">
            <a:avLst/>
          </a:prstGeom>
        </p:spPr>
      </p:pic>
    </p:spTree>
    <p:extLst>
      <p:ext uri="{BB962C8B-B14F-4D97-AF65-F5344CB8AC3E}">
        <p14:creationId xmlns:p14="http://schemas.microsoft.com/office/powerpoint/2010/main" val="2597014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B_form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19" y="771134"/>
            <a:ext cx="8561939" cy="4749200"/>
          </a:xfrm>
          <a:prstGeom prst="rect">
            <a:avLst/>
          </a:prstGeom>
        </p:spPr>
      </p:pic>
    </p:spTree>
    <p:extLst>
      <p:ext uri="{BB962C8B-B14F-4D97-AF65-F5344CB8AC3E}">
        <p14:creationId xmlns:p14="http://schemas.microsoft.com/office/powerpoint/2010/main" val="873239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r>
              <a:rPr lang="en-US"/>
              <a:t>Lecture-10  </a:t>
            </a:r>
            <a:fld id="{CF38272E-4E2E-6044-B4FE-3B7A5E2DDD2B}" type="slidenum">
              <a:rPr lang="ar-sa">
                <a:cs typeface="Times New Roman" charset="0"/>
              </a:rPr>
              <a:pPr/>
              <a:t>35</a:t>
            </a:fld>
            <a:endParaRPr lang="en-US"/>
          </a:p>
        </p:txBody>
      </p:sp>
      <p:sp>
        <p:nvSpPr>
          <p:cNvPr id="342018" name="Rectangle 2"/>
          <p:cNvSpPr>
            <a:spLocks noGrp="1" noChangeArrowheads="1"/>
          </p:cNvSpPr>
          <p:nvPr>
            <p:ph type="title"/>
          </p:nvPr>
        </p:nvSpPr>
        <p:spPr/>
        <p:txBody>
          <a:bodyPr>
            <a:normAutofit fontScale="90000"/>
          </a:bodyPr>
          <a:lstStyle/>
          <a:p>
            <a:r>
              <a:rPr lang="en-US"/>
              <a:t>Subduction Zones and </a:t>
            </a:r>
            <a:br>
              <a:rPr lang="en-US"/>
            </a:br>
            <a:r>
              <a:rPr lang="en-US"/>
              <a:t>Deep Earthquakes</a:t>
            </a:r>
          </a:p>
        </p:txBody>
      </p:sp>
      <p:sp>
        <p:nvSpPr>
          <p:cNvPr id="342019" name="Rectangle 3"/>
          <p:cNvSpPr>
            <a:spLocks noGrp="1" noChangeArrowheads="1"/>
          </p:cNvSpPr>
          <p:nvPr>
            <p:ph type="body" idx="1"/>
          </p:nvPr>
        </p:nvSpPr>
        <p:spPr/>
        <p:txBody>
          <a:bodyPr/>
          <a:lstStyle/>
          <a:p>
            <a:r>
              <a:rPr lang="en-US"/>
              <a:t>Earthquakes can only occur in </a:t>
            </a:r>
            <a:r>
              <a:rPr lang="en-US" i="1"/>
              <a:t>brittle</a:t>
            </a:r>
            <a:r>
              <a:rPr lang="en-US"/>
              <a:t> material (high viscosity)</a:t>
            </a:r>
          </a:p>
          <a:p>
            <a:r>
              <a:rPr lang="en-US"/>
              <a:t>It follows that earthquakes happen only in the lithosphere, which is usually 100-200 km thick</a:t>
            </a:r>
          </a:p>
          <a:p>
            <a:r>
              <a:rPr lang="en-US"/>
              <a:t>However, we observe earthquakes down to a depth of 700 km ???</a:t>
            </a:r>
          </a:p>
        </p:txBody>
      </p:sp>
    </p:spTree>
    <p:extLst>
      <p:ext uri="{BB962C8B-B14F-4D97-AF65-F5344CB8AC3E}">
        <p14:creationId xmlns:p14="http://schemas.microsoft.com/office/powerpoint/2010/main" val="3673035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r>
              <a:rPr lang="en-US"/>
              <a:t>Lecture-10  </a:t>
            </a:r>
            <a:fld id="{5A295429-CDB0-9F45-ABB8-C6FB4EAED74D}" type="slidenum">
              <a:rPr lang="ar-sa">
                <a:cs typeface="Times New Roman" charset="0"/>
              </a:rPr>
              <a:pPr/>
              <a:t>36</a:t>
            </a:fld>
            <a:endParaRPr lang="en-US"/>
          </a:p>
        </p:txBody>
      </p:sp>
      <p:sp>
        <p:nvSpPr>
          <p:cNvPr id="343042" name="Rectangle 2"/>
          <p:cNvSpPr>
            <a:spLocks noGrp="1" noChangeArrowheads="1"/>
          </p:cNvSpPr>
          <p:nvPr>
            <p:ph type="title"/>
          </p:nvPr>
        </p:nvSpPr>
        <p:spPr/>
        <p:txBody>
          <a:bodyPr>
            <a:normAutofit fontScale="90000"/>
          </a:bodyPr>
          <a:lstStyle/>
          <a:p>
            <a:r>
              <a:rPr lang="en-US"/>
              <a:t>Subduction Zones and</a:t>
            </a:r>
            <a:br>
              <a:rPr lang="en-US"/>
            </a:br>
            <a:r>
              <a:rPr lang="en-US"/>
              <a:t>Deep Earthquakes</a:t>
            </a:r>
          </a:p>
        </p:txBody>
      </p:sp>
      <p:sp>
        <p:nvSpPr>
          <p:cNvPr id="343043" name="Rectangle 3"/>
          <p:cNvSpPr>
            <a:spLocks noGrp="1" noChangeArrowheads="1"/>
          </p:cNvSpPr>
          <p:nvPr>
            <p:ph type="body" idx="1"/>
          </p:nvPr>
        </p:nvSpPr>
        <p:spPr/>
        <p:txBody>
          <a:bodyPr/>
          <a:lstStyle/>
          <a:p>
            <a:r>
              <a:rPr lang="en-US"/>
              <a:t>It turns out the the deep earthquakes we observe (depth &gt; 200 km) are occurring in lithosphere that has been subducted.</a:t>
            </a:r>
          </a:p>
          <a:p>
            <a:r>
              <a:rPr lang="en-US"/>
              <a:t>Deep earthquakes do not occur in any place except for subduction zones since this is the only place where brittle material (lithosphere) exists below its normal depth.</a:t>
            </a:r>
          </a:p>
        </p:txBody>
      </p:sp>
    </p:spTree>
    <p:extLst>
      <p:ext uri="{BB962C8B-B14F-4D97-AF65-F5344CB8AC3E}">
        <p14:creationId xmlns:p14="http://schemas.microsoft.com/office/powerpoint/2010/main" val="22116592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
          <p:cNvSpPr txBox="1">
            <a:spLocks noChangeArrowheads="1"/>
          </p:cNvSpPr>
          <p:nvPr/>
        </p:nvSpPr>
        <p:spPr bwMode="auto">
          <a:xfrm>
            <a:off x="0" y="9810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Trenches and island arcs</a:t>
            </a:r>
          </a:p>
        </p:txBody>
      </p:sp>
      <p:sp>
        <p:nvSpPr>
          <p:cNvPr id="38914" name="TextBox 5"/>
          <p:cNvSpPr txBox="1">
            <a:spLocks noChangeArrowheads="1"/>
          </p:cNvSpPr>
          <p:nvPr/>
        </p:nvSpPr>
        <p:spPr bwMode="auto">
          <a:xfrm>
            <a:off x="303213" y="1844675"/>
            <a:ext cx="3548062"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000"/>
              <a:t>The earthquakes lie along planes called Benioff-Wadati zones.</a:t>
            </a:r>
          </a:p>
          <a:p>
            <a:pPr>
              <a:buFontTx/>
              <a:buChar char="•"/>
            </a:pPr>
            <a:r>
              <a:rPr lang="en-US" sz="2000"/>
              <a:t>Where the upper surface of the subducting slab has sunk to a depth of about 100 km, volcanoes form above the slab.</a:t>
            </a:r>
          </a:p>
          <a:p>
            <a:pPr>
              <a:buFontTx/>
              <a:buChar char="•"/>
            </a:pPr>
            <a:r>
              <a:rPr lang="en-US" sz="2000"/>
              <a:t>Volcanic belts are close to the trenches if the subduction zone dips steeply and far from the trench if it dips gently.</a:t>
            </a:r>
          </a:p>
          <a:p>
            <a:pPr>
              <a:buFontTx/>
              <a:buChar char="•"/>
            </a:pPr>
            <a:endParaRPr lang="en-US" sz="2000"/>
          </a:p>
        </p:txBody>
      </p:sp>
      <p:pic>
        <p:nvPicPr>
          <p:cNvPr id="38915" name="Picture 4"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844675"/>
            <a:ext cx="507047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154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1"/>
          <p:cNvSpPr txBox="1">
            <a:spLocks noChangeArrowheads="1"/>
          </p:cNvSpPr>
          <p:nvPr/>
        </p:nvSpPr>
        <p:spPr bwMode="auto">
          <a:xfrm>
            <a:off x="0" y="9810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Trenches and island arcs</a:t>
            </a:r>
          </a:p>
        </p:txBody>
      </p:sp>
      <p:sp>
        <p:nvSpPr>
          <p:cNvPr id="40962" name="TextBox 5"/>
          <p:cNvSpPr txBox="1">
            <a:spLocks noChangeArrowheads="1"/>
          </p:cNvSpPr>
          <p:nvPr/>
        </p:nvSpPr>
        <p:spPr bwMode="auto">
          <a:xfrm>
            <a:off x="303213" y="2282825"/>
            <a:ext cx="44132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000"/>
              <a:t>The belt of low gravity along the trench reflects the fact that at the trench, the sea floor is being actively dragged down by the dynamics of subduction.</a:t>
            </a:r>
          </a:p>
        </p:txBody>
      </p:sp>
      <p:pic>
        <p:nvPicPr>
          <p:cNvPr id="40963" name="Picture 6"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3413" y="1916113"/>
            <a:ext cx="43767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503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228600" y="0"/>
            <a:ext cx="8610600" cy="1143000"/>
          </a:xfrm>
        </p:spPr>
        <p:txBody>
          <a:bodyPr/>
          <a:lstStyle/>
          <a:p>
            <a:pPr>
              <a:buFont typeface="Wingdings" charset="0"/>
              <a:buNone/>
            </a:pPr>
            <a:r>
              <a:rPr lang="en-US" sz="2800">
                <a:solidFill>
                  <a:schemeClr val="accent2"/>
                </a:solidFill>
              </a:rPr>
              <a:t>Mariana Passive Ocean Bottom Seismograph Deployments</a:t>
            </a:r>
            <a:endParaRPr lang="en-US"/>
          </a:p>
        </p:txBody>
      </p:sp>
      <p:pic>
        <p:nvPicPr>
          <p:cNvPr id="99332" name="Picture 4" descr="deployment_map"/>
          <p:cNvPicPr>
            <a:picLocks noChangeAspect="1" noChangeArrowheads="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4648200" y="1676400"/>
            <a:ext cx="3963988" cy="4953000"/>
          </a:xfrm>
          <a:prstGeom prst="rect">
            <a:avLst/>
          </a:prstGeom>
          <a:noFill/>
          <a:extLst>
            <a:ext uri="{909E8E84-426E-40dd-AFC4-6F175D3DCCD1}">
              <a14:hiddenFill xmlns:a14="http://schemas.microsoft.com/office/drawing/2010/main">
                <a:solidFill>
                  <a:srgbClr val="FFFFFF"/>
                </a:solidFill>
              </a14:hiddenFill>
            </a:ext>
          </a:extLst>
        </p:spPr>
      </p:pic>
      <p:sp>
        <p:nvSpPr>
          <p:cNvPr id="99335" name="Text Box 7"/>
          <p:cNvSpPr txBox="1">
            <a:spLocks noChangeArrowheads="1"/>
          </p:cNvSpPr>
          <p:nvPr/>
        </p:nvSpPr>
        <p:spPr bwMode="auto">
          <a:xfrm>
            <a:off x="5486400" y="1143000"/>
            <a:ext cx="2166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buFontTx/>
              <a:buNone/>
            </a:pPr>
            <a:r>
              <a:rPr lang="en-US">
                <a:solidFill>
                  <a:schemeClr val="accent2"/>
                </a:solidFill>
              </a:rPr>
              <a:t>2003-2004 Mariana</a:t>
            </a:r>
          </a:p>
        </p:txBody>
      </p:sp>
      <p:sp>
        <p:nvSpPr>
          <p:cNvPr id="99338" name="Text Box 10"/>
          <p:cNvSpPr txBox="1">
            <a:spLocks noChangeArrowheads="1"/>
          </p:cNvSpPr>
          <p:nvPr/>
        </p:nvSpPr>
        <p:spPr bwMode="auto">
          <a:xfrm>
            <a:off x="457200" y="1524000"/>
            <a:ext cx="3906838" cy="408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spcBef>
                <a:spcPct val="50000"/>
              </a:spcBef>
              <a:buFont typeface="Times" charset="0"/>
              <a:buChar char="•"/>
            </a:pPr>
            <a:r>
              <a:rPr lang="en-US">
                <a:solidFill>
                  <a:schemeClr val="accent2"/>
                </a:solidFill>
              </a:rPr>
              <a:t>  2001-2002 ERI deployment</a:t>
            </a:r>
          </a:p>
          <a:p>
            <a:pPr>
              <a:spcBef>
                <a:spcPct val="50000"/>
              </a:spcBef>
              <a:buFont typeface="Times" charset="0"/>
              <a:buNone/>
            </a:pPr>
            <a:r>
              <a:rPr lang="en-US">
                <a:solidFill>
                  <a:schemeClr val="accent2"/>
                </a:solidFill>
              </a:rPr>
              <a:t>	9 OBSs</a:t>
            </a:r>
          </a:p>
          <a:p>
            <a:pPr>
              <a:spcBef>
                <a:spcPct val="50000"/>
              </a:spcBef>
              <a:buFont typeface="Times" charset="0"/>
              <a:buChar char="•"/>
            </a:pPr>
            <a:r>
              <a:rPr lang="en-US">
                <a:solidFill>
                  <a:schemeClr val="accent2"/>
                </a:solidFill>
              </a:rPr>
              <a:t>  2003-2004 Joint US-Japan</a:t>
            </a:r>
          </a:p>
          <a:p>
            <a:pPr>
              <a:spcBef>
                <a:spcPct val="50000"/>
              </a:spcBef>
              <a:buFont typeface="Times" charset="0"/>
              <a:buNone/>
            </a:pPr>
            <a:r>
              <a:rPr lang="en-US">
                <a:solidFill>
                  <a:schemeClr val="accent2"/>
                </a:solidFill>
              </a:rPr>
              <a:t>	deployment</a:t>
            </a:r>
          </a:p>
          <a:p>
            <a:pPr>
              <a:spcBef>
                <a:spcPct val="50000"/>
              </a:spcBef>
              <a:buFont typeface="Times" charset="0"/>
              <a:buNone/>
            </a:pPr>
            <a:r>
              <a:rPr lang="en-US">
                <a:solidFill>
                  <a:schemeClr val="accent2"/>
                </a:solidFill>
              </a:rPr>
              <a:t>      -  50 US OBS (LDEO)</a:t>
            </a:r>
          </a:p>
          <a:p>
            <a:pPr>
              <a:spcBef>
                <a:spcPct val="50000"/>
              </a:spcBef>
              <a:buFont typeface="Times" charset="0"/>
              <a:buNone/>
            </a:pPr>
            <a:r>
              <a:rPr lang="en-US">
                <a:solidFill>
                  <a:schemeClr val="accent2"/>
                </a:solidFill>
              </a:rPr>
              <a:t>      -  8  Japanese OBS (ERI)</a:t>
            </a:r>
          </a:p>
          <a:p>
            <a:pPr>
              <a:spcBef>
                <a:spcPct val="50000"/>
              </a:spcBef>
              <a:buFont typeface="Times" charset="0"/>
              <a:buNone/>
            </a:pPr>
            <a:r>
              <a:rPr lang="en-US">
                <a:solidFill>
                  <a:schemeClr val="accent2"/>
                </a:solidFill>
              </a:rPr>
              <a:t>      -  20 broadband land stations</a:t>
            </a:r>
          </a:p>
          <a:p>
            <a:pPr>
              <a:spcBef>
                <a:spcPct val="50000"/>
              </a:spcBef>
              <a:buFont typeface="Times" charset="0"/>
              <a:buNone/>
            </a:pPr>
            <a:r>
              <a:rPr lang="en-US">
                <a:solidFill>
                  <a:schemeClr val="accent2"/>
                </a:solidFill>
              </a:rPr>
              <a:t>      -  deployed from R/V Kaiyo</a:t>
            </a:r>
          </a:p>
          <a:p>
            <a:pPr>
              <a:spcBef>
                <a:spcPct val="50000"/>
              </a:spcBef>
              <a:buFont typeface="Times" charset="0"/>
              <a:buNone/>
            </a:pPr>
            <a:r>
              <a:rPr lang="en-US">
                <a:solidFill>
                  <a:schemeClr val="accent2"/>
                </a:solidFill>
              </a:rPr>
              <a:t>      -  recovered with R/V Wecoma</a:t>
            </a:r>
          </a:p>
          <a:p>
            <a:pPr>
              <a:spcBef>
                <a:spcPct val="50000"/>
              </a:spcBef>
              <a:buFont typeface="Times" charset="0"/>
              <a:buNone/>
            </a:pPr>
            <a:r>
              <a:rPr lang="en-US">
                <a:solidFill>
                  <a:schemeClr val="accent2"/>
                </a:solidFill>
              </a:rPr>
              <a:t>      -  problems with 35 LDEO OBSs </a:t>
            </a:r>
          </a:p>
        </p:txBody>
      </p:sp>
    </p:spTree>
    <p:extLst>
      <p:ext uri="{BB962C8B-B14F-4D97-AF65-F5344CB8AC3E}">
        <p14:creationId xmlns:p14="http://schemas.microsoft.com/office/powerpoint/2010/main" val="32728972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lson transform.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3774"/>
            <a:ext cx="9144000" cy="5102453"/>
          </a:xfrm>
          <a:prstGeom prst="rect">
            <a:avLst/>
          </a:prstGeom>
        </p:spPr>
      </p:pic>
    </p:spTree>
    <p:extLst>
      <p:ext uri="{BB962C8B-B14F-4D97-AF65-F5344CB8AC3E}">
        <p14:creationId xmlns:p14="http://schemas.microsoft.com/office/powerpoint/2010/main" val="26923993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609600" y="533400"/>
            <a:ext cx="7772400" cy="1143000"/>
          </a:xfrm>
        </p:spPr>
        <p:txBody>
          <a:bodyPr/>
          <a:lstStyle/>
          <a:p>
            <a:pPr>
              <a:buFont typeface="Wingdings" charset="0"/>
              <a:buNone/>
            </a:pPr>
            <a:r>
              <a:rPr lang="en-US" sz="2800">
                <a:solidFill>
                  <a:schemeClr val="accent2"/>
                </a:solidFill>
              </a:rPr>
              <a:t> </a:t>
            </a:r>
            <a:r>
              <a:rPr lang="en-US" sz="2400">
                <a:solidFill>
                  <a:schemeClr val="accent2"/>
                </a:solidFill>
              </a:rPr>
              <a:t>Results from initial 2001-2002 9 OBS deployment:  Intermediate Depth Double Seismic Zone</a:t>
            </a:r>
            <a:endParaRPr lang="en-US" sz="2800">
              <a:solidFill>
                <a:schemeClr val="accent2"/>
              </a:solidFill>
            </a:endParaRPr>
          </a:p>
        </p:txBody>
      </p:sp>
      <p:pic>
        <p:nvPicPr>
          <p:cNvPr id="107524" name="Picture 4" descr="shio_eq_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608763" cy="4660900"/>
          </a:xfrm>
          <a:prstGeom prst="rect">
            <a:avLst/>
          </a:prstGeom>
          <a:noFill/>
          <a:extLst>
            <a:ext uri="{909E8E84-426E-40dd-AFC4-6F175D3DCCD1}">
              <a14:hiddenFill xmlns:a14="http://schemas.microsoft.com/office/drawing/2010/main">
                <a:solidFill>
                  <a:srgbClr val="FFFFFF"/>
                </a:solidFill>
              </a14:hiddenFill>
            </a:ext>
          </a:extLst>
        </p:spPr>
      </p:pic>
      <p:sp>
        <p:nvSpPr>
          <p:cNvPr id="107525" name="Text Box 5"/>
          <p:cNvSpPr txBox="1">
            <a:spLocks noChangeArrowheads="1"/>
          </p:cNvSpPr>
          <p:nvPr/>
        </p:nvSpPr>
        <p:spPr bwMode="auto">
          <a:xfrm>
            <a:off x="5410200" y="6172200"/>
            <a:ext cx="2022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buFontTx/>
              <a:buNone/>
            </a:pPr>
            <a:r>
              <a:rPr lang="en-US" sz="1400" i="1">
                <a:solidFill>
                  <a:schemeClr val="accent2"/>
                </a:solidFill>
              </a:rPr>
              <a:t>Shiobara et al., in prep.</a:t>
            </a:r>
          </a:p>
        </p:txBody>
      </p:sp>
    </p:spTree>
    <p:extLst>
      <p:ext uri="{BB962C8B-B14F-4D97-AF65-F5344CB8AC3E}">
        <p14:creationId xmlns:p14="http://schemas.microsoft.com/office/powerpoint/2010/main" val="3102049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Lecture-10  </a:t>
            </a:r>
            <a:fld id="{5CF31598-66AF-E742-BB1F-3A1B229DE5D0}" type="slidenum">
              <a:rPr lang="ar-sa">
                <a:cs typeface="Times New Roman" charset="0"/>
              </a:rPr>
              <a:pPr/>
              <a:t>41</a:t>
            </a:fld>
            <a:endParaRPr lang="en-US"/>
          </a:p>
        </p:txBody>
      </p:sp>
      <p:pic>
        <p:nvPicPr>
          <p:cNvPr id="345090" name="Picture 2" descr="sub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924800" cy="4560888"/>
          </a:xfrm>
          <a:prstGeom prst="rect">
            <a:avLst/>
          </a:prstGeom>
          <a:noFill/>
          <a:extLst>
            <a:ext uri="{909E8E84-426E-40dd-AFC4-6F175D3DCCD1}">
              <a14:hiddenFill xmlns:a14="http://schemas.microsoft.com/office/drawing/2010/main">
                <a:solidFill>
                  <a:srgbClr val="FFFFFF"/>
                </a:solidFill>
              </a14:hiddenFill>
            </a:ext>
          </a:extLst>
        </p:spPr>
      </p:pic>
      <p:sp>
        <p:nvSpPr>
          <p:cNvPr id="345091" name="Text Box 3"/>
          <p:cNvSpPr txBox="1">
            <a:spLocks noChangeArrowheads="1"/>
          </p:cNvSpPr>
          <p:nvPr/>
        </p:nvSpPr>
        <p:spPr bwMode="auto">
          <a:xfrm>
            <a:off x="914400" y="304800"/>
            <a:ext cx="754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3600"/>
              <a:t>Sometimes Slab Geometry is Simple</a:t>
            </a:r>
          </a:p>
        </p:txBody>
      </p:sp>
    </p:spTree>
    <p:extLst>
      <p:ext uri="{BB962C8B-B14F-4D97-AF65-F5344CB8AC3E}">
        <p14:creationId xmlns:p14="http://schemas.microsoft.com/office/powerpoint/2010/main" val="3763230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Lecture-10  </a:t>
            </a:r>
            <a:fld id="{7A03B899-5765-4E41-8BB4-15682F1901D9}" type="slidenum">
              <a:rPr lang="ar-sa">
                <a:cs typeface="Times New Roman" charset="0"/>
              </a:rPr>
              <a:pPr/>
              <a:t>42</a:t>
            </a:fld>
            <a:endParaRPr lang="en-US"/>
          </a:p>
        </p:txBody>
      </p:sp>
      <p:pic>
        <p:nvPicPr>
          <p:cNvPr id="346114" name="Picture 2" descr="sub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573963" cy="4594225"/>
          </a:xfrm>
          <a:prstGeom prst="rect">
            <a:avLst/>
          </a:prstGeom>
          <a:noFill/>
          <a:extLst>
            <a:ext uri="{909E8E84-426E-40dd-AFC4-6F175D3DCCD1}">
              <a14:hiddenFill xmlns:a14="http://schemas.microsoft.com/office/drawing/2010/main">
                <a:solidFill>
                  <a:srgbClr val="FFFFFF"/>
                </a:solidFill>
              </a14:hiddenFill>
            </a:ext>
          </a:extLst>
        </p:spPr>
      </p:pic>
      <p:sp>
        <p:nvSpPr>
          <p:cNvPr id="346115" name="Text Box 3"/>
          <p:cNvSpPr txBox="1">
            <a:spLocks noChangeArrowheads="1"/>
          </p:cNvSpPr>
          <p:nvPr/>
        </p:nvSpPr>
        <p:spPr bwMode="auto">
          <a:xfrm>
            <a:off x="838200" y="381000"/>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3200"/>
              <a:t>Often it is Complicated (South America)</a:t>
            </a:r>
          </a:p>
        </p:txBody>
      </p:sp>
    </p:spTree>
    <p:extLst>
      <p:ext uri="{BB962C8B-B14F-4D97-AF65-F5344CB8AC3E}">
        <p14:creationId xmlns:p14="http://schemas.microsoft.com/office/powerpoint/2010/main" val="977219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Lecture-10  </a:t>
            </a:r>
            <a:fld id="{4972A254-6FAF-7047-B272-722686903801}" type="slidenum">
              <a:rPr lang="ar-sa">
                <a:cs typeface="Times New Roman" charset="0"/>
              </a:rPr>
              <a:pPr/>
              <a:t>43</a:t>
            </a:fld>
            <a:endParaRPr lang="en-US"/>
          </a:p>
        </p:txBody>
      </p:sp>
      <p:pic>
        <p:nvPicPr>
          <p:cNvPr id="347138" name="Picture 2" descr="sub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937375" cy="49149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Text Box 3"/>
          <p:cNvSpPr txBox="1">
            <a:spLocks noChangeArrowheads="1"/>
          </p:cNvSpPr>
          <p:nvPr/>
        </p:nvSpPr>
        <p:spPr bwMode="auto">
          <a:xfrm>
            <a:off x="1143000" y="304800"/>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3200"/>
              <a:t>Often it is Complicated (Tonga)</a:t>
            </a:r>
          </a:p>
        </p:txBody>
      </p:sp>
    </p:spTree>
    <p:extLst>
      <p:ext uri="{BB962C8B-B14F-4D97-AF65-F5344CB8AC3E}">
        <p14:creationId xmlns:p14="http://schemas.microsoft.com/office/powerpoint/2010/main" val="1156302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ry_etal_jgr_2014_fig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984" y="368672"/>
            <a:ext cx="4970103" cy="6154837"/>
          </a:xfrm>
          <a:prstGeom prst="rect">
            <a:avLst/>
          </a:prstGeom>
        </p:spPr>
      </p:pic>
    </p:spTree>
    <p:extLst>
      <p:ext uri="{BB962C8B-B14F-4D97-AF65-F5344CB8AC3E}">
        <p14:creationId xmlns:p14="http://schemas.microsoft.com/office/powerpoint/2010/main" val="4019433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ry_etal_jgr_2014_fi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615" y="322020"/>
            <a:ext cx="4206809" cy="6284030"/>
          </a:xfrm>
          <a:prstGeom prst="rect">
            <a:avLst/>
          </a:prstGeom>
        </p:spPr>
      </p:pic>
    </p:spTree>
    <p:extLst>
      <p:ext uri="{BB962C8B-B14F-4D97-AF65-F5344CB8AC3E}">
        <p14:creationId xmlns:p14="http://schemas.microsoft.com/office/powerpoint/2010/main" val="1368831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s from emry_etal_jgr_2014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55" y="1024091"/>
            <a:ext cx="8930528" cy="4806403"/>
          </a:xfrm>
          <a:prstGeom prst="rect">
            <a:avLst/>
          </a:prstGeom>
        </p:spPr>
      </p:pic>
    </p:spTree>
    <p:extLst>
      <p:ext uri="{BB962C8B-B14F-4D97-AF65-F5344CB8AC3E}">
        <p14:creationId xmlns:p14="http://schemas.microsoft.com/office/powerpoint/2010/main" val="676098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phys. J. Int.-2014-Craig-63-89_fig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1" y="492140"/>
            <a:ext cx="8985256" cy="5837137"/>
          </a:xfrm>
          <a:prstGeom prst="rect">
            <a:avLst/>
          </a:prstGeom>
        </p:spPr>
      </p:pic>
    </p:spTree>
    <p:extLst>
      <p:ext uri="{BB962C8B-B14F-4D97-AF65-F5344CB8AC3E}">
        <p14:creationId xmlns:p14="http://schemas.microsoft.com/office/powerpoint/2010/main" val="3124738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677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lson transform fault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23316"/>
          </a:xfrm>
          <a:prstGeom prst="rect">
            <a:avLst/>
          </a:prstGeom>
        </p:spPr>
      </p:pic>
    </p:spTree>
    <p:extLst>
      <p:ext uri="{BB962C8B-B14F-4D97-AF65-F5344CB8AC3E}">
        <p14:creationId xmlns:p14="http://schemas.microsoft.com/office/powerpoint/2010/main" val="13241289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lson transform fault evolutio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5486400"/>
          </a:xfrm>
          <a:prstGeom prst="rect">
            <a:avLst/>
          </a:prstGeom>
        </p:spPr>
      </p:pic>
    </p:spTree>
    <p:extLst>
      <p:ext uri="{BB962C8B-B14F-4D97-AF65-F5344CB8AC3E}">
        <p14:creationId xmlns:p14="http://schemas.microsoft.com/office/powerpoint/2010/main" val="24902160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jdfevol.gif                                                    000B332DMacintosh HD                   BC737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71" y="804862"/>
            <a:ext cx="8671380" cy="5646717"/>
          </a:xfrm>
          <a:prstGeom prst="rect">
            <a:avLst/>
          </a:prstGeom>
          <a:noFill/>
          <a:extLst>
            <a:ext uri="{909E8E84-426E-40dd-AFC4-6F175D3DCCD1}">
              <a14:hiddenFill xmlns:a14="http://schemas.microsoft.com/office/drawing/2010/main">
                <a:solidFill>
                  <a:srgbClr val="FFFFFF"/>
                </a:solidFill>
              </a14:hiddenFill>
            </a:ext>
          </a:extLst>
        </p:spPr>
      </p:pic>
      <p:sp>
        <p:nvSpPr>
          <p:cNvPr id="24580" name="Text Box 4"/>
          <p:cNvSpPr txBox="1">
            <a:spLocks noChangeArrowheads="1"/>
          </p:cNvSpPr>
          <p:nvPr/>
        </p:nvSpPr>
        <p:spPr bwMode="auto">
          <a:xfrm>
            <a:off x="762000" y="153826"/>
            <a:ext cx="800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dirty="0">
                <a:latin typeface="Helvetica" charset="0"/>
              </a:rPr>
              <a:t>Plate Boundaries in Western North America </a:t>
            </a:r>
            <a:r>
              <a:rPr lang="en-US" sz="2000" b="1" dirty="0">
                <a:solidFill>
                  <a:srgbClr val="FF0000"/>
                </a:solidFill>
                <a:latin typeface="Helvetica" charset="0"/>
              </a:rPr>
              <a:t>Evolve Over Time</a:t>
            </a:r>
            <a:endParaRPr lang="en-US" sz="2000" dirty="0">
              <a:latin typeface="Helvetica" charset="0"/>
            </a:endParaRPr>
          </a:p>
        </p:txBody>
      </p:sp>
    </p:spTree>
    <p:extLst>
      <p:ext uri="{BB962C8B-B14F-4D97-AF65-F5344CB8AC3E}">
        <p14:creationId xmlns:p14="http://schemas.microsoft.com/office/powerpoint/2010/main" val="20951835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Fig3.1_USGS.tiff                                               0003D542mgg1                           BC875F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675" y="123825"/>
            <a:ext cx="4949825" cy="6489700"/>
          </a:xfrm>
          <a:prstGeom prst="rect">
            <a:avLst/>
          </a:prstGeom>
          <a:noFill/>
          <a:extLst>
            <a:ext uri="{909E8E84-426E-40dd-AFC4-6F175D3DCCD1}">
              <a14:hiddenFill xmlns:a14="http://schemas.microsoft.com/office/drawing/2010/main">
                <a:solidFill>
                  <a:srgbClr val="FFFFFF"/>
                </a:solidFill>
              </a14:hiddenFill>
            </a:ext>
          </a:extLst>
        </p:spPr>
      </p:pic>
      <p:sp>
        <p:nvSpPr>
          <p:cNvPr id="15365" name="Rectangle 5"/>
          <p:cNvSpPr>
            <a:spLocks noChangeArrowheads="1"/>
          </p:cNvSpPr>
          <p:nvPr/>
        </p:nvSpPr>
        <p:spPr bwMode="auto">
          <a:xfrm>
            <a:off x="146050" y="2249488"/>
            <a:ext cx="2489200" cy="195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140000"/>
              </a:lnSpc>
            </a:pPr>
            <a:r>
              <a:rPr lang="en-US">
                <a:solidFill>
                  <a:schemeClr val="bg1"/>
                </a:solidFill>
                <a:latin typeface="Helvetica" charset="0"/>
              </a:rPr>
              <a:t>Evolution of </a:t>
            </a:r>
          </a:p>
          <a:p>
            <a:pPr algn="ctr">
              <a:lnSpc>
                <a:spcPct val="140000"/>
              </a:lnSpc>
            </a:pPr>
            <a:r>
              <a:rPr lang="en-US">
                <a:solidFill>
                  <a:schemeClr val="bg1"/>
                </a:solidFill>
                <a:latin typeface="Helvetica" charset="0"/>
              </a:rPr>
              <a:t>North American -</a:t>
            </a:r>
          </a:p>
          <a:p>
            <a:pPr algn="ctr">
              <a:lnSpc>
                <a:spcPct val="90000"/>
              </a:lnSpc>
            </a:pPr>
            <a:r>
              <a:rPr lang="en-US">
                <a:solidFill>
                  <a:schemeClr val="bg1"/>
                </a:solidFill>
                <a:latin typeface="Helvetica" charset="0"/>
              </a:rPr>
              <a:t>Pacific </a:t>
            </a:r>
          </a:p>
          <a:p>
            <a:pPr algn="ctr">
              <a:lnSpc>
                <a:spcPct val="140000"/>
              </a:lnSpc>
            </a:pPr>
            <a:r>
              <a:rPr lang="en-US">
                <a:solidFill>
                  <a:schemeClr val="bg1"/>
                </a:solidFill>
                <a:latin typeface="Helvetica" charset="0"/>
              </a:rPr>
              <a:t>Plate Boundary</a:t>
            </a:r>
          </a:p>
        </p:txBody>
      </p:sp>
      <p:sp>
        <p:nvSpPr>
          <p:cNvPr id="15366" name="Text Box 6"/>
          <p:cNvSpPr txBox="1">
            <a:spLocks noChangeArrowheads="1"/>
          </p:cNvSpPr>
          <p:nvPr/>
        </p:nvSpPr>
        <p:spPr bwMode="auto">
          <a:xfrm>
            <a:off x="0" y="6613525"/>
            <a:ext cx="1530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chemeClr val="bg1"/>
                </a:solidFill>
                <a:latin typeface="Helvetica" charset="0"/>
              </a:rPr>
              <a:t>USGS Prof. Paper 1515</a:t>
            </a:r>
          </a:p>
        </p:txBody>
      </p:sp>
      <p:sp>
        <p:nvSpPr>
          <p:cNvPr id="15368" name="Rectangle 8"/>
          <p:cNvSpPr>
            <a:spLocks noChangeArrowheads="1"/>
          </p:cNvSpPr>
          <p:nvPr/>
        </p:nvSpPr>
        <p:spPr bwMode="auto">
          <a:xfrm>
            <a:off x="3200400" y="6248400"/>
            <a:ext cx="533400" cy="76200"/>
          </a:xfrm>
          <a:prstGeom prst="rect">
            <a:avLst/>
          </a:prstGeom>
          <a:solidFill>
            <a:srgbClr val="EDF3F1"/>
          </a:solidFill>
          <a:ln w="76200">
            <a:solidFill>
              <a:srgbClr val="F0F1E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69" name="Rectangle 9"/>
          <p:cNvSpPr>
            <a:spLocks noChangeArrowheads="1"/>
          </p:cNvSpPr>
          <p:nvPr/>
        </p:nvSpPr>
        <p:spPr bwMode="auto">
          <a:xfrm>
            <a:off x="3200400" y="4876800"/>
            <a:ext cx="533400" cy="76200"/>
          </a:xfrm>
          <a:prstGeom prst="rect">
            <a:avLst/>
          </a:prstGeom>
          <a:solidFill>
            <a:srgbClr val="EDF3F1"/>
          </a:solidFill>
          <a:ln w="34925">
            <a:solidFill>
              <a:srgbClr val="F0F1E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70" name="Rectangle 10"/>
          <p:cNvSpPr>
            <a:spLocks noChangeArrowheads="1"/>
          </p:cNvSpPr>
          <p:nvPr/>
        </p:nvSpPr>
        <p:spPr bwMode="auto">
          <a:xfrm>
            <a:off x="3200400" y="3505200"/>
            <a:ext cx="533400" cy="76200"/>
          </a:xfrm>
          <a:prstGeom prst="rect">
            <a:avLst/>
          </a:prstGeom>
          <a:solidFill>
            <a:srgbClr val="EDF3F1"/>
          </a:solidFill>
          <a:ln w="38100">
            <a:solidFill>
              <a:srgbClr val="F0F1E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71" name="Rectangle 11"/>
          <p:cNvSpPr>
            <a:spLocks noChangeArrowheads="1"/>
          </p:cNvSpPr>
          <p:nvPr/>
        </p:nvSpPr>
        <p:spPr bwMode="auto">
          <a:xfrm>
            <a:off x="3200400" y="2133600"/>
            <a:ext cx="533400" cy="76200"/>
          </a:xfrm>
          <a:prstGeom prst="rect">
            <a:avLst/>
          </a:prstGeom>
          <a:solidFill>
            <a:srgbClr val="EDF3F1"/>
          </a:solidFill>
          <a:ln w="76200">
            <a:solidFill>
              <a:srgbClr val="F0F1E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7970203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Fig3.12_USGS.tiff                                              0003D542mgg1                           BC875F0D:"/>
          <p:cNvPicPr>
            <a:picLocks noChangeAspect="1" noChangeArrowheads="1"/>
          </p:cNvPicPr>
          <p:nvPr/>
        </p:nvPicPr>
        <p:blipFill>
          <a:blip r:embed="rId3">
            <a:extLst>
              <a:ext uri="{28A0092B-C50C-407E-A947-70E740481C1C}">
                <a14:useLocalDpi xmlns:a14="http://schemas.microsoft.com/office/drawing/2010/main" val="0"/>
              </a:ext>
            </a:extLst>
          </a:blip>
          <a:srcRect l="8955" t="1003" r="5971" b="33203"/>
          <a:stretch>
            <a:fillRect/>
          </a:stretch>
        </p:blipFill>
        <p:spPr bwMode="auto">
          <a:xfrm>
            <a:off x="350359" y="153695"/>
            <a:ext cx="5639765" cy="648902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ig3.12_USGS.tiff                                              0003D542mgg1                           BC875F0D:"/>
          <p:cNvPicPr>
            <a:picLocks noChangeAspect="1" noChangeArrowheads="1"/>
          </p:cNvPicPr>
          <p:nvPr/>
        </p:nvPicPr>
        <p:blipFill>
          <a:blip r:embed="rId3">
            <a:extLst>
              <a:ext uri="{28A0092B-C50C-407E-A947-70E740481C1C}">
                <a14:useLocalDpi xmlns:a14="http://schemas.microsoft.com/office/drawing/2010/main" val="0"/>
              </a:ext>
            </a:extLst>
          </a:blip>
          <a:srcRect l="33116" t="67969" r="25055" b="13281"/>
          <a:stretch>
            <a:fillRect/>
          </a:stretch>
        </p:blipFill>
        <p:spPr bwMode="auto">
          <a:xfrm>
            <a:off x="6446997" y="5257800"/>
            <a:ext cx="2133600" cy="1422400"/>
          </a:xfrm>
          <a:prstGeom prst="rect">
            <a:avLst/>
          </a:prstGeom>
          <a:noFill/>
          <a:extLst>
            <a:ext uri="{909E8E84-426E-40dd-AFC4-6F175D3DCCD1}">
              <a14:hiddenFill xmlns:a14="http://schemas.microsoft.com/office/drawing/2010/main">
                <a:solidFill>
                  <a:srgbClr val="FFFFFF"/>
                </a:solidFill>
              </a14:hiddenFill>
            </a:ext>
          </a:extLst>
        </p:spPr>
      </p:pic>
      <p:sp>
        <p:nvSpPr>
          <p:cNvPr id="11270" name="Text Box 6"/>
          <p:cNvSpPr txBox="1">
            <a:spLocks noChangeArrowheads="1"/>
          </p:cNvSpPr>
          <p:nvPr/>
        </p:nvSpPr>
        <p:spPr bwMode="auto">
          <a:xfrm>
            <a:off x="0" y="6613525"/>
            <a:ext cx="1530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chemeClr val="bg1"/>
                </a:solidFill>
                <a:latin typeface="Helvetica" charset="0"/>
              </a:rPr>
              <a:t>USGS Prof. Paper 1515</a:t>
            </a:r>
          </a:p>
        </p:txBody>
      </p:sp>
      <p:sp>
        <p:nvSpPr>
          <p:cNvPr id="11271" name="Rectangle 7"/>
          <p:cNvSpPr>
            <a:spLocks noChangeArrowheads="1"/>
          </p:cNvSpPr>
          <p:nvPr/>
        </p:nvSpPr>
        <p:spPr bwMode="auto">
          <a:xfrm>
            <a:off x="76200" y="79375"/>
            <a:ext cx="89916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20000"/>
              </a:lnSpc>
            </a:pPr>
            <a:r>
              <a:rPr lang="en-US">
                <a:solidFill>
                  <a:schemeClr val="bg1"/>
                </a:solidFill>
                <a:latin typeface="Helvetica" charset="0"/>
              </a:rPr>
              <a:t>Evolution of North American-Pacific Plate Boundary</a:t>
            </a:r>
          </a:p>
        </p:txBody>
      </p:sp>
      <p:sp>
        <p:nvSpPr>
          <p:cNvPr id="11272" name="Rectangle 8"/>
          <p:cNvSpPr>
            <a:spLocks noChangeArrowheads="1"/>
          </p:cNvSpPr>
          <p:nvPr/>
        </p:nvSpPr>
        <p:spPr bwMode="auto">
          <a:xfrm>
            <a:off x="5791200" y="990600"/>
            <a:ext cx="2330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chemeClr val="bg1"/>
                </a:solidFill>
                <a:latin typeface="Helvetica" charset="0"/>
              </a:rPr>
              <a:t>Modern SAF (4 Ma) </a:t>
            </a:r>
          </a:p>
          <a:p>
            <a:r>
              <a:rPr lang="en-US" sz="1800">
                <a:solidFill>
                  <a:schemeClr val="bg1"/>
                </a:solidFill>
                <a:latin typeface="Helvetica" charset="0"/>
              </a:rPr>
              <a:t>&amp; opening of Gulf CA</a:t>
            </a:r>
          </a:p>
        </p:txBody>
      </p:sp>
      <p:sp>
        <p:nvSpPr>
          <p:cNvPr id="11274" name="Line 10"/>
          <p:cNvSpPr>
            <a:spLocks noChangeShapeType="1"/>
          </p:cNvSpPr>
          <p:nvPr/>
        </p:nvSpPr>
        <p:spPr bwMode="auto">
          <a:xfrm>
            <a:off x="3048000" y="990600"/>
            <a:ext cx="27432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6284553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13551</TotalTime>
  <Words>4236</Words>
  <Application>Microsoft Macintosh PowerPoint</Application>
  <PresentationFormat>On-screen Show (4:3)</PresentationFormat>
  <Paragraphs>314</Paragraphs>
  <Slides>48</Slides>
  <Notes>32</Notes>
  <HiddenSlides>0</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Convergent Plate Boundaries 3 types</vt:lpstr>
      <vt:lpstr>Convergent Boundaries (3 Types):</vt:lpstr>
      <vt:lpstr>Convergent Boundaries (3 Types):</vt:lpstr>
      <vt:lpstr>PowerPoint Presentation</vt:lpstr>
      <vt:lpstr>PowerPoint Presentation</vt:lpstr>
      <vt:lpstr>Convergent Boundaries (3 Types):</vt:lpstr>
      <vt:lpstr>Convergent Boundaries (3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Subduction Zones and  Deep Earthquakes</vt:lpstr>
      <vt:lpstr>Subduction Zones and Deep Earthquakes</vt:lpstr>
      <vt:lpstr>PowerPoint Presentation</vt:lpstr>
      <vt:lpstr>PowerPoint Presentation</vt:lpstr>
      <vt:lpstr>Mariana Passive Ocean Bottom Seismograph Deployments</vt:lpstr>
      <vt:lpstr> Results from initial 2001-2002 9 OBS deployment:  Intermediate Depth Double Seismic 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unknown unknown</dc:creator>
  <cp:keywords/>
  <dc:description/>
  <cp:lastModifiedBy>unknown unknown</cp:lastModifiedBy>
  <cp:revision>349</cp:revision>
  <dcterms:created xsi:type="dcterms:W3CDTF">2016-08-14T17:59:51Z</dcterms:created>
  <dcterms:modified xsi:type="dcterms:W3CDTF">2016-10-11T05:40:37Z</dcterms:modified>
  <cp:category/>
</cp:coreProperties>
</file>