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539" r:id="rId2"/>
    <p:sldId id="555" r:id="rId3"/>
    <p:sldId id="556" r:id="rId4"/>
    <p:sldId id="540" r:id="rId5"/>
    <p:sldId id="570" r:id="rId6"/>
    <p:sldId id="541" r:id="rId7"/>
    <p:sldId id="544" r:id="rId8"/>
    <p:sldId id="571" r:id="rId9"/>
    <p:sldId id="568" r:id="rId10"/>
    <p:sldId id="569" r:id="rId11"/>
    <p:sldId id="475" r:id="rId12"/>
    <p:sldId id="542" r:id="rId13"/>
    <p:sldId id="543" r:id="rId14"/>
    <p:sldId id="567" r:id="rId15"/>
    <p:sldId id="557" r:id="rId16"/>
    <p:sldId id="564" r:id="rId17"/>
    <p:sldId id="566" r:id="rId18"/>
    <p:sldId id="561" r:id="rId19"/>
    <p:sldId id="559" r:id="rId20"/>
    <p:sldId id="562" r:id="rId21"/>
    <p:sldId id="560" r:id="rId22"/>
    <p:sldId id="572" r:id="rId23"/>
    <p:sldId id="578" r:id="rId24"/>
    <p:sldId id="577" r:id="rId25"/>
    <p:sldId id="573"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87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3A2DCD-3222-F647-831B-9708FBD3DD23}" type="datetimeFigureOut">
              <a:rPr lang="en-US" smtClean="0"/>
              <a:t>8/24/16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7097BF-FEFC-FB47-9CF7-B9A0F1DCE5B4}" type="slidenum">
              <a:rPr lang="en-US" smtClean="0"/>
              <a:t>‹#›</a:t>
            </a:fld>
            <a:endParaRPr lang="en-US"/>
          </a:p>
        </p:txBody>
      </p:sp>
    </p:spTree>
    <p:extLst>
      <p:ext uri="{BB962C8B-B14F-4D97-AF65-F5344CB8AC3E}">
        <p14:creationId xmlns:p14="http://schemas.microsoft.com/office/powerpoint/2010/main" val="30303507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a:t>
            </a:r>
            <a:r>
              <a:rPr lang="en-US" baseline="0" dirty="0" smtClean="0"/>
              <a:t> seismology contribute/tell us?</a:t>
            </a:r>
          </a:p>
          <a:p>
            <a:endParaRPr lang="en-US" baseline="0" dirty="0" smtClean="0"/>
          </a:p>
          <a:p>
            <a:r>
              <a:rPr lang="en-US" baseline="0" dirty="0" smtClean="0"/>
              <a:t>Location (epicenter, hypocenter/focus), time</a:t>
            </a:r>
          </a:p>
          <a:p>
            <a:r>
              <a:rPr lang="en-US" baseline="0" dirty="0" smtClean="0"/>
              <a:t>Structure of earth (medium carrying the waves – body and surface)</a:t>
            </a:r>
          </a:p>
          <a:p>
            <a:r>
              <a:rPr lang="en-US" baseline="0" dirty="0" smtClean="0"/>
              <a:t>Structure of earth in source region (when nearby)</a:t>
            </a:r>
          </a:p>
          <a:p>
            <a:r>
              <a:rPr lang="en-US" baseline="0" dirty="0" smtClean="0"/>
              <a:t>Structure of earth in region of seismic station</a:t>
            </a:r>
          </a:p>
          <a:p>
            <a:r>
              <a:rPr lang="en-US" baseline="0" dirty="0" smtClean="0"/>
              <a:t>Orientation and slip on fault (may be ambiguous) – focal mechanism/moment tensor</a:t>
            </a:r>
          </a:p>
          <a:p>
            <a:r>
              <a:rPr lang="en-US" baseline="0" dirty="0" smtClean="0"/>
              <a:t>Maps out seismic structures - faults</a:t>
            </a:r>
          </a:p>
        </p:txBody>
      </p:sp>
      <p:sp>
        <p:nvSpPr>
          <p:cNvPr id="4" name="Slide Number Placeholder 3"/>
          <p:cNvSpPr>
            <a:spLocks noGrp="1"/>
          </p:cNvSpPr>
          <p:nvPr>
            <p:ph type="sldNum" sz="quarter" idx="10"/>
          </p:nvPr>
        </p:nvSpPr>
        <p:spPr/>
        <p:txBody>
          <a:bodyPr/>
          <a:lstStyle/>
          <a:p>
            <a:fld id="{627097BF-FEFC-FB47-9CF7-B9A0F1DCE5B4}" type="slidenum">
              <a:rPr lang="en-US" smtClean="0"/>
              <a:t>4</a:t>
            </a:fld>
            <a:endParaRPr lang="en-US"/>
          </a:p>
        </p:txBody>
      </p:sp>
    </p:spTree>
    <p:extLst>
      <p:ext uri="{BB962C8B-B14F-4D97-AF65-F5344CB8AC3E}">
        <p14:creationId xmlns:p14="http://schemas.microsoft.com/office/powerpoint/2010/main" val="4285187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“Shallow” earthquakes (although shallow now would probably</a:t>
            </a:r>
            <a:r>
              <a:rPr lang="en-US" baseline="0" dirty="0" smtClean="0"/>
              <a:t> stop at 50 km).</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13</a:t>
            </a:fld>
            <a:endParaRPr lang="en-US"/>
          </a:p>
        </p:txBody>
      </p:sp>
    </p:spTree>
    <p:extLst>
      <p:ext uri="{BB962C8B-B14F-4D97-AF65-F5344CB8AC3E}">
        <p14:creationId xmlns:p14="http://schemas.microsoft.com/office/powerpoint/2010/main" val="704142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showing earthquakes from 2003-2011 with magnitude greater than 3.</a:t>
            </a:r>
          </a:p>
          <a:p>
            <a:r>
              <a:rPr lang="en-US" dirty="0" smtClean="0"/>
              <a:t>Colors indicate depth of hypocenter, or origin of the earthquake: Red is 0-33 km, yellow is 33-100 km, green is 100-400 km, and blue is &gt;400 km depth.</a:t>
            </a:r>
          </a:p>
          <a:p>
            <a:r>
              <a:rPr lang="en-US" dirty="0" smtClean="0"/>
              <a:t>Data are from the Advanced National Seismic System. image © Anne E. Egger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Still missing mechanism information.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Sort of hard to see details at this scale.</a:t>
            </a:r>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14</a:t>
            </a:fld>
            <a:endParaRPr lang="en-US"/>
          </a:p>
        </p:txBody>
      </p:sp>
    </p:spTree>
    <p:extLst>
      <p:ext uri="{BB962C8B-B14F-4D97-AF65-F5344CB8AC3E}">
        <p14:creationId xmlns:p14="http://schemas.microsoft.com/office/powerpoint/2010/main" val="2182189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Interpretation – the earthquakes mark</a:t>
            </a:r>
            <a:r>
              <a:rPr lang="en-US" baseline="0" dirty="0" smtClean="0"/>
              <a:t> the M</a:t>
            </a:r>
            <a:r>
              <a:rPr lang="en-US" dirty="0" smtClean="0"/>
              <a:t>ajor plate boundaries – gets too busy putting everything on one figure.</a:t>
            </a:r>
            <a:r>
              <a:rPr lang="en-US" baseline="0" dirty="0" smtClean="0"/>
              <a:t> The 12 “Major” plates shown here. Missing Scotia Plate and large number “micro-plates”.</a:t>
            </a:r>
          </a:p>
          <a:p>
            <a:endParaRPr lang="en-US" baseline="0" dirty="0" smtClean="0"/>
          </a:p>
          <a:p>
            <a:r>
              <a:rPr lang="en-US" baseline="0" dirty="0" smtClean="0"/>
              <a:t>I like this as does not have busy satellite or topographic background.</a:t>
            </a:r>
          </a:p>
          <a:p>
            <a:endParaRPr lang="en-US" baseline="0" dirty="0" smtClean="0"/>
          </a:p>
          <a:p>
            <a:r>
              <a:rPr lang="en-US" baseline="0" dirty="0" smtClean="0"/>
              <a:t>Plate boundaries defined by the earthquake distribution.</a:t>
            </a:r>
          </a:p>
          <a:p>
            <a:r>
              <a:rPr lang="en-US" baseline="0" dirty="0" smtClean="0"/>
              <a:t>12 “big” plates</a:t>
            </a:r>
          </a:p>
          <a:p>
            <a:endParaRPr lang="en-US" baseline="0" dirty="0" smtClean="0"/>
          </a:p>
          <a:p>
            <a:r>
              <a:rPr lang="en-US" baseline="0" dirty="0" smtClean="0"/>
              <a:t>This figure from https://</a:t>
            </a:r>
            <a:r>
              <a:rPr lang="en-US" baseline="0" dirty="0" err="1" smtClean="0"/>
              <a:t>courseware.e-education.psu.edu</a:t>
            </a:r>
            <a:r>
              <a:rPr lang="en-US" baseline="0" dirty="0" smtClean="0"/>
              <a:t>/courses/earth105new/content/lesson02/02.html#show2. Original source - http://</a:t>
            </a:r>
            <a:r>
              <a:rPr lang="en-US" baseline="0" dirty="0" err="1" smtClean="0"/>
              <a:t>terra.rice.edu</a:t>
            </a:r>
            <a:r>
              <a:rPr lang="en-US" baseline="0" dirty="0" smtClean="0"/>
              <a:t>/</a:t>
            </a:r>
            <a:r>
              <a:rPr lang="en-US" baseline="0" dirty="0" err="1" smtClean="0"/>
              <a:t>plateboundary</a:t>
            </a:r>
            <a:r>
              <a:rPr lang="en-US" baseline="0" dirty="0" smtClean="0"/>
              <a:t>/</a:t>
            </a:r>
            <a:r>
              <a:rPr lang="en-US" baseline="0" dirty="0" err="1" smtClean="0"/>
              <a:t>downloads.html</a:t>
            </a:r>
            <a:r>
              <a:rPr lang="en-US" baseline="0" dirty="0" smtClean="0"/>
              <a:t> – no longer exists.</a:t>
            </a:r>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15</a:t>
            </a:fld>
            <a:endParaRPr lang="en-US"/>
          </a:p>
        </p:txBody>
      </p:sp>
    </p:spTree>
    <p:extLst>
      <p:ext uri="{BB962C8B-B14F-4D97-AF65-F5344CB8AC3E}">
        <p14:creationId xmlns:p14="http://schemas.microsoft.com/office/powerpoint/2010/main" val="1698847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Isacks,</a:t>
            </a:r>
            <a:r>
              <a:rPr lang="en-US" baseline="0" dirty="0" smtClean="0"/>
              <a:t> Oliver and Sykes, 1968</a:t>
            </a:r>
          </a:p>
          <a:p>
            <a:r>
              <a:rPr lang="en-US" baseline="0" dirty="0" smtClean="0"/>
              <a:t>Important lesson from Lamont group - make good figures!!</a:t>
            </a:r>
          </a:p>
          <a:p>
            <a:endParaRPr lang="en-US" baseline="0" dirty="0" smtClean="0"/>
          </a:p>
          <a:p>
            <a:r>
              <a:rPr lang="en-US" baseline="0" dirty="0" smtClean="0"/>
              <a:t>Shows 3 types plate boundaries – divergent, convergent, transform - and relative motions across them (production of surface area at ridges has to match subduction for fixed size earth, not expanding or shrinking), also shows flow/convection of mantle material in asthenosphere (probably does not actually flow this way).</a:t>
            </a:r>
          </a:p>
          <a:p>
            <a:endParaRPr lang="en-US" baseline="0" dirty="0" smtClean="0"/>
          </a:p>
          <a:p>
            <a:r>
              <a:rPr lang="en-US" baseline="0" dirty="0" smtClean="0"/>
              <a:t>Assumption of Plate Tectonics - plates are rigid, do not deform (except at edges due to interaction with neighboring plate). No earthquakes in plate interiors (“stable”). Corollaries - plates are thermal boundary layer and stress guides.</a:t>
            </a:r>
          </a:p>
          <a:p>
            <a:endParaRPr lang="en-US" baseline="0" dirty="0" smtClean="0"/>
          </a:p>
          <a:p>
            <a:r>
              <a:rPr lang="en-US" baseline="0" dirty="0" smtClean="0"/>
              <a:t>Note there are no continents in this figure! More on this later.</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16</a:t>
            </a:fld>
            <a:endParaRPr lang="en-US"/>
          </a:p>
        </p:txBody>
      </p:sp>
    </p:spTree>
    <p:extLst>
      <p:ext uri="{BB962C8B-B14F-4D97-AF65-F5344CB8AC3E}">
        <p14:creationId xmlns:p14="http://schemas.microsoft.com/office/powerpoint/2010/main" val="2558565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Famous figure that everybody seems</a:t>
            </a:r>
            <a:r>
              <a:rPr lang="en-US" baseline="0" dirty="0" smtClean="0"/>
              <a:t> to think is public domain, don’t know original source</a:t>
            </a:r>
          </a:p>
          <a:p>
            <a:r>
              <a:rPr lang="en-US" dirty="0" smtClean="0"/>
              <a:t>http://</a:t>
            </a:r>
            <a:r>
              <a:rPr lang="en-US" dirty="0" err="1" smtClean="0"/>
              <a:t>www.staff.uni-bayreuth.de</a:t>
            </a:r>
            <a:r>
              <a:rPr lang="en-US" dirty="0" smtClean="0"/>
              <a:t>/~bt220235/classes/intro-</a:t>
            </a:r>
            <a:r>
              <a:rPr lang="en-US" dirty="0" err="1" smtClean="0"/>
              <a:t>geophys</a:t>
            </a:r>
            <a:r>
              <a:rPr lang="en-US" dirty="0" smtClean="0"/>
              <a:t>/lecture8.html</a:t>
            </a:r>
          </a:p>
          <a:p>
            <a:endParaRPr lang="en-US" dirty="0" smtClean="0"/>
          </a:p>
          <a:p>
            <a:r>
              <a:rPr lang="en-US" dirty="0" smtClean="0"/>
              <a:t>Add</a:t>
            </a:r>
            <a:r>
              <a:rPr lang="en-US" baseline="0" dirty="0" smtClean="0"/>
              <a:t> focal mechanism data – gives information about fault strike and dip, and rake of slip on fault. Is ambiguous – either nodal plane could host the earthquake. Generally can’t tell which nodal plane is the fault that slipped in the tensional events on the ridges. For the strike-slip faults on the transform faults, the nodal plane that slipped is the one lined up with the fault (at least for the big earthquakes). No (or very little activity with the reason poorly understood) seismicity on the fracture zones.</a:t>
            </a:r>
          </a:p>
          <a:p>
            <a:endParaRPr lang="en-US" baseline="0" dirty="0" smtClean="0"/>
          </a:p>
          <a:p>
            <a:r>
              <a:rPr lang="en-US" baseline="0" dirty="0" smtClean="0"/>
              <a:t>The focal mechanisms here represent both that associated with individual earthquakes and the lithospheric scale structure associated with Plate Tectonics and Plate motions. This is not always the case (will look at this later).</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17</a:t>
            </a:fld>
            <a:endParaRPr lang="en-US"/>
          </a:p>
        </p:txBody>
      </p:sp>
    </p:spTree>
    <p:extLst>
      <p:ext uri="{BB962C8B-B14F-4D97-AF65-F5344CB8AC3E}">
        <p14:creationId xmlns:p14="http://schemas.microsoft.com/office/powerpoint/2010/main" val="4018099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Papyrus"/>
                <a:cs typeface="Papyrus"/>
              </a:rPr>
              <a:t>Plate velocities from spreading – geologically</a:t>
            </a:r>
            <a:r>
              <a:rPr lang="en-US" baseline="0" dirty="0" smtClean="0">
                <a:latin typeface="Papyrus"/>
                <a:cs typeface="Papyrus"/>
              </a:rPr>
              <a:t> this is only way to get rates. Estimate rates from earthquakes in subduction and transform boundaries (slip on events times average recurrence rate). More on this later.</a:t>
            </a:r>
            <a:endParaRPr lang="en-US" dirty="0" smtClean="0">
              <a:latin typeface="Papyrus"/>
              <a:cs typeface="Papyrus"/>
            </a:endParaRPr>
          </a:p>
        </p:txBody>
      </p:sp>
      <p:sp>
        <p:nvSpPr>
          <p:cNvPr id="4" name="Slide Number Placeholder 3"/>
          <p:cNvSpPr>
            <a:spLocks noGrp="1"/>
          </p:cNvSpPr>
          <p:nvPr>
            <p:ph type="sldNum" sz="quarter" idx="10"/>
          </p:nvPr>
        </p:nvSpPr>
        <p:spPr/>
        <p:txBody>
          <a:bodyPr/>
          <a:lstStyle/>
          <a:p>
            <a:fld id="{627097BF-FEFC-FB47-9CF7-B9A0F1DCE5B4}" type="slidenum">
              <a:rPr lang="en-US" smtClean="0"/>
              <a:t>18</a:t>
            </a:fld>
            <a:endParaRPr lang="en-US"/>
          </a:p>
        </p:txBody>
      </p:sp>
    </p:spTree>
    <p:extLst>
      <p:ext uri="{BB962C8B-B14F-4D97-AF65-F5344CB8AC3E}">
        <p14:creationId xmlns:p14="http://schemas.microsoft.com/office/powerpoint/2010/main" val="205116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Seismic slip on an upper-plate normal fault during a large subduction megathrust rupture</a:t>
            </a:r>
          </a:p>
          <a:p>
            <a:r>
              <a:rPr lang="en-US" dirty="0" smtClean="0">
                <a:latin typeface="Papyrus"/>
                <a:cs typeface="Papyrus"/>
              </a:rPr>
              <a:t>Nat Geosci</a:t>
            </a:r>
          </a:p>
          <a:p>
            <a:endParaRPr lang="en-US" dirty="0" smtClean="0">
              <a:latin typeface="Papyrus"/>
              <a:cs typeface="Papyrus"/>
            </a:endParaRPr>
          </a:p>
          <a:p>
            <a:r>
              <a:rPr lang="en-US" dirty="0" smtClean="0"/>
              <a:t>magnitude 7.1 </a:t>
            </a:r>
            <a:r>
              <a:rPr lang="en-US" dirty="0" err="1" smtClean="0"/>
              <a:t>Araucania</a:t>
            </a:r>
            <a:r>
              <a:rPr lang="en-US" dirty="0" smtClean="0"/>
              <a:t> earthquake that occurred in the Chilean subduction zone in 2011</a:t>
            </a:r>
          </a:p>
          <a:p>
            <a:endParaRPr lang="en-US" dirty="0" smtClean="0"/>
          </a:p>
          <a:p>
            <a:r>
              <a:rPr lang="en-US" dirty="0" smtClean="0"/>
              <a:t>Map</a:t>
            </a:r>
            <a:r>
              <a:rPr lang="en-US" baseline="0" dirty="0" smtClean="0"/>
              <a:t> and cross section for interplate subduction zone earthquakes – orange beach balls. Fault now “properly” interpreted on shallow dipping nodal plane. First big earthquake with focal mechanism solution – M9.5 Chilean earthquake in 1960 was interpreted to have slipped on the near vertical fault. There was no concept of large scale horizontal motions at that time. But the fault being on the vertical nodal plane did not fit the other data.</a:t>
            </a:r>
          </a:p>
          <a:p>
            <a:endParaRPr lang="en-US" baseline="0" dirty="0" smtClean="0"/>
          </a:p>
          <a:p>
            <a:r>
              <a:rPr lang="en-US" baseline="0" dirty="0" smtClean="0"/>
              <a:t>Also notice every type of focal mechanism exists (hard to read the key) among the smaller aftershocks. Sample the local deviatoric stress field.</a:t>
            </a:r>
          </a:p>
          <a:p>
            <a:endParaRPr lang="en-US" dirty="0" smtClean="0"/>
          </a:p>
          <a:p>
            <a:r>
              <a:rPr lang="en-US" dirty="0" smtClean="0"/>
              <a:t>the earthquake, which was reported as a single event in global moment tensor solutions, was instead composed of two ruptures on two separate faults. Within 12 s a thrust earthquake on the plate interface triggered a second large rupture on a normal fault 30 km away in the overriding plate.</a:t>
            </a:r>
            <a:endParaRPr lang="en-US" dirty="0" smtClean="0">
              <a:latin typeface="Papyrus"/>
              <a:cs typeface="Papyrus"/>
            </a:endParaRPr>
          </a:p>
        </p:txBody>
      </p:sp>
      <p:sp>
        <p:nvSpPr>
          <p:cNvPr id="4" name="Slide Number Placeholder 3"/>
          <p:cNvSpPr>
            <a:spLocks noGrp="1"/>
          </p:cNvSpPr>
          <p:nvPr>
            <p:ph type="sldNum" sz="quarter" idx="10"/>
          </p:nvPr>
        </p:nvSpPr>
        <p:spPr/>
        <p:txBody>
          <a:bodyPr/>
          <a:lstStyle/>
          <a:p>
            <a:fld id="{627097BF-FEFC-FB47-9CF7-B9A0F1DCE5B4}" type="slidenum">
              <a:rPr lang="en-US" smtClean="0"/>
              <a:t>19</a:t>
            </a:fld>
            <a:endParaRPr lang="en-US"/>
          </a:p>
        </p:txBody>
      </p:sp>
    </p:spTree>
    <p:extLst>
      <p:ext uri="{BB962C8B-B14F-4D97-AF65-F5344CB8AC3E}">
        <p14:creationId xmlns:p14="http://schemas.microsoft.com/office/powerpoint/2010/main" val="205116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Papyrus"/>
                <a:cs typeface="Papyrus"/>
              </a:rPr>
              <a:t>Direction</a:t>
            </a:r>
            <a:r>
              <a:rPr lang="en-US" baseline="0" dirty="0" smtClean="0">
                <a:latin typeface="Papyrus"/>
                <a:cs typeface="Papyrus"/>
              </a:rPr>
              <a:t> of plate movement from transform faults, ridge segments, magnetic anomalies, and here - earthquake slip directions (this provides data for all 3 types boundary).</a:t>
            </a:r>
            <a:endParaRPr lang="en-US" dirty="0" smtClean="0">
              <a:latin typeface="Papyrus"/>
              <a:cs typeface="Papyrus"/>
            </a:endParaRPr>
          </a:p>
        </p:txBody>
      </p:sp>
      <p:sp>
        <p:nvSpPr>
          <p:cNvPr id="4" name="Slide Number Placeholder 3"/>
          <p:cNvSpPr>
            <a:spLocks noGrp="1"/>
          </p:cNvSpPr>
          <p:nvPr>
            <p:ph type="sldNum" sz="quarter" idx="10"/>
          </p:nvPr>
        </p:nvSpPr>
        <p:spPr/>
        <p:txBody>
          <a:bodyPr/>
          <a:lstStyle/>
          <a:p>
            <a:fld id="{627097BF-FEFC-FB47-9CF7-B9A0F1DCE5B4}" type="slidenum">
              <a:rPr lang="en-US" smtClean="0"/>
              <a:t>20</a:t>
            </a:fld>
            <a:endParaRPr lang="en-US"/>
          </a:p>
        </p:txBody>
      </p:sp>
    </p:spTree>
    <p:extLst>
      <p:ext uri="{BB962C8B-B14F-4D97-AF65-F5344CB8AC3E}">
        <p14:creationId xmlns:p14="http://schemas.microsoft.com/office/powerpoint/2010/main" val="205116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latin typeface="Papyrus"/>
              <a:cs typeface="Papyrus"/>
            </a:endParaRPr>
          </a:p>
        </p:txBody>
      </p:sp>
      <p:sp>
        <p:nvSpPr>
          <p:cNvPr id="4" name="Slide Number Placeholder 3"/>
          <p:cNvSpPr>
            <a:spLocks noGrp="1"/>
          </p:cNvSpPr>
          <p:nvPr>
            <p:ph type="sldNum" sz="quarter" idx="10"/>
          </p:nvPr>
        </p:nvSpPr>
        <p:spPr/>
        <p:txBody>
          <a:bodyPr/>
          <a:lstStyle/>
          <a:p>
            <a:fld id="{627097BF-FEFC-FB47-9CF7-B9A0F1DCE5B4}" type="slidenum">
              <a:rPr lang="en-US" smtClean="0"/>
              <a:t>21</a:t>
            </a:fld>
            <a:endParaRPr lang="en-US"/>
          </a:p>
        </p:txBody>
      </p:sp>
    </p:spTree>
    <p:extLst>
      <p:ext uri="{BB962C8B-B14F-4D97-AF65-F5344CB8AC3E}">
        <p14:creationId xmlns:p14="http://schemas.microsoft.com/office/powerpoint/2010/main" val="205116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www.globalchange.umich.edu</a:t>
            </a:r>
            <a:r>
              <a:rPr lang="en-US" dirty="0" smtClean="0"/>
              <a:t>/globalchange1/current/lectures/</a:t>
            </a:r>
            <a:r>
              <a:rPr lang="en-US" dirty="0" err="1" smtClean="0"/>
              <a:t>evolving_earth</a:t>
            </a:r>
            <a:r>
              <a:rPr lang="en-US" dirty="0" smtClean="0"/>
              <a:t>/</a:t>
            </a:r>
            <a:r>
              <a:rPr lang="en-US" dirty="0" err="1" smtClean="0"/>
              <a:t>evolving_earth.html</a:t>
            </a:r>
            <a:endParaRPr lang="en-US" dirty="0" smtClean="0"/>
          </a:p>
          <a:p>
            <a:endParaRPr lang="en-US" dirty="0" smtClean="0"/>
          </a:p>
          <a:p>
            <a:r>
              <a:rPr lang="en-US" dirty="0" smtClean="0"/>
              <a:t>Correlation</a:t>
            </a:r>
            <a:r>
              <a:rPr lang="en-US" baseline="0" dirty="0" smtClean="0"/>
              <a:t> topography, earthquakes, heat flow, volcanoes. Lots of stuff correlates with the plate boundaries – it is where the action is.</a:t>
            </a:r>
          </a:p>
          <a:p>
            <a:r>
              <a:rPr lang="en-US" baseline="0" dirty="0" smtClean="0"/>
              <a:t>Deepest ocean depths in trenches of subduction zones (will come back to high areas later)</a:t>
            </a:r>
          </a:p>
          <a:p>
            <a:r>
              <a:rPr lang="en-US" baseline="0" dirty="0" smtClean="0"/>
              <a:t>Highest heat flow on ridges – East Pacific rise especially hot, Mid-Atlantic Ridge coolest.</a:t>
            </a:r>
          </a:p>
          <a:p>
            <a:r>
              <a:rPr lang="en-US" baseline="0" dirty="0" smtClean="0"/>
              <a:t>Volcanoes along ridges (but not well mapped) and on upper side subduction zone (ring of fire around pacific). Also have earthquakes associated with volcanoes.</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22</a:t>
            </a:fld>
            <a:endParaRPr lang="en-US"/>
          </a:p>
        </p:txBody>
      </p:sp>
    </p:spTree>
    <p:extLst>
      <p:ext uri="{BB962C8B-B14F-4D97-AF65-F5344CB8AC3E}">
        <p14:creationId xmlns:p14="http://schemas.microsoft.com/office/powerpoint/2010/main" val="4080131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a:t>
            </a:r>
            <a:r>
              <a:rPr lang="en-US" baseline="0" dirty="0" smtClean="0"/>
              <a:t> seismology contribute/tell us?</a:t>
            </a:r>
          </a:p>
          <a:p>
            <a:endParaRPr lang="en-US" baseline="0" dirty="0" smtClean="0"/>
          </a:p>
          <a:p>
            <a:r>
              <a:rPr lang="en-US" baseline="0" dirty="0" smtClean="0"/>
              <a:t>Location (epicenter, hypocenter/focus), time</a:t>
            </a:r>
          </a:p>
          <a:p>
            <a:r>
              <a:rPr lang="en-US" baseline="0" dirty="0" smtClean="0"/>
              <a:t>Structure of earth (medium carrying the waves – body and surface)</a:t>
            </a:r>
          </a:p>
          <a:p>
            <a:r>
              <a:rPr lang="en-US" baseline="0" dirty="0" smtClean="0"/>
              <a:t>Structure of earth in source region (when nearby)</a:t>
            </a:r>
          </a:p>
          <a:p>
            <a:r>
              <a:rPr lang="en-US" baseline="0" dirty="0" smtClean="0"/>
              <a:t>Structure of earth in region of seismic station</a:t>
            </a:r>
          </a:p>
          <a:p>
            <a:r>
              <a:rPr lang="en-US" baseline="0" dirty="0" smtClean="0"/>
              <a:t>Orientation and slip on fault (may be ambiguous) – focal mechanism/moment tensor</a:t>
            </a:r>
          </a:p>
          <a:p>
            <a:r>
              <a:rPr lang="en-US" baseline="0" dirty="0" smtClean="0"/>
              <a:t>Stress orientations (with caveats)</a:t>
            </a:r>
          </a:p>
          <a:p>
            <a:r>
              <a:rPr lang="en-US" baseline="0" dirty="0" smtClean="0"/>
              <a:t>Maps out seismic structures - faults</a:t>
            </a:r>
          </a:p>
        </p:txBody>
      </p:sp>
      <p:sp>
        <p:nvSpPr>
          <p:cNvPr id="4" name="Slide Number Placeholder 3"/>
          <p:cNvSpPr>
            <a:spLocks noGrp="1"/>
          </p:cNvSpPr>
          <p:nvPr>
            <p:ph type="sldNum" sz="quarter" idx="10"/>
          </p:nvPr>
        </p:nvSpPr>
        <p:spPr/>
        <p:txBody>
          <a:bodyPr/>
          <a:lstStyle/>
          <a:p>
            <a:fld id="{627097BF-FEFC-FB47-9CF7-B9A0F1DCE5B4}" type="slidenum">
              <a:rPr lang="en-US" smtClean="0"/>
              <a:t>5</a:t>
            </a:fld>
            <a:endParaRPr lang="en-US"/>
          </a:p>
        </p:txBody>
      </p:sp>
    </p:spTree>
    <p:extLst>
      <p:ext uri="{BB962C8B-B14F-4D97-AF65-F5344CB8AC3E}">
        <p14:creationId xmlns:p14="http://schemas.microsoft.com/office/powerpoint/2010/main" val="4285187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www.uwgb.edu</a:t>
            </a:r>
            <a:r>
              <a:rPr lang="en-US" dirty="0" smtClean="0"/>
              <a:t>/</a:t>
            </a:r>
            <a:r>
              <a:rPr lang="en-US" dirty="0" err="1" smtClean="0"/>
              <a:t>dutchs</a:t>
            </a:r>
            <a:r>
              <a:rPr lang="en-US" dirty="0" smtClean="0"/>
              <a:t>/EnvSC102Notes/102PlateTectonics.htm</a:t>
            </a:r>
          </a:p>
          <a:p>
            <a:endParaRPr lang="en-US" dirty="0" smtClean="0"/>
          </a:p>
          <a:p>
            <a:r>
              <a:rPr lang="en-US" dirty="0" smtClean="0"/>
              <a:t>Plate tectonics</a:t>
            </a:r>
            <a:r>
              <a:rPr lang="en-US" baseline="0" dirty="0" smtClean="0"/>
              <a:t> is really tectonics of the ocean plates. Describe the relatively short, compared to age of earth, life cycle of oceanic lithosphere – born at ridges, moves away, die/recycled in trenches within ~250 My.</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23</a:t>
            </a:fld>
            <a:endParaRPr lang="en-US"/>
          </a:p>
        </p:txBody>
      </p:sp>
    </p:spTree>
    <p:extLst>
      <p:ext uri="{BB962C8B-B14F-4D97-AF65-F5344CB8AC3E}">
        <p14:creationId xmlns:p14="http://schemas.microsoft.com/office/powerpoint/2010/main" val="1212719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some comments on Plate Tectonics –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 </a:t>
            </a:r>
            <a:r>
              <a:rPr lang="en-US" sz="1200" dirty="0" err="1" smtClean="0"/>
              <a:t>Shoberg</a:t>
            </a:r>
            <a:r>
              <a:rPr lang="en-US" sz="1200" dirty="0" smtClean="0"/>
              <a:t> and P. Stoddard, (color</a:t>
            </a:r>
            <a:r>
              <a:rPr lang="en-US" sz="1200" baseline="0" dirty="0" smtClean="0"/>
              <a:t> version) </a:t>
            </a:r>
            <a:r>
              <a:rPr lang="en-US" sz="1200" dirty="0" smtClean="0"/>
              <a:t>after R. Gordon and S. Stein, 1992</a:t>
            </a:r>
            <a:endParaRPr lang="en-US" dirty="0" smtClean="0"/>
          </a:p>
          <a:p>
            <a:endParaRPr lang="en-US" dirty="0" smtClean="0"/>
          </a:p>
          <a:p>
            <a:r>
              <a:rPr lang="en-US" dirty="0" smtClean="0"/>
              <a:t>Here we see cartoon/schematic of deforming regions – approximate, some speculative. Red mostly</a:t>
            </a:r>
            <a:r>
              <a:rPr lang="en-US" baseline="0" dirty="0" smtClean="0"/>
              <a:t> sub aerial from seismicity, topography, faulting. Orange – mostly submarine from earthquakes, yellow mostly submarine inferred from closure and some earthquakes.</a:t>
            </a:r>
          </a:p>
          <a:p>
            <a:r>
              <a:rPr lang="en-US" baseline="0" dirty="0" smtClean="0"/>
              <a:t>Deforming zones cover ~15% of earth’s surface.</a:t>
            </a:r>
          </a:p>
          <a:p>
            <a:r>
              <a:rPr lang="en-US" dirty="0" smtClean="0"/>
              <a:t>Light</a:t>
            </a:r>
            <a:r>
              <a:rPr lang="en-US" baseline="0" dirty="0" smtClean="0"/>
              <a:t> line, open head a</a:t>
            </a:r>
            <a:r>
              <a:rPr lang="en-US" dirty="0" smtClean="0"/>
              <a:t>rrows show spreading</a:t>
            </a:r>
            <a:r>
              <a:rPr lang="en-US" baseline="0" dirty="0" smtClean="0"/>
              <a:t> directions and relative rates across ridges arrow length proportional to rate, rate is relative to plates across boundary), Heavy lines with filled arrow heads show subduction directions and rates. Strike slip not shown.</a:t>
            </a:r>
          </a:p>
          <a:p>
            <a:r>
              <a:rPr lang="en-US" baseline="0" dirty="0" smtClean="0"/>
              <a:t>Very non-plate tectonic. Mostly in continental plates. Deformation in oceans may be related to breaking new plate boundaries in ocean lithosphere.</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24</a:t>
            </a:fld>
            <a:endParaRPr lang="en-US"/>
          </a:p>
        </p:txBody>
      </p:sp>
    </p:spTree>
    <p:extLst>
      <p:ext uri="{BB962C8B-B14F-4D97-AF65-F5344CB8AC3E}">
        <p14:creationId xmlns:p14="http://schemas.microsoft.com/office/powerpoint/2010/main" val="391705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latin typeface="Papyrus"/>
                <a:cs typeface="Papyrus"/>
              </a:rPr>
              <a:t>Kreemer</a:t>
            </a:r>
            <a:r>
              <a:rPr lang="en-US" dirty="0" smtClean="0">
                <a:latin typeface="Papyrus"/>
                <a:cs typeface="Papyrus"/>
              </a:rPr>
              <a:t>, et al.</a:t>
            </a:r>
          </a:p>
          <a:p>
            <a:endParaRPr lang="en-US" dirty="0" smtClean="0">
              <a:latin typeface="Papyrus"/>
              <a:cs typeface="Papyrus"/>
            </a:endParaRPr>
          </a:p>
          <a:p>
            <a:pPr marL="0" marR="0" indent="0" algn="l" defTabSz="457200" rtl="0" eaLnBrk="1" fontAlgn="auto" latinLnBrk="0" hangingPunct="1">
              <a:lnSpc>
                <a:spcPct val="100000"/>
              </a:lnSpc>
              <a:spcBef>
                <a:spcPts val="0"/>
              </a:spcBef>
              <a:spcAft>
                <a:spcPts val="0"/>
              </a:spcAft>
              <a:buClrTx/>
              <a:buSzTx/>
              <a:buFontTx/>
              <a:buNone/>
              <a:tabLst/>
              <a:defRPr/>
            </a:pPr>
            <a:r>
              <a:rPr lang="ja-JP" altLang="en-US" b="0" dirty="0" smtClean="0">
                <a:latin typeface="Arial"/>
              </a:rPr>
              <a:t>“</a:t>
            </a:r>
            <a:r>
              <a:rPr lang="en-US" b="0" dirty="0" smtClean="0"/>
              <a:t>Color topographic</a:t>
            </a:r>
            <a:r>
              <a:rPr lang="ja-JP" altLang="en-US" b="0" dirty="0" smtClean="0">
                <a:latin typeface="Arial"/>
              </a:rPr>
              <a:t>”</a:t>
            </a:r>
            <a:r>
              <a:rPr lang="en-US" b="0" dirty="0" smtClean="0"/>
              <a:t> plot of second invariant of strain rate tensor. Quantified version of previous figure. Shows how fast the deforming regions are straining. (Red fastest, blue slowest)</a:t>
            </a:r>
          </a:p>
          <a:p>
            <a:endParaRPr lang="en-US" b="0" dirty="0" smtClean="0">
              <a:latin typeface="Papyrus"/>
              <a:cs typeface="Papyrus"/>
            </a:endParaRPr>
          </a:p>
        </p:txBody>
      </p:sp>
      <p:sp>
        <p:nvSpPr>
          <p:cNvPr id="4" name="Slide Number Placeholder 3"/>
          <p:cNvSpPr>
            <a:spLocks noGrp="1"/>
          </p:cNvSpPr>
          <p:nvPr>
            <p:ph type="sldNum" sz="quarter" idx="10"/>
          </p:nvPr>
        </p:nvSpPr>
        <p:spPr/>
        <p:txBody>
          <a:bodyPr/>
          <a:lstStyle/>
          <a:p>
            <a:fld id="{627097BF-FEFC-FB47-9CF7-B9A0F1DCE5B4}" type="slidenum">
              <a:rPr lang="en-US" smtClean="0"/>
              <a:t>25</a:t>
            </a:fld>
            <a:endParaRPr lang="en-US"/>
          </a:p>
        </p:txBody>
      </p:sp>
    </p:spTree>
    <p:extLst>
      <p:ext uri="{BB962C8B-B14F-4D97-AF65-F5344CB8AC3E}">
        <p14:creationId xmlns:p14="http://schemas.microsoft.com/office/powerpoint/2010/main" val="205116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Goal</a:t>
            </a:r>
            <a:r>
              <a:rPr lang="en-US" baseline="0" dirty="0" smtClean="0"/>
              <a:t> of seismotectonics – make model of the tectonic system with inputs from seismology (but note – is holistic – lots of inputs).</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6</a:t>
            </a:fld>
            <a:endParaRPr lang="en-US"/>
          </a:p>
        </p:txBody>
      </p:sp>
    </p:spTree>
    <p:extLst>
      <p:ext uri="{BB962C8B-B14F-4D97-AF65-F5344CB8AC3E}">
        <p14:creationId xmlns:p14="http://schemas.microsoft.com/office/powerpoint/2010/main" val="269806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Papyrus"/>
                <a:cs typeface="Papyrus"/>
              </a:rPr>
              <a:t>State of global</a:t>
            </a:r>
            <a:r>
              <a:rPr lang="en-US" baseline="0" dirty="0" smtClean="0">
                <a:latin typeface="Papyrus"/>
                <a:cs typeface="Papyrus"/>
              </a:rPr>
              <a:t> seismic knowledge 1958 – Seismicity of the Earth and Associated Phenomena, </a:t>
            </a:r>
            <a:r>
              <a:rPr lang="en-US" baseline="0" dirty="0" err="1" smtClean="0">
                <a:latin typeface="Papyrus"/>
                <a:cs typeface="Papyrus"/>
              </a:rPr>
              <a:t>Gutenburg</a:t>
            </a:r>
            <a:r>
              <a:rPr lang="en-US" baseline="0" dirty="0" smtClean="0">
                <a:latin typeface="Papyrus"/>
                <a:cs typeface="Papyrus"/>
              </a:rPr>
              <a:t> and Richter.</a:t>
            </a:r>
          </a:p>
          <a:p>
            <a:r>
              <a:rPr lang="en-US" baseline="0" dirty="0" smtClean="0">
                <a:latin typeface="Papyrus"/>
                <a:cs typeface="Papyrus"/>
              </a:rPr>
              <a:t>Shallow earthquakes – M≥7, ~1900-1946.</a:t>
            </a:r>
          </a:p>
          <a:p>
            <a:endParaRPr lang="en-US" baseline="0" dirty="0" smtClean="0">
              <a:latin typeface="Papyrus"/>
              <a:cs typeface="Papyrus"/>
            </a:endParaRPr>
          </a:p>
          <a:p>
            <a:r>
              <a:rPr lang="en-US" baseline="0" dirty="0" smtClean="0">
                <a:latin typeface="Papyrus"/>
                <a:cs typeface="Papyrus"/>
              </a:rPr>
              <a:t>Earthquakes occur in narrow zones with most of earth being “stable”.</a:t>
            </a:r>
          </a:p>
          <a:p>
            <a:endParaRPr lang="en-US" baseline="0" dirty="0" smtClean="0">
              <a:latin typeface="Papyrus"/>
              <a:cs typeface="Papyrus"/>
            </a:endParaRPr>
          </a:p>
          <a:p>
            <a:r>
              <a:rPr lang="en-US" baseline="0" dirty="0" smtClean="0">
                <a:latin typeface="Papyrus"/>
                <a:cs typeface="Papyrus"/>
              </a:rPr>
              <a:t>Can see subduction plate boundaries, no obvious pattern to MOR seismicity.</a:t>
            </a:r>
          </a:p>
          <a:p>
            <a:endParaRPr lang="en-US" baseline="0" dirty="0" smtClean="0">
              <a:latin typeface="Papyrus"/>
              <a:cs typeface="Papyrus"/>
            </a:endParaRPr>
          </a:p>
          <a:p>
            <a:r>
              <a:rPr lang="en-US" baseline="0" dirty="0" smtClean="0">
                <a:latin typeface="Papyrus"/>
                <a:cs typeface="Papyrus"/>
              </a:rPr>
              <a:t>Combination of earthquake size and seismic networks as to what “seen”</a:t>
            </a:r>
          </a:p>
          <a:p>
            <a:endParaRPr lang="en-US" baseline="0" dirty="0" smtClean="0">
              <a:latin typeface="Papyrus"/>
              <a:cs typeface="Papyrus"/>
            </a:endParaRPr>
          </a:p>
        </p:txBody>
      </p:sp>
      <p:sp>
        <p:nvSpPr>
          <p:cNvPr id="4" name="Slide Number Placeholder 3"/>
          <p:cNvSpPr>
            <a:spLocks noGrp="1"/>
          </p:cNvSpPr>
          <p:nvPr>
            <p:ph type="sldNum" sz="quarter" idx="10"/>
          </p:nvPr>
        </p:nvSpPr>
        <p:spPr/>
        <p:txBody>
          <a:bodyPr/>
          <a:lstStyle/>
          <a:p>
            <a:fld id="{627097BF-FEFC-FB47-9CF7-B9A0F1DCE5B4}" type="slidenum">
              <a:rPr lang="en-US" smtClean="0"/>
              <a:t>7</a:t>
            </a:fld>
            <a:endParaRPr lang="en-US"/>
          </a:p>
        </p:txBody>
      </p:sp>
    </p:spTree>
    <p:extLst>
      <p:ext uri="{BB962C8B-B14F-4D97-AF65-F5344CB8AC3E}">
        <p14:creationId xmlns:p14="http://schemas.microsoft.com/office/powerpoint/2010/main" val="205116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Papyrus"/>
                <a:cs typeface="Papyrus"/>
              </a:rPr>
              <a:t>State of global</a:t>
            </a:r>
            <a:r>
              <a:rPr lang="en-US" baseline="0" dirty="0" smtClean="0">
                <a:latin typeface="Papyrus"/>
                <a:cs typeface="Papyrus"/>
              </a:rPr>
              <a:t> seismic knowledge 1958 – Seismicity of the Earth and Associated Phenomena, </a:t>
            </a:r>
            <a:r>
              <a:rPr lang="en-US" baseline="0" dirty="0" err="1" smtClean="0">
                <a:latin typeface="Papyrus"/>
                <a:cs typeface="Papyrus"/>
              </a:rPr>
              <a:t>Gutenburg</a:t>
            </a:r>
            <a:r>
              <a:rPr lang="en-US" baseline="0" dirty="0" smtClean="0">
                <a:latin typeface="Papyrus"/>
                <a:cs typeface="Papyrus"/>
              </a:rPr>
              <a:t> and Richter.</a:t>
            </a:r>
          </a:p>
          <a:p>
            <a:r>
              <a:rPr lang="en-US" baseline="0" dirty="0" smtClean="0">
                <a:latin typeface="Papyrus"/>
                <a:cs typeface="Papyrus"/>
              </a:rPr>
              <a:t>Deep earthquakes – M≥7, ~1900-1946.</a:t>
            </a:r>
          </a:p>
          <a:p>
            <a:endParaRPr lang="en-US" baseline="0" dirty="0" smtClean="0">
              <a:latin typeface="Papyrus"/>
              <a:cs typeface="Papyrus"/>
            </a:endParaRPr>
          </a:p>
          <a:p>
            <a:r>
              <a:rPr lang="en-US" baseline="0" dirty="0" smtClean="0">
                <a:latin typeface="Papyrus"/>
                <a:cs typeface="Papyrus"/>
              </a:rPr>
              <a:t>Much smaller distribution of seismicity. Goes down to ~700 km. Related to shallow seismic belts associated with trenches, mostly around the Pacific. (Caribbean and S. Sandwich the most obvious ones outside Pacific).</a:t>
            </a:r>
          </a:p>
        </p:txBody>
      </p:sp>
      <p:sp>
        <p:nvSpPr>
          <p:cNvPr id="4" name="Slide Number Placeholder 3"/>
          <p:cNvSpPr>
            <a:spLocks noGrp="1"/>
          </p:cNvSpPr>
          <p:nvPr>
            <p:ph type="sldNum" sz="quarter" idx="10"/>
          </p:nvPr>
        </p:nvSpPr>
        <p:spPr/>
        <p:txBody>
          <a:bodyPr/>
          <a:lstStyle/>
          <a:p>
            <a:fld id="{627097BF-FEFC-FB47-9CF7-B9A0F1DCE5B4}" type="slidenum">
              <a:rPr lang="en-US" smtClean="0"/>
              <a:t>8</a:t>
            </a:fld>
            <a:endParaRPr lang="en-US"/>
          </a:p>
        </p:txBody>
      </p:sp>
    </p:spTree>
    <p:extLst>
      <p:ext uri="{BB962C8B-B14F-4D97-AF65-F5344CB8AC3E}">
        <p14:creationId xmlns:p14="http://schemas.microsoft.com/office/powerpoint/2010/main" val="205116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Papyrus"/>
                <a:cs typeface="Papyrus"/>
              </a:rPr>
              <a:t>Schematically – from </a:t>
            </a:r>
            <a:r>
              <a:rPr lang="en-US" baseline="0" dirty="0" smtClean="0">
                <a:latin typeface="Papyrus"/>
                <a:cs typeface="Papyrus"/>
              </a:rPr>
              <a:t>Seismicity of the Earth and Associated Phenomena, </a:t>
            </a:r>
            <a:r>
              <a:rPr lang="en-US" baseline="0" dirty="0" err="1" smtClean="0">
                <a:latin typeface="Papyrus"/>
                <a:cs typeface="Papyrus"/>
              </a:rPr>
              <a:t>Gutenburg</a:t>
            </a:r>
            <a:r>
              <a:rPr lang="en-US" baseline="0" dirty="0" smtClean="0">
                <a:latin typeface="Papyrus"/>
                <a:cs typeface="Papyrus"/>
              </a:rPr>
              <a:t> and Richter, 1958.</a:t>
            </a:r>
          </a:p>
          <a:p>
            <a:endParaRPr lang="en-US" baseline="0" dirty="0" smtClean="0">
              <a:latin typeface="Papyrus"/>
              <a:cs typeface="Papyrus"/>
            </a:endParaRPr>
          </a:p>
          <a:p>
            <a:r>
              <a:rPr lang="en-US" baseline="0" dirty="0" smtClean="0">
                <a:latin typeface="Papyrus"/>
                <a:cs typeface="Papyrus"/>
              </a:rPr>
              <a:t>MOR visible in this view, but not well defined. Shows deep events also. </a:t>
            </a:r>
            <a:r>
              <a:rPr lang="en-US" baseline="0" dirty="0" err="1" smtClean="0">
                <a:latin typeface="Papyrus"/>
                <a:cs typeface="Papyrus"/>
              </a:rPr>
              <a:t>Wadati-Benioff</a:t>
            </a:r>
            <a:r>
              <a:rPr lang="en-US" baseline="0" dirty="0" smtClean="0">
                <a:latin typeface="Papyrus"/>
                <a:cs typeface="Papyrus"/>
              </a:rPr>
              <a:t> zones known, but a mystery.</a:t>
            </a:r>
          </a:p>
        </p:txBody>
      </p:sp>
      <p:sp>
        <p:nvSpPr>
          <p:cNvPr id="4" name="Slide Number Placeholder 3"/>
          <p:cNvSpPr>
            <a:spLocks noGrp="1"/>
          </p:cNvSpPr>
          <p:nvPr>
            <p:ph type="sldNum" sz="quarter" idx="10"/>
          </p:nvPr>
        </p:nvSpPr>
        <p:spPr/>
        <p:txBody>
          <a:bodyPr/>
          <a:lstStyle/>
          <a:p>
            <a:fld id="{627097BF-FEFC-FB47-9CF7-B9A0F1DCE5B4}" type="slidenum">
              <a:rPr lang="en-US" smtClean="0"/>
              <a:t>9</a:t>
            </a:fld>
            <a:endParaRPr lang="en-US"/>
          </a:p>
        </p:txBody>
      </p:sp>
    </p:spTree>
    <p:extLst>
      <p:ext uri="{BB962C8B-B14F-4D97-AF65-F5344CB8AC3E}">
        <p14:creationId xmlns:p14="http://schemas.microsoft.com/office/powerpoint/2010/main" val="205116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Papyrus"/>
                <a:cs typeface="Papyrus"/>
              </a:rPr>
              <a:t>&gt;60% of book looks like this!</a:t>
            </a:r>
          </a:p>
          <a:p>
            <a:endParaRPr lang="en-US" dirty="0" smtClean="0">
              <a:latin typeface="Papyrus"/>
              <a:cs typeface="Papyrus"/>
            </a:endParaRPr>
          </a:p>
        </p:txBody>
      </p:sp>
      <p:sp>
        <p:nvSpPr>
          <p:cNvPr id="4" name="Slide Number Placeholder 3"/>
          <p:cNvSpPr>
            <a:spLocks noGrp="1"/>
          </p:cNvSpPr>
          <p:nvPr>
            <p:ph type="sldNum" sz="quarter" idx="10"/>
          </p:nvPr>
        </p:nvSpPr>
        <p:spPr/>
        <p:txBody>
          <a:bodyPr/>
          <a:lstStyle/>
          <a:p>
            <a:fld id="{627097BF-FEFC-FB47-9CF7-B9A0F1DCE5B4}" type="slidenum">
              <a:rPr lang="en-US" smtClean="0"/>
              <a:t>10</a:t>
            </a:fld>
            <a:endParaRPr lang="en-US"/>
          </a:p>
        </p:txBody>
      </p:sp>
    </p:spTree>
    <p:extLst>
      <p:ext uri="{BB962C8B-B14F-4D97-AF65-F5344CB8AC3E}">
        <p14:creationId xmlns:p14="http://schemas.microsoft.com/office/powerpoint/2010/main" val="205116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Papyrus"/>
                <a:cs typeface="Papyrus"/>
              </a:rPr>
              <a:t>Jump ahead</a:t>
            </a:r>
            <a:r>
              <a:rPr lang="en-US" baseline="0" dirty="0" smtClean="0">
                <a:latin typeface="Papyrus"/>
                <a:cs typeface="Papyrus"/>
              </a:rPr>
              <a:t> 10 years - d</a:t>
            </a:r>
            <a:r>
              <a:rPr lang="en-US" dirty="0" smtClean="0">
                <a:latin typeface="Papyrus"/>
                <a:cs typeface="Papyrus"/>
              </a:rPr>
              <a:t>evelopments between G&amp;R and R and B&amp;D</a:t>
            </a:r>
          </a:p>
          <a:p>
            <a:endParaRPr lang="en-US" dirty="0" smtClean="0">
              <a:latin typeface="Papyrus"/>
              <a:cs typeface="Papyrus"/>
            </a:endParaRPr>
          </a:p>
          <a:p>
            <a:r>
              <a:rPr lang="en-US" dirty="0" smtClean="0">
                <a:latin typeface="Papyrus"/>
                <a:cs typeface="Papyrus"/>
              </a:rPr>
              <a:t>B&amp;D all earthquakes.</a:t>
            </a:r>
          </a:p>
          <a:p>
            <a:endParaRPr lang="en-US" dirty="0" smtClean="0">
              <a:latin typeface="Papyrus"/>
              <a:cs typeface="Papyrus"/>
            </a:endParaRPr>
          </a:p>
          <a:p>
            <a:pPr marL="342900" marR="0" indent="-342900" algn="l" defTabSz="457200" rtl="0" eaLnBrk="1" fontAlgn="auto" latinLnBrk="0" hangingPunct="1">
              <a:lnSpc>
                <a:spcPct val="100000"/>
              </a:lnSpc>
              <a:spcBef>
                <a:spcPts val="0"/>
              </a:spcBef>
              <a:spcAft>
                <a:spcPts val="0"/>
              </a:spcAft>
              <a:buClrTx/>
              <a:buSzTx/>
              <a:buFontTx/>
              <a:buAutoNum type="arabicParenR"/>
              <a:tabLst/>
              <a:defRPr/>
            </a:pPr>
            <a:r>
              <a:rPr lang="en-US" dirty="0" smtClean="0">
                <a:latin typeface="Papyrus"/>
                <a:cs typeface="Papyrus"/>
              </a:rPr>
              <a:t>New techniques</a:t>
            </a:r>
            <a:r>
              <a:rPr lang="en-US" baseline="0" dirty="0" smtClean="0">
                <a:latin typeface="Papyrus"/>
                <a:cs typeface="Papyrus"/>
              </a:rPr>
              <a:t> to collect and process seismic data (not clear if included computers).</a:t>
            </a:r>
            <a:endParaRPr lang="en-US" dirty="0" smtClean="0">
              <a:latin typeface="Papyrus"/>
              <a:cs typeface="Papyrus"/>
            </a:endParaRPr>
          </a:p>
          <a:p>
            <a:pPr marL="342900" indent="-342900">
              <a:buAutoNum type="arabicParenR"/>
            </a:pPr>
            <a:r>
              <a:rPr lang="en-US" dirty="0" smtClean="0">
                <a:latin typeface="Papyrus"/>
                <a:cs typeface="Papyrus"/>
              </a:rPr>
              <a:t>Development, installation and operation of WWSSN. First large, homogeneous, global seismic network (previously best global network was run by Jesuits, the only world-wide organization). Motivation for WWSSN was to do nuclear treaty verification (had big holes in network</a:t>
            </a:r>
            <a:r>
              <a:rPr lang="en-US" baseline="0" dirty="0" smtClean="0">
                <a:latin typeface="Papyrus"/>
                <a:cs typeface="Papyrus"/>
              </a:rPr>
              <a:t> in </a:t>
            </a:r>
            <a:r>
              <a:rPr lang="en-US" dirty="0" smtClean="0">
                <a:latin typeface="Papyrus"/>
                <a:cs typeface="Papyrus"/>
              </a:rPr>
              <a:t>Soviet block and China).</a:t>
            </a:r>
          </a:p>
          <a:p>
            <a:pPr marL="342900" indent="-342900">
              <a:buAutoNum type="arabicParenR"/>
            </a:pPr>
            <a:r>
              <a:rPr lang="en-US" dirty="0" smtClean="0">
                <a:latin typeface="Papyrus"/>
                <a:cs typeface="Papyrus"/>
              </a:rPr>
              <a:t>Development of computers and application to Geophysics (maybe part of</a:t>
            </a:r>
            <a:r>
              <a:rPr lang="en-US" baseline="0" dirty="0" smtClean="0">
                <a:latin typeface="Papyrus"/>
                <a:cs typeface="Papyrus"/>
              </a:rPr>
              <a:t> 1 also).</a:t>
            </a:r>
          </a:p>
          <a:p>
            <a:pPr marL="342900" indent="-342900">
              <a:buAutoNum type="arabicParenR"/>
            </a:pPr>
            <a:endParaRPr lang="en-US" baseline="0" dirty="0" smtClean="0">
              <a:latin typeface="Papyrus"/>
              <a:cs typeface="Papyrus"/>
            </a:endParaRPr>
          </a:p>
          <a:p>
            <a:pPr marL="0" indent="0">
              <a:buNone/>
            </a:pPr>
            <a:r>
              <a:rPr lang="en-US" baseline="0" dirty="0" smtClean="0">
                <a:latin typeface="Papyrus"/>
                <a:cs typeface="Papyrus"/>
              </a:rPr>
              <a:t>Separately – on the theoretical front - development of source theory resulting in adding focal mechanism information (fault planes, slip, and stress axes) to the simple location and time information.</a:t>
            </a:r>
            <a:endParaRPr lang="en-US" dirty="0" smtClean="0">
              <a:latin typeface="Papyrus"/>
              <a:cs typeface="Papyrus"/>
            </a:endParaRPr>
          </a:p>
          <a:p>
            <a:endParaRPr lang="en-US" dirty="0" smtClean="0">
              <a:latin typeface="Papyrus"/>
              <a:cs typeface="Papyrus"/>
            </a:endParaRPr>
          </a:p>
          <a:p>
            <a:endParaRPr lang="en-US" dirty="0" smtClean="0"/>
          </a:p>
          <a:p>
            <a:endParaRPr lang="en-US" dirty="0" smtClean="0"/>
          </a:p>
          <a:p>
            <a:r>
              <a:rPr lang="en-US" dirty="0" smtClean="0"/>
              <a:t>This note is intended to satisfy the urgent need for new maps of world seismicity based on the best data currently available. The standard work, "Seismicity of the Earth" by Gutenberg and Richter (1954), contains data on about 5100 events for the interval 1904 through 1952.</a:t>
            </a:r>
          </a:p>
          <a:p>
            <a:endParaRPr lang="en-US" dirty="0" smtClean="0"/>
          </a:p>
          <a:p>
            <a:r>
              <a:rPr lang="en-US" dirty="0" smtClean="0"/>
              <a:t>With the adoption in 1960 of new techniques of collecting and processing seismic station observations, the Seismology Division, USCGS, has created a "knowledge explosion" in seismicity data. This is now the most important source of numerous and high-quality epicenter data.</a:t>
            </a:r>
          </a:p>
          <a:p>
            <a:endParaRPr lang="en-US" dirty="0" smtClean="0"/>
          </a:p>
          <a:p>
            <a:r>
              <a:rPr lang="en-US" dirty="0" smtClean="0"/>
              <a:t>The establish­ment of the World-Wide Standard Seismograph Network (Murphy, 1966) under super­vision of the same agency, beginning in 1962 marked a significant acceleration of this effort by providing more dense and standardized instrumental coverage in many parts of the world.</a:t>
            </a:r>
          </a:p>
          <a:p>
            <a:endParaRPr lang="en-US" dirty="0" smtClean="0"/>
          </a:p>
          <a:p>
            <a:r>
              <a:rPr lang="en-US" dirty="0" smtClean="0"/>
              <a:t>We now count 29,553 epicenters for the interval January 1, 1961 through December 31, 1967 in the file already received from the USCGS by Lamont Geo­logical Observatory.</a:t>
            </a:r>
          </a:p>
          <a:p>
            <a:endParaRPr lang="en-US" dirty="0" smtClean="0"/>
          </a:p>
          <a:p>
            <a:r>
              <a:rPr lang="en-US" dirty="0" smtClean="0"/>
              <a:t>Can now clearly see the</a:t>
            </a:r>
            <a:r>
              <a:rPr lang="en-US" baseline="0" dirty="0" smtClean="0"/>
              <a:t> ridges, all the plate boundaries, plus scattering of seismicity in “stable” zones.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11</a:t>
            </a:fld>
            <a:endParaRPr lang="en-US"/>
          </a:p>
        </p:txBody>
      </p:sp>
    </p:spTree>
    <p:extLst>
      <p:ext uri="{BB962C8B-B14F-4D97-AF65-F5344CB8AC3E}">
        <p14:creationId xmlns:p14="http://schemas.microsoft.com/office/powerpoint/2010/main" val="4123231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“Deep” earthquakes</a:t>
            </a:r>
          </a:p>
          <a:p>
            <a:endParaRPr lang="en-US" dirty="0" smtClean="0"/>
          </a:p>
          <a:p>
            <a:r>
              <a:rPr lang="en-US" dirty="0" smtClean="0"/>
              <a:t>Same</a:t>
            </a:r>
            <a:r>
              <a:rPr lang="en-US" baseline="0" dirty="0" smtClean="0"/>
              <a:t> picture as GR – but notice cluster in Eurasia.</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12</a:t>
            </a:fld>
            <a:endParaRPr lang="en-US"/>
          </a:p>
        </p:txBody>
      </p:sp>
    </p:spTree>
    <p:extLst>
      <p:ext uri="{BB962C8B-B14F-4D97-AF65-F5344CB8AC3E}">
        <p14:creationId xmlns:p14="http://schemas.microsoft.com/office/powerpoint/2010/main" val="2410470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BF8240-C840-8041-9577-EA65B36B9873}" type="datetimeFigureOut">
              <a:rPr lang="en-US" smtClean="0"/>
              <a:t>8/24/16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1839245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BF8240-C840-8041-9577-EA65B36B9873}" type="datetimeFigureOut">
              <a:rPr lang="en-US" smtClean="0"/>
              <a:t>8/24/16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1721258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BF8240-C840-8041-9577-EA65B36B9873}" type="datetimeFigureOut">
              <a:rPr lang="en-US" smtClean="0"/>
              <a:t>8/24/16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1809495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BF8240-C840-8041-9577-EA65B36B9873}" type="datetimeFigureOut">
              <a:rPr lang="en-US" smtClean="0"/>
              <a:t>8/24/16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2450987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BF8240-C840-8041-9577-EA65B36B9873}" type="datetimeFigureOut">
              <a:rPr lang="en-US" smtClean="0"/>
              <a:t>8/24/16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1682147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BF8240-C840-8041-9577-EA65B36B9873}" type="datetimeFigureOut">
              <a:rPr lang="en-US" smtClean="0"/>
              <a:t>8/24/16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3006134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BF8240-C840-8041-9577-EA65B36B9873}" type="datetimeFigureOut">
              <a:rPr lang="en-US" smtClean="0"/>
              <a:t>8/24/16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968818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BF8240-C840-8041-9577-EA65B36B9873}" type="datetimeFigureOut">
              <a:rPr lang="en-US" smtClean="0"/>
              <a:t>8/24/16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896779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F8240-C840-8041-9577-EA65B36B9873}" type="datetimeFigureOut">
              <a:rPr lang="en-US" smtClean="0"/>
              <a:t>8/24/16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3507986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BF8240-C840-8041-9577-EA65B36B9873}" type="datetimeFigureOut">
              <a:rPr lang="en-US" smtClean="0"/>
              <a:t>8/24/16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3328581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BF8240-C840-8041-9577-EA65B36B9873}" type="datetimeFigureOut">
              <a:rPr lang="en-US" smtClean="0"/>
              <a:t>8/24/16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22264195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6000"/>
            <a:extLst>
              <a:ext uri="{BEBA8EAE-BF5A-486C-A8C5-ECC9F3942E4B}">
                <a14:imgProps xmlns:a14="http://schemas.microsoft.com/office/drawing/2010/main">
                  <a14:imgLayer r:embed="rId14">
                    <a14:imgEffect>
                      <a14:sharpenSoften amount="100000"/>
                    </a14:imgEffect>
                    <a14:imgEffect>
                      <a14:colorTemperature colorTemp="9870"/>
                    </a14:imgEffect>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BF8240-C840-8041-9577-EA65B36B9873}" type="datetimeFigureOut">
              <a:rPr lang="en-US" smtClean="0"/>
              <a:t>8/24/16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163E24-C89D-A647-BE0A-C4DD2C86F148}" type="slidenum">
              <a:rPr lang="en-US" smtClean="0"/>
              <a:t>‹#›</a:t>
            </a:fld>
            <a:endParaRPr lang="en-US"/>
          </a:p>
        </p:txBody>
      </p:sp>
    </p:spTree>
    <p:extLst>
      <p:ext uri="{BB962C8B-B14F-4D97-AF65-F5344CB8AC3E}">
        <p14:creationId xmlns:p14="http://schemas.microsoft.com/office/powerpoint/2010/main" val="3430232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emf"/></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1.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41300"/>
            <a:ext cx="9144000" cy="6309420"/>
          </a:xfrm>
          <a:prstGeom prst="rect">
            <a:avLst/>
          </a:prstGeom>
        </p:spPr>
        <p:txBody>
          <a:bodyPr wrap="square">
            <a:spAutoFit/>
          </a:bodyPr>
          <a:lstStyle/>
          <a:p>
            <a:pPr algn="ctr">
              <a:spcBef>
                <a:spcPct val="50000"/>
              </a:spcBef>
            </a:pPr>
            <a:r>
              <a:rPr lang="en-US" sz="4000" b="1" dirty="0" smtClean="0">
                <a:latin typeface="Papyrus"/>
                <a:cs typeface="Papyrus" charset="0"/>
              </a:rPr>
              <a:t>Seismotectonics</a:t>
            </a:r>
          </a:p>
          <a:p>
            <a:pPr algn="ctr">
              <a:spcBef>
                <a:spcPct val="50000"/>
              </a:spcBef>
            </a:pPr>
            <a:endParaRPr lang="en-US" sz="4000" b="1" dirty="0" smtClean="0">
              <a:latin typeface="Papyrus"/>
              <a:cs typeface="Papyrus" charset="0"/>
            </a:endParaRPr>
          </a:p>
          <a:p>
            <a:pPr algn="ctr">
              <a:spcBef>
                <a:spcPct val="50000"/>
              </a:spcBef>
            </a:pPr>
            <a:r>
              <a:rPr lang="en-US" sz="4000" b="1" dirty="0" smtClean="0">
                <a:latin typeface="Papyrus"/>
                <a:cs typeface="Papyrus" charset="0"/>
              </a:rPr>
              <a:t>CERI 7280/8280</a:t>
            </a:r>
          </a:p>
          <a:p>
            <a:pPr algn="ctr">
              <a:spcBef>
                <a:spcPct val="50000"/>
              </a:spcBef>
            </a:pPr>
            <a:r>
              <a:rPr lang="en-US" sz="3200" b="1" dirty="0" smtClean="0">
                <a:latin typeface="Papyrus"/>
                <a:cs typeface="Papyrus" charset="0"/>
              </a:rPr>
              <a:t>Fall 2016                        </a:t>
            </a:r>
          </a:p>
          <a:p>
            <a:pPr algn="ctr">
              <a:spcBef>
                <a:spcPct val="50000"/>
              </a:spcBef>
            </a:pPr>
            <a:r>
              <a:rPr lang="en-US" sz="3200" b="1" dirty="0" err="1" smtClean="0">
                <a:latin typeface="Papyrus"/>
                <a:cs typeface="Papyrus" charset="0"/>
              </a:rPr>
              <a:t>Tu-Th</a:t>
            </a:r>
            <a:r>
              <a:rPr lang="en-US" sz="3200" b="1" dirty="0" smtClean="0">
                <a:latin typeface="Papyrus"/>
                <a:cs typeface="Papyrus" charset="0"/>
              </a:rPr>
              <a:t>                 13:00-14:25</a:t>
            </a:r>
          </a:p>
          <a:p>
            <a:pPr algn="ctr"/>
            <a:r>
              <a:rPr lang="en-US" sz="3200" b="1" dirty="0" smtClean="0">
                <a:latin typeface="Papyrus"/>
                <a:cs typeface="Papyrus" charset="0"/>
              </a:rPr>
              <a:t>Class Room in 3876 Central Ave. (House 3)</a:t>
            </a:r>
          </a:p>
          <a:p>
            <a:pPr algn="ctr"/>
            <a:endParaRPr lang="en-US" sz="3200" b="1" dirty="0">
              <a:latin typeface="Papyrus"/>
              <a:cs typeface="Papyrus" charset="0"/>
            </a:endParaRPr>
          </a:p>
          <a:p>
            <a:pPr algn="ctr"/>
            <a:r>
              <a:rPr lang="en-US" sz="3200" b="1" dirty="0">
                <a:latin typeface="Papyrus"/>
                <a:cs typeface="Papyrus" charset="0"/>
              </a:rPr>
              <a:t>Class </a:t>
            </a:r>
            <a:r>
              <a:rPr lang="en-US" sz="3200" b="1" dirty="0" smtClean="0">
                <a:latin typeface="Papyrus"/>
                <a:cs typeface="Papyrus" charset="0"/>
              </a:rPr>
              <a:t>1</a:t>
            </a:r>
            <a:endParaRPr lang="en-US" sz="3200" b="1" dirty="0">
              <a:latin typeface="Papyrus"/>
              <a:cs typeface="Papyrus" charset="0"/>
            </a:endParaRPr>
          </a:p>
          <a:p>
            <a:pPr algn="ctr"/>
            <a:r>
              <a:rPr lang="en-US" sz="3200" b="1" dirty="0">
                <a:latin typeface="Papyrus"/>
                <a:cs typeface="Papyrus" charset="0"/>
              </a:rPr>
              <a:t>Aug </a:t>
            </a:r>
            <a:r>
              <a:rPr lang="en-US" sz="3200" b="1" dirty="0" smtClean="0">
                <a:latin typeface="Papyrus"/>
                <a:cs typeface="Papyrus" charset="0"/>
              </a:rPr>
              <a:t>23, 2016</a:t>
            </a:r>
            <a:endParaRPr lang="en-US" sz="3200" b="1" dirty="0" smtClean="0">
              <a:latin typeface="Papyrus"/>
              <a:cs typeface="Papyrus" charset="0"/>
            </a:endParaRPr>
          </a:p>
          <a:p>
            <a:pPr algn="ctr"/>
            <a:endParaRPr lang="en-US" sz="2000" b="1" dirty="0">
              <a:latin typeface="Papyrus"/>
              <a:cs typeface="Papyrus" charset="0"/>
            </a:endParaRPr>
          </a:p>
        </p:txBody>
      </p:sp>
    </p:spTree>
    <p:extLst>
      <p:ext uri="{BB962C8B-B14F-4D97-AF65-F5344CB8AC3E}">
        <p14:creationId xmlns:p14="http://schemas.microsoft.com/office/powerpoint/2010/main" val="22232246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ge from seismicityoftheearth_Gand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2449" y="0"/>
            <a:ext cx="4994844" cy="6858000"/>
          </a:xfrm>
          <a:prstGeom prst="rect">
            <a:avLst/>
          </a:prstGeom>
        </p:spPr>
      </p:pic>
    </p:spTree>
    <p:extLst>
      <p:ext uri="{BB962C8B-B14F-4D97-AF65-F5344CB8AC3E}">
        <p14:creationId xmlns:p14="http://schemas.microsoft.com/office/powerpoint/2010/main" val="247197711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SSA1969BarazangiPlate1_Page_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500"/>
            <a:ext cx="9144000" cy="5878373"/>
          </a:xfrm>
          <a:prstGeom prst="rect">
            <a:avLst/>
          </a:prstGeom>
        </p:spPr>
      </p:pic>
      <p:sp>
        <p:nvSpPr>
          <p:cNvPr id="5" name="TextBox 4"/>
          <p:cNvSpPr txBox="1"/>
          <p:nvPr/>
        </p:nvSpPr>
        <p:spPr>
          <a:xfrm>
            <a:off x="241300" y="6464300"/>
            <a:ext cx="3276600" cy="369332"/>
          </a:xfrm>
          <a:prstGeom prst="rect">
            <a:avLst/>
          </a:prstGeom>
          <a:noFill/>
        </p:spPr>
        <p:txBody>
          <a:bodyPr wrap="square" rtlCol="0">
            <a:spAutoFit/>
          </a:bodyPr>
          <a:lstStyle/>
          <a:p>
            <a:r>
              <a:rPr lang="en-US" dirty="0" err="1" smtClean="0">
                <a:latin typeface="Papyrus"/>
                <a:cs typeface="Papyrus"/>
              </a:rPr>
              <a:t>Barazangi</a:t>
            </a:r>
            <a:r>
              <a:rPr lang="en-US" dirty="0" smtClean="0">
                <a:latin typeface="Papyrus"/>
                <a:cs typeface="Papyrus"/>
              </a:rPr>
              <a:t> and Dorman, 1969</a:t>
            </a:r>
            <a:endParaRPr lang="en-US" dirty="0">
              <a:latin typeface="Papyrus"/>
              <a:cs typeface="Papyrus"/>
            </a:endParaRPr>
          </a:p>
        </p:txBody>
      </p:sp>
    </p:spTree>
    <p:extLst>
      <p:ext uri="{BB962C8B-B14F-4D97-AF65-F5344CB8AC3E}">
        <p14:creationId xmlns:p14="http://schemas.microsoft.com/office/powerpoint/2010/main" val="282706963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SSA1969BarazangiPlate2_Page_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1528"/>
            <a:ext cx="9144000" cy="5930145"/>
          </a:xfrm>
          <a:prstGeom prst="rect">
            <a:avLst/>
          </a:prstGeom>
        </p:spPr>
      </p:pic>
      <p:sp>
        <p:nvSpPr>
          <p:cNvPr id="4" name="TextBox 3"/>
          <p:cNvSpPr txBox="1"/>
          <p:nvPr/>
        </p:nvSpPr>
        <p:spPr>
          <a:xfrm>
            <a:off x="241300" y="6464300"/>
            <a:ext cx="3276600" cy="369332"/>
          </a:xfrm>
          <a:prstGeom prst="rect">
            <a:avLst/>
          </a:prstGeom>
          <a:noFill/>
        </p:spPr>
        <p:txBody>
          <a:bodyPr wrap="square" rtlCol="0">
            <a:spAutoFit/>
          </a:bodyPr>
          <a:lstStyle/>
          <a:p>
            <a:r>
              <a:rPr lang="en-US" dirty="0" err="1" smtClean="0">
                <a:latin typeface="Papyrus"/>
                <a:cs typeface="Papyrus"/>
              </a:rPr>
              <a:t>Barazangi</a:t>
            </a:r>
            <a:r>
              <a:rPr lang="en-US" dirty="0" smtClean="0">
                <a:latin typeface="Papyrus"/>
                <a:cs typeface="Papyrus"/>
              </a:rPr>
              <a:t> and Dorman, 1969</a:t>
            </a:r>
            <a:endParaRPr lang="en-US" dirty="0">
              <a:latin typeface="Papyrus"/>
              <a:cs typeface="Papyrus"/>
            </a:endParaRPr>
          </a:p>
        </p:txBody>
      </p:sp>
    </p:spTree>
    <p:extLst>
      <p:ext uri="{BB962C8B-B14F-4D97-AF65-F5344CB8AC3E}">
        <p14:creationId xmlns:p14="http://schemas.microsoft.com/office/powerpoint/2010/main" val="64360324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SSA1969BarazangiPlate3_Page_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1513"/>
            <a:ext cx="9144000" cy="5879374"/>
          </a:xfrm>
          <a:prstGeom prst="rect">
            <a:avLst/>
          </a:prstGeom>
        </p:spPr>
      </p:pic>
      <p:sp>
        <p:nvSpPr>
          <p:cNvPr id="3" name="TextBox 2"/>
          <p:cNvSpPr txBox="1"/>
          <p:nvPr/>
        </p:nvSpPr>
        <p:spPr>
          <a:xfrm>
            <a:off x="241300" y="6464300"/>
            <a:ext cx="3276600" cy="369332"/>
          </a:xfrm>
          <a:prstGeom prst="rect">
            <a:avLst/>
          </a:prstGeom>
          <a:noFill/>
        </p:spPr>
        <p:txBody>
          <a:bodyPr wrap="square" rtlCol="0">
            <a:spAutoFit/>
          </a:bodyPr>
          <a:lstStyle/>
          <a:p>
            <a:r>
              <a:rPr lang="en-US" dirty="0" err="1" smtClean="0">
                <a:latin typeface="Papyrus"/>
                <a:cs typeface="Papyrus"/>
              </a:rPr>
              <a:t>Barazangi</a:t>
            </a:r>
            <a:r>
              <a:rPr lang="en-US" dirty="0" smtClean="0">
                <a:latin typeface="Papyrus"/>
                <a:cs typeface="Papyrus"/>
              </a:rPr>
              <a:t> and Dorman, 1969</a:t>
            </a:r>
            <a:endParaRPr lang="en-US" dirty="0">
              <a:latin typeface="Papyrus"/>
              <a:cs typeface="Papyrus"/>
            </a:endParaRPr>
          </a:p>
        </p:txBody>
      </p:sp>
    </p:spTree>
    <p:extLst>
      <p:ext uri="{BB962C8B-B14F-4D97-AF65-F5344CB8AC3E}">
        <p14:creationId xmlns:p14="http://schemas.microsoft.com/office/powerpoint/2010/main" val="296301622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_557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4286"/>
            <a:ext cx="9144000" cy="4848412"/>
          </a:xfrm>
          <a:prstGeom prst="rect">
            <a:avLst/>
          </a:prstGeom>
        </p:spPr>
      </p:pic>
    </p:spTree>
    <p:extLst>
      <p:ext uri="{BB962C8B-B14F-4D97-AF65-F5344CB8AC3E}">
        <p14:creationId xmlns:p14="http://schemas.microsoft.com/office/powerpoint/2010/main" val="334885271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02_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 y="190500"/>
            <a:ext cx="9067800" cy="6553200"/>
          </a:xfrm>
          <a:prstGeom prst="rect">
            <a:avLst/>
          </a:prstGeom>
        </p:spPr>
      </p:pic>
    </p:spTree>
    <p:extLst>
      <p:ext uri="{BB962C8B-B14F-4D97-AF65-F5344CB8AC3E}">
        <p14:creationId xmlns:p14="http://schemas.microsoft.com/office/powerpoint/2010/main" val="319357798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stoire-tectonique-plaques-Isacks-Oliver-Syk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11"/>
            <a:ext cx="9144000" cy="5120640"/>
          </a:xfrm>
          <a:prstGeom prst="rect">
            <a:avLst/>
          </a:prstGeom>
        </p:spPr>
      </p:pic>
    </p:spTree>
    <p:extLst>
      <p:ext uri="{BB962C8B-B14F-4D97-AF65-F5344CB8AC3E}">
        <p14:creationId xmlns:p14="http://schemas.microsoft.com/office/powerpoint/2010/main" val="238136278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ate_boundaries_faul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341" y="0"/>
            <a:ext cx="7387433" cy="6858000"/>
          </a:xfrm>
          <a:prstGeom prst="rect">
            <a:avLst/>
          </a:prstGeom>
        </p:spPr>
      </p:pic>
    </p:spTree>
    <p:extLst>
      <p:ext uri="{BB962C8B-B14F-4D97-AF65-F5344CB8AC3E}">
        <p14:creationId xmlns:p14="http://schemas.microsoft.com/office/powerpoint/2010/main" val="154756231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s from J. Geophys. Res.1968ISACKS plate motion ma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436161" y="-1171841"/>
            <a:ext cx="6271677" cy="9144000"/>
          </a:xfrm>
          <a:prstGeom prst="rect">
            <a:avLst/>
          </a:prstGeom>
        </p:spPr>
      </p:pic>
    </p:spTree>
    <p:extLst>
      <p:ext uri="{BB962C8B-B14F-4D97-AF65-F5344CB8AC3E}">
        <p14:creationId xmlns:p14="http://schemas.microsoft.com/office/powerpoint/2010/main" val="292673619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lyer_Aron2015_talk-PG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3715883" cy="2870199"/>
          </a:xfrm>
          <a:prstGeom prst="rect">
            <a:avLst/>
          </a:prstGeom>
        </p:spPr>
      </p:pic>
      <p:pic>
        <p:nvPicPr>
          <p:cNvPr id="7" name="Picture 6"/>
          <p:cNvPicPr>
            <a:picLocks noChangeAspect="1"/>
          </p:cNvPicPr>
          <p:nvPr/>
        </p:nvPicPr>
        <p:blipFill>
          <a:blip r:embed="rId4"/>
          <a:stretch>
            <a:fillRect/>
          </a:stretch>
        </p:blipFill>
        <p:spPr>
          <a:xfrm>
            <a:off x="3715883" y="1060450"/>
            <a:ext cx="5270500" cy="2946400"/>
          </a:xfrm>
          <a:prstGeom prst="rect">
            <a:avLst/>
          </a:prstGeom>
        </p:spPr>
      </p:pic>
      <p:pic>
        <p:nvPicPr>
          <p:cNvPr id="8" name="Picture 7"/>
          <p:cNvPicPr>
            <a:picLocks noChangeAspect="1"/>
          </p:cNvPicPr>
          <p:nvPr/>
        </p:nvPicPr>
        <p:blipFill>
          <a:blip r:embed="rId5"/>
          <a:stretch>
            <a:fillRect/>
          </a:stretch>
        </p:blipFill>
        <p:spPr>
          <a:xfrm>
            <a:off x="3715883" y="4121150"/>
            <a:ext cx="5270500" cy="2120900"/>
          </a:xfrm>
          <a:prstGeom prst="rect">
            <a:avLst/>
          </a:prstGeom>
        </p:spPr>
      </p:pic>
      <p:sp>
        <p:nvSpPr>
          <p:cNvPr id="9" name="TextBox 8"/>
          <p:cNvSpPr txBox="1"/>
          <p:nvPr/>
        </p:nvSpPr>
        <p:spPr>
          <a:xfrm>
            <a:off x="4254500" y="6280150"/>
            <a:ext cx="4165600" cy="369332"/>
          </a:xfrm>
          <a:prstGeom prst="rect">
            <a:avLst/>
          </a:prstGeom>
          <a:noFill/>
        </p:spPr>
        <p:txBody>
          <a:bodyPr wrap="square" rtlCol="0">
            <a:spAutoFit/>
          </a:bodyPr>
          <a:lstStyle/>
          <a:p>
            <a:r>
              <a:rPr lang="en-US" dirty="0" smtClean="0">
                <a:latin typeface="Papyrus"/>
                <a:cs typeface="Papyrus"/>
              </a:rPr>
              <a:t>Hicks and </a:t>
            </a:r>
            <a:r>
              <a:rPr lang="en-US" dirty="0" err="1" smtClean="0">
                <a:latin typeface="Papyrus"/>
                <a:cs typeface="Papyrus"/>
              </a:rPr>
              <a:t>Reitbrock</a:t>
            </a:r>
            <a:r>
              <a:rPr lang="en-US" dirty="0" smtClean="0">
                <a:latin typeface="Papyrus"/>
                <a:cs typeface="Papyrus"/>
              </a:rPr>
              <a:t>, 2015</a:t>
            </a:r>
            <a:endParaRPr lang="en-US" dirty="0">
              <a:latin typeface="Papyrus"/>
              <a:cs typeface="Papyrus"/>
            </a:endParaRPr>
          </a:p>
        </p:txBody>
      </p:sp>
    </p:spTree>
    <p:extLst>
      <p:ext uri="{BB962C8B-B14F-4D97-AF65-F5344CB8AC3E}">
        <p14:creationId xmlns:p14="http://schemas.microsoft.com/office/powerpoint/2010/main" val="365360467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9900"/>
            <a:ext cx="9144000" cy="5755421"/>
          </a:xfrm>
          <a:prstGeom prst="rect">
            <a:avLst/>
          </a:prstGeom>
        </p:spPr>
        <p:txBody>
          <a:bodyPr wrap="square">
            <a:spAutoFit/>
          </a:bodyPr>
          <a:lstStyle/>
          <a:p>
            <a:pPr algn="ctr">
              <a:spcBef>
                <a:spcPct val="50000"/>
              </a:spcBef>
            </a:pPr>
            <a:r>
              <a:rPr lang="en-US" sz="3200" b="1" dirty="0" smtClean="0">
                <a:latin typeface="Papyrus"/>
                <a:cs typeface="Papyrus" charset="0"/>
              </a:rPr>
              <a:t>Chris </a:t>
            </a:r>
            <a:r>
              <a:rPr lang="en-US" sz="3200" b="1" dirty="0">
                <a:latin typeface="Papyrus"/>
                <a:cs typeface="Papyrus" charset="0"/>
              </a:rPr>
              <a:t>Powell</a:t>
            </a:r>
          </a:p>
          <a:p>
            <a:pPr algn="ctr"/>
            <a:r>
              <a:rPr lang="en-US" sz="3200" b="1" dirty="0">
                <a:latin typeface="Papyrus"/>
                <a:cs typeface="Papyrus" charset="0"/>
              </a:rPr>
              <a:t>Office: 3876 Central Ave, Attic</a:t>
            </a:r>
          </a:p>
          <a:p>
            <a:pPr algn="ctr"/>
            <a:r>
              <a:rPr lang="en-US" sz="3200" b="1" dirty="0">
                <a:latin typeface="Papyrus"/>
                <a:cs typeface="Papyrus" charset="0"/>
              </a:rPr>
              <a:t>678-8455</a:t>
            </a:r>
          </a:p>
          <a:p>
            <a:pPr algn="ctr"/>
            <a:r>
              <a:rPr lang="en-US" sz="3200" b="1" dirty="0" err="1">
                <a:latin typeface="Papyrus"/>
                <a:cs typeface="Papyrus" charset="0"/>
              </a:rPr>
              <a:t>capowell@memphis</a:t>
            </a:r>
            <a:r>
              <a:rPr lang="en-US" sz="3200" b="1" dirty="0">
                <a:latin typeface="Papyrus"/>
                <a:cs typeface="Papyrus" charset="0"/>
              </a:rPr>
              <a:t> .</a:t>
            </a:r>
            <a:r>
              <a:rPr lang="en-US" sz="3200" b="1" dirty="0" err="1" smtClean="0">
                <a:latin typeface="Papyrus"/>
                <a:cs typeface="Papyrus" charset="0"/>
              </a:rPr>
              <a:t>edu</a:t>
            </a:r>
            <a:endParaRPr lang="en-US" sz="3200" b="1" dirty="0" smtClean="0">
              <a:latin typeface="Papyrus"/>
              <a:cs typeface="Papyrus" charset="0"/>
            </a:endParaRPr>
          </a:p>
          <a:p>
            <a:pPr algn="ctr"/>
            <a:r>
              <a:rPr lang="en-US" sz="3200" b="1" dirty="0" smtClean="0">
                <a:latin typeface="Papyrus"/>
                <a:cs typeface="Papyrus" charset="0"/>
              </a:rPr>
              <a:t>Office </a:t>
            </a:r>
            <a:r>
              <a:rPr lang="en-US" sz="3200" b="1" dirty="0">
                <a:latin typeface="Papyrus"/>
                <a:cs typeface="Papyrus" charset="0"/>
              </a:rPr>
              <a:t>Hours </a:t>
            </a:r>
            <a:r>
              <a:rPr lang="en-US" sz="3200" b="1" dirty="0" smtClean="0">
                <a:latin typeface="Papyrus"/>
                <a:cs typeface="Papyrus" charset="0"/>
              </a:rPr>
              <a:t>– Open</a:t>
            </a:r>
            <a:r>
              <a:rPr lang="en-US" altLang="ja-JP" sz="3200" b="1" dirty="0" smtClean="0">
                <a:latin typeface="Papyrus"/>
                <a:cs typeface="Papyrus" charset="0"/>
              </a:rPr>
              <a:t>.</a:t>
            </a:r>
          </a:p>
          <a:p>
            <a:pPr algn="ctr"/>
            <a:endParaRPr lang="en-US" sz="3200" b="1" dirty="0" smtClean="0">
              <a:latin typeface="Papyrus"/>
              <a:cs typeface="Papyrus" charset="0"/>
            </a:endParaRPr>
          </a:p>
          <a:p>
            <a:pPr algn="ctr">
              <a:spcBef>
                <a:spcPct val="50000"/>
              </a:spcBef>
            </a:pPr>
            <a:r>
              <a:rPr lang="en-US" sz="3200" b="1" dirty="0" smtClean="0">
                <a:latin typeface="Papyrus"/>
                <a:cs typeface="Papyrus" charset="0"/>
              </a:rPr>
              <a:t>Bob </a:t>
            </a:r>
            <a:r>
              <a:rPr lang="en-US" sz="3200" b="1" dirty="0">
                <a:latin typeface="Papyrus"/>
                <a:cs typeface="Papyrus" charset="0"/>
              </a:rPr>
              <a:t>Smalley</a:t>
            </a:r>
          </a:p>
          <a:p>
            <a:pPr algn="ctr"/>
            <a:r>
              <a:rPr lang="en-US" sz="3200" b="1" dirty="0">
                <a:latin typeface="Papyrus"/>
                <a:cs typeface="Papyrus" charset="0"/>
              </a:rPr>
              <a:t>Office: 3892 Central Ave, Room 103</a:t>
            </a:r>
          </a:p>
          <a:p>
            <a:pPr algn="ctr"/>
            <a:r>
              <a:rPr lang="en-US" sz="3200" b="1" dirty="0">
                <a:latin typeface="Papyrus"/>
                <a:cs typeface="Papyrus" charset="0"/>
              </a:rPr>
              <a:t>678-</a:t>
            </a:r>
            <a:r>
              <a:rPr lang="en-US" sz="3200" b="1" dirty="0" smtClean="0">
                <a:latin typeface="Papyrus"/>
                <a:cs typeface="Papyrus" charset="0"/>
              </a:rPr>
              <a:t>4929</a:t>
            </a:r>
          </a:p>
          <a:p>
            <a:pPr algn="ctr"/>
            <a:r>
              <a:rPr lang="en-US" sz="3200" b="1" dirty="0" err="1" smtClean="0">
                <a:latin typeface="Papyrus"/>
                <a:cs typeface="Papyrus" charset="0"/>
              </a:rPr>
              <a:t>rsmalley@memphis.edu</a:t>
            </a:r>
            <a:endParaRPr lang="en-US" sz="3200" b="1" dirty="0">
              <a:latin typeface="Papyrus"/>
              <a:cs typeface="Papyrus" charset="0"/>
            </a:endParaRPr>
          </a:p>
          <a:p>
            <a:pPr algn="ctr"/>
            <a:r>
              <a:rPr lang="en-US" sz="3200" b="1" dirty="0">
                <a:latin typeface="Papyrus"/>
                <a:cs typeface="Papyrus" charset="0"/>
              </a:rPr>
              <a:t>Office Hours – </a:t>
            </a:r>
            <a:r>
              <a:rPr lang="en-US" sz="3200" b="1" dirty="0" smtClean="0">
                <a:latin typeface="Papyrus"/>
                <a:cs typeface="Papyrus" charset="0"/>
              </a:rPr>
              <a:t>Open</a:t>
            </a:r>
            <a:r>
              <a:rPr lang="en-US" altLang="ja-JP" sz="3200" b="1" dirty="0" smtClean="0">
                <a:latin typeface="Papyrus"/>
                <a:cs typeface="Papyrus" charset="0"/>
              </a:rPr>
              <a:t>.</a:t>
            </a:r>
          </a:p>
        </p:txBody>
      </p:sp>
    </p:spTree>
    <p:extLst>
      <p:ext uri="{BB962C8B-B14F-4D97-AF65-F5344CB8AC3E}">
        <p14:creationId xmlns:p14="http://schemas.microsoft.com/office/powerpoint/2010/main" val="253635645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ges from J. Geophys. Res.1968ISACKS-2 eq slip direction ma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436161" y="-1159141"/>
            <a:ext cx="6271677" cy="9144000"/>
          </a:xfrm>
          <a:prstGeom prst="rect">
            <a:avLst/>
          </a:prstGeom>
        </p:spPr>
      </p:pic>
    </p:spTree>
    <p:extLst>
      <p:ext uri="{BB962C8B-B14F-4D97-AF65-F5344CB8AC3E}">
        <p14:creationId xmlns:p14="http://schemas.microsoft.com/office/powerpoint/2010/main" val="410412964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006600"/>
            <a:ext cx="9144000" cy="2820000"/>
          </a:xfrm>
          <a:prstGeom prst="rect">
            <a:avLst/>
          </a:prstGeom>
        </p:spPr>
      </p:pic>
    </p:spTree>
    <p:extLst>
      <p:ext uri="{BB962C8B-B14F-4D97-AF65-F5344CB8AC3E}">
        <p14:creationId xmlns:p14="http://schemas.microsoft.com/office/powerpoint/2010/main" val="347805845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00991"/>
            <a:ext cx="9157229" cy="6167462"/>
          </a:xfrm>
          <a:prstGeom prst="rect">
            <a:avLst/>
          </a:prstGeom>
        </p:spPr>
      </p:pic>
    </p:spTree>
    <p:extLst>
      <p:ext uri="{BB962C8B-B14F-4D97-AF65-F5344CB8AC3E}">
        <p14:creationId xmlns:p14="http://schemas.microsoft.com/office/powerpoint/2010/main" val="130663948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yke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7009"/>
            <a:ext cx="9056330" cy="4002364"/>
          </a:xfrm>
          <a:prstGeom prst="rect">
            <a:avLst/>
          </a:prstGeom>
        </p:spPr>
      </p:pic>
    </p:spTree>
    <p:extLst>
      <p:ext uri="{BB962C8B-B14F-4D97-AF65-F5344CB8AC3E}">
        <p14:creationId xmlns:p14="http://schemas.microsoft.com/office/powerpoint/2010/main" val="258996547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0559"/>
            <a:ext cx="7908925" cy="638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44851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_0-5-8.0.0.0.0.0.9.0.65544-2ndInvSR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06" y="-431800"/>
            <a:ext cx="9483165" cy="7327900"/>
          </a:xfrm>
          <a:prstGeom prst="rect">
            <a:avLst/>
          </a:prstGeom>
        </p:spPr>
      </p:pic>
    </p:spTree>
    <p:extLst>
      <p:ext uri="{BB962C8B-B14F-4D97-AF65-F5344CB8AC3E}">
        <p14:creationId xmlns:p14="http://schemas.microsoft.com/office/powerpoint/2010/main" val="3777790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35000"/>
            <a:ext cx="9144000" cy="5201424"/>
          </a:xfrm>
          <a:prstGeom prst="rect">
            <a:avLst/>
          </a:prstGeom>
        </p:spPr>
        <p:txBody>
          <a:bodyPr wrap="square">
            <a:spAutoFit/>
          </a:bodyPr>
          <a:lstStyle/>
          <a:p>
            <a:pPr algn="ctr">
              <a:spcBef>
                <a:spcPct val="50000"/>
              </a:spcBef>
            </a:pPr>
            <a:r>
              <a:rPr lang="en-US" sz="3200" b="1" dirty="0" smtClean="0">
                <a:latin typeface="Papyrus"/>
                <a:cs typeface="Papyrus" charset="0"/>
              </a:rPr>
              <a:t>Class web page</a:t>
            </a:r>
            <a:r>
              <a:rPr lang="en-US" altLang="ja-JP" sz="3200" b="1" dirty="0" smtClean="0">
                <a:latin typeface="Papyrus"/>
                <a:cs typeface="Papyrus" charset="0"/>
              </a:rPr>
              <a:t>.</a:t>
            </a:r>
          </a:p>
          <a:p>
            <a:pPr algn="ctr">
              <a:spcBef>
                <a:spcPct val="50000"/>
              </a:spcBef>
            </a:pPr>
            <a:endParaRPr lang="en-US" altLang="ja-JP" sz="3200" b="1" dirty="0" smtClean="0">
              <a:latin typeface="Papyrus"/>
              <a:cs typeface="Papyrus" charset="0"/>
            </a:endParaRPr>
          </a:p>
          <a:p>
            <a:pPr algn="ctr">
              <a:spcBef>
                <a:spcPct val="50000"/>
              </a:spcBef>
            </a:pPr>
            <a:r>
              <a:rPr lang="en-US" altLang="ja-JP" sz="3200" b="1" dirty="0" smtClean="0">
                <a:latin typeface="Papyrus"/>
                <a:cs typeface="Papyrus" charset="0"/>
              </a:rPr>
              <a:t>Will have copies of classes in </a:t>
            </a:r>
            <a:r>
              <a:rPr lang="en-US" altLang="ja-JP" sz="3200" b="1" dirty="0" err="1" smtClean="0">
                <a:latin typeface="Papyrus"/>
                <a:cs typeface="Papyrus" charset="0"/>
              </a:rPr>
              <a:t>pdf</a:t>
            </a:r>
            <a:r>
              <a:rPr lang="en-US" altLang="ja-JP" sz="3200" b="1" dirty="0" smtClean="0">
                <a:latin typeface="Papyrus"/>
                <a:cs typeface="Papyrus" charset="0"/>
              </a:rPr>
              <a:t> and </a:t>
            </a:r>
            <a:r>
              <a:rPr lang="en-US" altLang="ja-JP" sz="3200" b="1" dirty="0" err="1" smtClean="0">
                <a:latin typeface="Papyrus"/>
                <a:cs typeface="Papyrus" charset="0"/>
              </a:rPr>
              <a:t>ppt</a:t>
            </a:r>
            <a:r>
              <a:rPr lang="en-US" altLang="ja-JP" sz="3200" b="1" dirty="0" smtClean="0">
                <a:latin typeface="Papyrus"/>
                <a:cs typeface="Papyrus" charset="0"/>
              </a:rPr>
              <a:t> format posted after the class.</a:t>
            </a:r>
          </a:p>
          <a:p>
            <a:pPr algn="ctr">
              <a:spcBef>
                <a:spcPct val="50000"/>
              </a:spcBef>
            </a:pPr>
            <a:r>
              <a:rPr lang="en-US" altLang="ja-JP" sz="3200" b="1" dirty="0" smtClean="0">
                <a:latin typeface="Papyrus"/>
                <a:cs typeface="Papyrus" charset="0"/>
              </a:rPr>
              <a:t>Will have the homework, reading materials, and class discussion student leadership assignments.</a:t>
            </a:r>
          </a:p>
          <a:p>
            <a:pPr algn="ctr">
              <a:spcBef>
                <a:spcPct val="50000"/>
              </a:spcBef>
            </a:pPr>
            <a:endParaRPr lang="en-US" altLang="ja-JP" sz="3200" b="1" dirty="0" smtClean="0">
              <a:latin typeface="Papyrus"/>
              <a:cs typeface="Papyrus" charset="0"/>
            </a:endParaRPr>
          </a:p>
          <a:p>
            <a:pPr algn="ctr"/>
            <a:endParaRPr lang="en-US" sz="2000" b="1" dirty="0">
              <a:latin typeface="Papyrus"/>
              <a:cs typeface="Papyrus" charset="0"/>
            </a:endParaRPr>
          </a:p>
          <a:p>
            <a:pPr algn="ctr">
              <a:spcBef>
                <a:spcPct val="50000"/>
              </a:spcBef>
            </a:pPr>
            <a:r>
              <a:rPr lang="en-US" sz="1600" b="1" dirty="0" err="1" smtClean="0">
                <a:latin typeface="Papyrus"/>
                <a:cs typeface="Papyrus" charset="0"/>
              </a:rPr>
              <a:t>www.ceri.memphis.edu</a:t>
            </a:r>
            <a:r>
              <a:rPr lang="en-US" sz="1600" b="1" dirty="0">
                <a:latin typeface="Papyrus"/>
                <a:cs typeface="Papyrus" charset="0"/>
              </a:rPr>
              <a:t>/people/</a:t>
            </a:r>
            <a:r>
              <a:rPr lang="en-US" sz="1600" b="1" dirty="0" err="1">
                <a:latin typeface="Papyrus"/>
                <a:cs typeface="Papyrus" charset="0"/>
              </a:rPr>
              <a:t>smalley</a:t>
            </a:r>
            <a:r>
              <a:rPr lang="en-US" sz="1600" b="1" dirty="0" smtClean="0">
                <a:latin typeface="Papyrus"/>
                <a:cs typeface="Papyrus" charset="0"/>
              </a:rPr>
              <a:t>/CERI7280F2016</a:t>
            </a:r>
            <a:r>
              <a:rPr lang="en-US" sz="1600" b="1" dirty="0">
                <a:latin typeface="Papyrus"/>
                <a:cs typeface="Papyrus" charset="0"/>
              </a:rPr>
              <a:t>/CERI7280_Seismotectonics_F2016.html</a:t>
            </a:r>
          </a:p>
        </p:txBody>
      </p:sp>
    </p:spTree>
    <p:extLst>
      <p:ext uri="{BB962C8B-B14F-4D97-AF65-F5344CB8AC3E}">
        <p14:creationId xmlns:p14="http://schemas.microsoft.com/office/powerpoint/2010/main" val="184752376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25500" y="1409700"/>
            <a:ext cx="7531100" cy="369332"/>
          </a:xfrm>
          <a:prstGeom prst="rect">
            <a:avLst/>
          </a:prstGeom>
          <a:noFill/>
        </p:spPr>
        <p:txBody>
          <a:bodyPr wrap="square" rtlCol="0">
            <a:spAutoFit/>
          </a:bodyPr>
          <a:lstStyle/>
          <a:p>
            <a:endParaRPr lang="en-US" dirty="0"/>
          </a:p>
        </p:txBody>
      </p:sp>
      <p:sp>
        <p:nvSpPr>
          <p:cNvPr id="10" name="Rectangle 9"/>
          <p:cNvSpPr/>
          <p:nvPr/>
        </p:nvSpPr>
        <p:spPr>
          <a:xfrm>
            <a:off x="0" y="206444"/>
            <a:ext cx="9144000" cy="6494085"/>
          </a:xfrm>
          <a:prstGeom prst="rect">
            <a:avLst/>
          </a:prstGeom>
        </p:spPr>
        <p:txBody>
          <a:bodyPr wrap="square">
            <a:spAutoFit/>
          </a:bodyPr>
          <a:lstStyle/>
          <a:p>
            <a:pPr algn="ctr"/>
            <a:r>
              <a:rPr lang="en-US" sz="3200" b="1" dirty="0" smtClean="0">
                <a:latin typeface="Papyrus"/>
                <a:cs typeface="Papyrus"/>
              </a:rPr>
              <a:t>Quote of the day</a:t>
            </a:r>
          </a:p>
          <a:p>
            <a:pPr algn="ctr"/>
            <a:endParaRPr lang="en-US" sz="3200" b="1" dirty="0">
              <a:latin typeface="Papyrus"/>
              <a:cs typeface="Papyrus"/>
            </a:endParaRPr>
          </a:p>
          <a:p>
            <a:pPr algn="ctr"/>
            <a:r>
              <a:rPr lang="en-US" sz="3200" b="1" dirty="0" smtClean="0">
                <a:latin typeface="Papyrus"/>
                <a:cs typeface="Papyrus"/>
              </a:rPr>
              <a:t>“Earthquakes are exciting and sometimes spectacular events,</a:t>
            </a:r>
            <a:r>
              <a:rPr lang="is-IS" sz="3200" b="1" dirty="0" smtClean="0">
                <a:latin typeface="Papyrus"/>
                <a:cs typeface="Papyrus"/>
              </a:rPr>
              <a:t>…”</a:t>
            </a:r>
          </a:p>
          <a:p>
            <a:pPr algn="ctr"/>
            <a:endParaRPr lang="is-IS" sz="3200" b="1" dirty="0">
              <a:latin typeface="Papyrus"/>
              <a:cs typeface="Papyrus"/>
            </a:endParaRPr>
          </a:p>
          <a:p>
            <a:pPr algn="ctr"/>
            <a:r>
              <a:rPr lang="is-IS" sz="3200" b="1" dirty="0" smtClean="0">
                <a:latin typeface="Papyrus"/>
                <a:cs typeface="Papyrus"/>
              </a:rPr>
              <a:t>C.F. Richter, Elementary Seismology, 1958.</a:t>
            </a:r>
          </a:p>
          <a:p>
            <a:pPr algn="ctr"/>
            <a:r>
              <a:rPr lang="is-IS" sz="3200" b="1" dirty="0" smtClean="0">
                <a:latin typeface="Papyrus"/>
                <a:cs typeface="Papyrus"/>
              </a:rPr>
              <a:t>-------------------------------------------</a:t>
            </a:r>
            <a:endParaRPr lang="is-IS" sz="3200" b="1" dirty="0">
              <a:latin typeface="Papyrus"/>
              <a:cs typeface="Papyrus"/>
            </a:endParaRPr>
          </a:p>
          <a:p>
            <a:pPr algn="ctr"/>
            <a:r>
              <a:rPr lang="is-IS" sz="3200" b="1" dirty="0" smtClean="0">
                <a:latin typeface="Papyrus"/>
                <a:cs typeface="Papyrus"/>
              </a:rPr>
              <a:t>Rebuttal of the day</a:t>
            </a:r>
          </a:p>
          <a:p>
            <a:pPr algn="ctr"/>
            <a:endParaRPr lang="is-IS" sz="3200" b="1" dirty="0">
              <a:latin typeface="Papyrus"/>
              <a:cs typeface="Papyrus"/>
            </a:endParaRPr>
          </a:p>
          <a:p>
            <a:pPr algn="ctr"/>
            <a:r>
              <a:rPr lang="is-IS" sz="3200" b="1" dirty="0" smtClean="0">
                <a:latin typeface="Papyrus"/>
                <a:cs typeface="Papyrus"/>
              </a:rPr>
              <a:t>“said by somebody who was never in an earthquake”</a:t>
            </a:r>
          </a:p>
          <a:p>
            <a:pPr algn="ctr"/>
            <a:endParaRPr lang="is-IS" sz="3200" b="1" dirty="0">
              <a:latin typeface="Papyrus"/>
              <a:cs typeface="Papyrus"/>
            </a:endParaRPr>
          </a:p>
          <a:p>
            <a:pPr algn="ctr"/>
            <a:r>
              <a:rPr lang="en-US" sz="3200" b="1" dirty="0" smtClean="0">
                <a:latin typeface="Papyrus"/>
                <a:cs typeface="Papyrus"/>
              </a:rPr>
              <a:t>S</a:t>
            </a:r>
            <a:r>
              <a:rPr lang="is-IS" sz="3200" b="1" dirty="0" smtClean="0">
                <a:latin typeface="Papyrus"/>
                <a:cs typeface="Papyrus"/>
              </a:rPr>
              <a:t>omebody who was in an earthquake.</a:t>
            </a:r>
            <a:endParaRPr lang="en-US" sz="3200" b="1" dirty="0">
              <a:latin typeface="Papyrus"/>
              <a:cs typeface="Papyrus"/>
            </a:endParaRPr>
          </a:p>
        </p:txBody>
      </p:sp>
    </p:spTree>
    <p:extLst>
      <p:ext uri="{BB962C8B-B14F-4D97-AF65-F5344CB8AC3E}">
        <p14:creationId xmlns:p14="http://schemas.microsoft.com/office/powerpoint/2010/main" val="202461065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25500" y="1409700"/>
            <a:ext cx="7531100" cy="369332"/>
          </a:xfrm>
          <a:prstGeom prst="rect">
            <a:avLst/>
          </a:prstGeom>
          <a:noFill/>
        </p:spPr>
        <p:txBody>
          <a:bodyPr wrap="square" rtlCol="0">
            <a:spAutoFit/>
          </a:bodyPr>
          <a:lstStyle/>
          <a:p>
            <a:endParaRPr lang="en-US" dirty="0"/>
          </a:p>
        </p:txBody>
      </p:sp>
      <p:sp>
        <p:nvSpPr>
          <p:cNvPr id="10" name="Rectangle 9"/>
          <p:cNvSpPr/>
          <p:nvPr/>
        </p:nvSpPr>
        <p:spPr>
          <a:xfrm>
            <a:off x="228600" y="1590744"/>
            <a:ext cx="8699500" cy="3046988"/>
          </a:xfrm>
          <a:prstGeom prst="rect">
            <a:avLst/>
          </a:prstGeom>
        </p:spPr>
        <p:txBody>
          <a:bodyPr wrap="square">
            <a:spAutoFit/>
          </a:bodyPr>
          <a:lstStyle/>
          <a:p>
            <a:pPr algn="ctr"/>
            <a:r>
              <a:rPr lang="en-US" sz="3200" b="1" dirty="0">
                <a:latin typeface="Papyrus"/>
                <a:cs typeface="Papyrus"/>
              </a:rPr>
              <a:t>Seismotectonics </a:t>
            </a:r>
            <a:r>
              <a:rPr lang="en-US" sz="3200" b="1" dirty="0" smtClean="0">
                <a:latin typeface="Papyrus"/>
                <a:cs typeface="Papyrus"/>
              </a:rPr>
              <a:t> is  the  synthesis  of earthquake</a:t>
            </a:r>
            <a:r>
              <a:rPr lang="en-US" sz="3200" b="1" dirty="0">
                <a:latin typeface="Papyrus"/>
                <a:cs typeface="Papyrus"/>
              </a:rPr>
              <a:t>, </a:t>
            </a:r>
            <a:r>
              <a:rPr lang="en-US" sz="3200" b="1" dirty="0" smtClean="0">
                <a:latin typeface="Papyrus"/>
                <a:cs typeface="Papyrus"/>
              </a:rPr>
              <a:t> geophysical</a:t>
            </a:r>
            <a:r>
              <a:rPr lang="en-US" sz="3200" b="1" dirty="0">
                <a:latin typeface="Papyrus"/>
                <a:cs typeface="Papyrus"/>
              </a:rPr>
              <a:t>, </a:t>
            </a:r>
            <a:r>
              <a:rPr lang="en-US" sz="3200" b="1" dirty="0" smtClean="0">
                <a:latin typeface="Papyrus"/>
                <a:cs typeface="Papyrus"/>
              </a:rPr>
              <a:t> geodetic  and geological  data  to  deduce  the  tectonic  framework  of  a  region.</a:t>
            </a:r>
          </a:p>
          <a:p>
            <a:pPr algn="ctr"/>
            <a:endParaRPr lang="en-US" sz="3200" b="1" dirty="0">
              <a:latin typeface="Papyrus"/>
              <a:cs typeface="Papyrus"/>
            </a:endParaRPr>
          </a:p>
          <a:p>
            <a:pPr algn="ctr"/>
            <a:r>
              <a:rPr lang="en-US" sz="3200" b="1" dirty="0">
                <a:latin typeface="Papyrus"/>
                <a:cs typeface="Papyrus"/>
              </a:rPr>
              <a:t>[</a:t>
            </a:r>
            <a:r>
              <a:rPr lang="en-US" sz="3200" b="1" dirty="0" err="1">
                <a:latin typeface="Papyrus"/>
                <a:cs typeface="Papyrus"/>
              </a:rPr>
              <a:t>Scholz</a:t>
            </a:r>
            <a:r>
              <a:rPr lang="en-US" sz="3200" b="1" dirty="0">
                <a:latin typeface="Papyrus"/>
                <a:cs typeface="Papyrus"/>
              </a:rPr>
              <a:t>, </a:t>
            </a:r>
            <a:r>
              <a:rPr lang="en-US" sz="3200" b="1" dirty="0" smtClean="0">
                <a:latin typeface="Papyrus"/>
                <a:cs typeface="Papyrus"/>
              </a:rPr>
              <a:t>1990</a:t>
            </a:r>
            <a:r>
              <a:rPr lang="en-US" sz="3200" b="1" dirty="0">
                <a:latin typeface="Papyrus"/>
                <a:cs typeface="Papyrus"/>
              </a:rPr>
              <a:t>]. </a:t>
            </a:r>
          </a:p>
        </p:txBody>
      </p:sp>
    </p:spTree>
    <p:extLst>
      <p:ext uri="{BB962C8B-B14F-4D97-AF65-F5344CB8AC3E}">
        <p14:creationId xmlns:p14="http://schemas.microsoft.com/office/powerpoint/2010/main" val="95262642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artoonHolden28_500transparent.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5" y="231826"/>
            <a:ext cx="9132185" cy="5241874"/>
          </a:xfrm>
          <a:prstGeom prst="rect">
            <a:avLst/>
          </a:prstGeom>
        </p:spPr>
      </p:pic>
    </p:spTree>
    <p:extLst>
      <p:ext uri="{BB962C8B-B14F-4D97-AF65-F5344CB8AC3E}">
        <p14:creationId xmlns:p14="http://schemas.microsoft.com/office/powerpoint/2010/main" val="251002345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ge global shallow from seismicityoftheearth_GandR-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340000">
            <a:off x="2163478" y="0"/>
            <a:ext cx="4994844" cy="6858000"/>
          </a:xfrm>
          <a:prstGeom prst="rect">
            <a:avLst/>
          </a:prstGeom>
        </p:spPr>
      </p:pic>
    </p:spTree>
    <p:extLst>
      <p:ext uri="{BB962C8B-B14F-4D97-AF65-F5344CB8AC3E}">
        <p14:creationId xmlns:p14="http://schemas.microsoft.com/office/powerpoint/2010/main" val="20858568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 global deep from seismicityoftheearth_GandR-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01578" y="0"/>
            <a:ext cx="4994844" cy="6858000"/>
          </a:xfrm>
          <a:prstGeom prst="rect">
            <a:avLst/>
          </a:prstGeom>
        </p:spPr>
      </p:pic>
    </p:spTree>
    <p:extLst>
      <p:ext uri="{BB962C8B-B14F-4D97-AF65-F5344CB8AC3E}">
        <p14:creationId xmlns:p14="http://schemas.microsoft.com/office/powerpoint/2010/main" val="42830845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 Page from seismicityoftheearth_GandR-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8255" y="0"/>
            <a:ext cx="4994844" cy="6858000"/>
          </a:xfrm>
          <a:prstGeom prst="rect">
            <a:avLst/>
          </a:prstGeom>
        </p:spPr>
      </p:pic>
    </p:spTree>
    <p:extLst>
      <p:ext uri="{BB962C8B-B14F-4D97-AF65-F5344CB8AC3E}">
        <p14:creationId xmlns:p14="http://schemas.microsoft.com/office/powerpoint/2010/main" val="113900022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6200</TotalTime>
  <Words>2119</Words>
  <Application>Microsoft Macintosh PowerPoint</Application>
  <PresentationFormat>On-screen Show (4:3)</PresentationFormat>
  <Paragraphs>184</Paragraphs>
  <Slides>25</Slides>
  <Notes>22</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unknown unknown</dc:creator>
  <cp:keywords/>
  <dc:description/>
  <cp:lastModifiedBy>unknown unknown</cp:lastModifiedBy>
  <cp:revision>118</cp:revision>
  <dcterms:created xsi:type="dcterms:W3CDTF">2016-08-14T17:59:51Z</dcterms:created>
  <dcterms:modified xsi:type="dcterms:W3CDTF">2016-08-24T16:39:42Z</dcterms:modified>
  <cp:category/>
</cp:coreProperties>
</file>