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1" r:id="rId6"/>
    <p:sldId id="270" r:id="rId7"/>
    <p:sldId id="262" r:id="rId8"/>
    <p:sldId id="263" r:id="rId9"/>
    <p:sldId id="268" r:id="rId10"/>
    <p:sldId id="264" r:id="rId11"/>
    <p:sldId id="271" r:id="rId12"/>
    <p:sldId id="265" r:id="rId13"/>
    <p:sldId id="272" r:id="rId14"/>
    <p:sldId id="259" r:id="rId15"/>
    <p:sldId id="266" r:id="rId16"/>
    <p:sldId id="267" r:id="rId17"/>
    <p:sldId id="269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-16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F7840-411E-4F48-BDEA-37F9AE5A0688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06EF5-6497-B045-9B83-5E804D6CE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69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Palinspastic</a:t>
            </a:r>
            <a:r>
              <a:rPr lang="en-US" dirty="0" smtClean="0"/>
              <a:t>: In structural geology section restoration or </a:t>
            </a:r>
            <a:r>
              <a:rPr lang="en-US" b="1" dirty="0" err="1" smtClean="0"/>
              <a:t>palinspastic</a:t>
            </a:r>
            <a:r>
              <a:rPr lang="en-US" dirty="0" smtClean="0"/>
              <a:t> restoration is a technique used to progressively undeform a geological section in an attempt to validate the interpretation used to build the section.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06EF5-6497-B045-9B83-5E804D6CE4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9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ftp://</a:t>
            </a:r>
            <a:r>
              <a:rPr lang="en-US" dirty="0" err="1" smtClean="0"/>
              <a:t>rock.geosociety.org</a:t>
            </a:r>
            <a:r>
              <a:rPr lang="en-US" dirty="0" smtClean="0"/>
              <a:t>/pub/</a:t>
            </a:r>
            <a:r>
              <a:rPr lang="en-US" dirty="0" err="1" smtClean="0"/>
              <a:t>reposit</a:t>
            </a:r>
            <a:r>
              <a:rPr lang="en-US" dirty="0" smtClean="0"/>
              <a:t>/2016/2016009.pdf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06EF5-6497-B045-9B83-5E804D6CE4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65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Grenville_orogeny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06EF5-6497-B045-9B83-5E804D6CE4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6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Cook, F.A.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Vasudevan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K., 2006. Reprocessing and enhanced interpretation of the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initial COCORP Southern Appalachians traverse.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Tectonophysics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420(1), pp.161-174.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06EF5-6497-B045-9B83-5E804D6CE4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67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Cook, F.A.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Vasudevan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K., 2006. Reprocessing and enhanced interpretation of the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initial COCORP Southern Appalachians traverse.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Tectonophysics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420(1), pp.161-174.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06EF5-6497-B045-9B83-5E804D6CE4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58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Hatcher, R.D., Jr., Bream, B.R.,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Merschat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A.J., 2007. Tectonic map of the southern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central Appalachians: A tale of three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orogens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 complete Wilson cycle,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Hatcher, R.D., Jr., Carlson, M.P., McBride, J.H.,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Martínes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Catalán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J.R., eds., 4-D Framework of Continental Crust: Geological Society of America Memoir 200, p., 595-632,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10.1130/2007.1200(29).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06EF5-6497-B045-9B83-5E804D6CE48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03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11/10/16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11/10/16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11/10/16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11/10/16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11/10/16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11/10/16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11/10/16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11/10/16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11/10/16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11/10/16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2805" y="4753160"/>
            <a:ext cx="6553200" cy="457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Christine A. Powell and William A. Thomas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Grenville Basement Structures Associated with the ETSZ, southeastern USA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09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Apparent Polar-wander curves</a:t>
            </a:r>
            <a:endParaRPr lang="en-US" dirty="0"/>
          </a:p>
        </p:txBody>
      </p:sp>
      <p:pic>
        <p:nvPicPr>
          <p:cNvPr id="3" name="Picture 2" descr="Screen shot 2016-11-10 at 11.23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00" y="1600286"/>
            <a:ext cx="4917287" cy="52577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11079" y="6581001"/>
            <a:ext cx="2171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(Powell and Thomas</a:t>
            </a:r>
            <a:r>
              <a:rPr lang="en-US" sz="1200" dirty="0" smtClean="0"/>
              <a:t>, </a:t>
            </a:r>
            <a:r>
              <a:rPr lang="en-US" sz="1200" dirty="0" smtClean="0"/>
              <a:t>2016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5282286" y="1796450"/>
            <a:ext cx="34045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2000km along-strike migration of Amazonia relative to </a:t>
            </a:r>
            <a:r>
              <a:rPr lang="en-US" dirty="0" err="1" smtClean="0"/>
              <a:t>Laurentia</a:t>
            </a:r>
            <a:r>
              <a:rPr lang="en-US" dirty="0" smtClean="0"/>
              <a:t> 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During Grenville orogeny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err="1" smtClean="0"/>
              <a:t>Sunsas</a:t>
            </a:r>
            <a:r>
              <a:rPr lang="en-US" dirty="0" smtClean="0"/>
              <a:t> orogeny during assembly of </a:t>
            </a:r>
            <a:r>
              <a:rPr lang="en-US" dirty="0" err="1" smtClean="0"/>
              <a:t>Rodinia</a:t>
            </a:r>
            <a:r>
              <a:rPr lang="en-US" dirty="0" smtClean="0"/>
              <a:t>; extensive, linear, </a:t>
            </a:r>
            <a:r>
              <a:rPr lang="en-US" dirty="0" err="1" smtClean="0"/>
              <a:t>mylonitic</a:t>
            </a:r>
            <a:r>
              <a:rPr lang="en-US" dirty="0" smtClean="0"/>
              <a:t> shear zone; left-lateral motion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Alpine Fault in New Zealand could be a modern analog of transform motion between 2 plates</a:t>
            </a:r>
          </a:p>
          <a:p>
            <a:pPr marL="285750" indent="-285750">
              <a:buFont typeface="Wingdings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195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Isotopic data: indicates </a:t>
            </a:r>
            <a:r>
              <a:rPr lang="en-US" dirty="0" err="1" smtClean="0"/>
              <a:t>sinistral</a:t>
            </a:r>
            <a:r>
              <a:rPr lang="en-US" dirty="0" smtClean="0"/>
              <a:t> displacement between Amazonia &amp; proto-</a:t>
            </a:r>
            <a:r>
              <a:rPr lang="en-US" dirty="0" err="1" smtClean="0"/>
              <a:t>Laurentia</a:t>
            </a:r>
            <a:endParaRPr lang="en-US" dirty="0" smtClean="0"/>
          </a:p>
          <a:p>
            <a:pPr lvl="1"/>
            <a:r>
              <a:rPr lang="en-US" dirty="0" smtClean="0"/>
              <a:t>Growth of southeaster </a:t>
            </a:r>
            <a:r>
              <a:rPr lang="en-US" dirty="0" err="1" smtClean="0"/>
              <a:t>Laurentia</a:t>
            </a:r>
            <a:r>
              <a:rPr lang="en-US" dirty="0" smtClean="0"/>
              <a:t> during Grenville </a:t>
            </a:r>
            <a:r>
              <a:rPr lang="en-US" dirty="0" err="1" smtClean="0"/>
              <a:t>orogenesis</a:t>
            </a:r>
            <a:endParaRPr lang="en-US" dirty="0" smtClean="0"/>
          </a:p>
          <a:p>
            <a:pPr lvl="1"/>
            <a:r>
              <a:rPr lang="en-US" dirty="0" err="1" smtClean="0"/>
              <a:t>Pb</a:t>
            </a:r>
            <a:r>
              <a:rPr lang="en-US" dirty="0" smtClean="0"/>
              <a:t> and </a:t>
            </a:r>
            <a:r>
              <a:rPr lang="en-US" dirty="0" err="1" smtClean="0"/>
              <a:t>Sm-Nd</a:t>
            </a:r>
            <a:r>
              <a:rPr lang="en-US" dirty="0" smtClean="0"/>
              <a:t> dates show Grenville basement to E of NY-AL was part of Amazonia, added to proto-</a:t>
            </a:r>
            <a:r>
              <a:rPr lang="en-US" dirty="0" err="1" smtClean="0"/>
              <a:t>Laurentia</a:t>
            </a:r>
            <a:r>
              <a:rPr lang="en-US" dirty="0" smtClean="0"/>
              <a:t> during Grenville Orogeny</a:t>
            </a:r>
          </a:p>
          <a:p>
            <a:pPr lvl="1"/>
            <a:r>
              <a:rPr lang="en-US" dirty="0" err="1" smtClean="0"/>
              <a:t>Pb</a:t>
            </a:r>
            <a:r>
              <a:rPr lang="en-US" dirty="0" smtClean="0"/>
              <a:t> data from Appalachians similar to </a:t>
            </a:r>
            <a:r>
              <a:rPr lang="en-US" dirty="0" err="1" smtClean="0"/>
              <a:t>Pb</a:t>
            </a:r>
            <a:r>
              <a:rPr lang="en-US" dirty="0" smtClean="0"/>
              <a:t> data from </a:t>
            </a:r>
            <a:r>
              <a:rPr lang="en-US" dirty="0" err="1" smtClean="0"/>
              <a:t>Sunsas</a:t>
            </a:r>
            <a:r>
              <a:rPr lang="en-US" dirty="0" smtClean="0"/>
              <a:t> province</a:t>
            </a:r>
          </a:p>
          <a:p>
            <a:r>
              <a:rPr lang="en-US" dirty="0" smtClean="0"/>
              <a:t>SKS Splitting: supports </a:t>
            </a:r>
            <a:r>
              <a:rPr lang="en-US" dirty="0" err="1" smtClean="0"/>
              <a:t>sinistral</a:t>
            </a:r>
            <a:r>
              <a:rPr lang="en-US" dirty="0" smtClean="0"/>
              <a:t> displacement </a:t>
            </a:r>
          </a:p>
          <a:p>
            <a:pPr lvl="1"/>
            <a:r>
              <a:rPr lang="en-US" dirty="0" smtClean="0"/>
              <a:t>Fast directions within southern Appalachians are parallel to trend of NY-AL lineament</a:t>
            </a:r>
          </a:p>
          <a:p>
            <a:pPr lvl="1"/>
            <a:r>
              <a:rPr lang="en-US" dirty="0" smtClean="0"/>
              <a:t>Alignment implies thick, sheared mantle lithosphere</a:t>
            </a:r>
          </a:p>
          <a:p>
            <a:pPr lvl="1"/>
            <a:r>
              <a:rPr lang="en-US" dirty="0" smtClean="0"/>
              <a:t>Entire lithosphere: ductile shear along transform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1668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s</a:t>
            </a:r>
            <a:r>
              <a:rPr lang="en-US" dirty="0" smtClean="0"/>
              <a:t> solution</a:t>
            </a:r>
            <a:endParaRPr lang="en-US" dirty="0"/>
          </a:p>
        </p:txBody>
      </p:sp>
      <p:pic>
        <p:nvPicPr>
          <p:cNvPr id="3" name="Picture 2" descr="Screen shot 2016-11-10 at 11.23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199" y="1792506"/>
            <a:ext cx="5844460" cy="48280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74886" y="6533658"/>
            <a:ext cx="2171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(Powell and Thomas</a:t>
            </a:r>
            <a:r>
              <a:rPr lang="en-US" sz="1200" dirty="0" smtClean="0"/>
              <a:t>, </a:t>
            </a:r>
            <a:r>
              <a:rPr lang="en-US" sz="1200" dirty="0" smtClean="0"/>
              <a:t>2016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68448" y="1961641"/>
            <a:ext cx="2612202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Depth: 20-24 km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Dots: earthquakes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Black dot on scale: starting velocity value for layer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Dashed line: NY-AL lineament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Sharp velocity contrast across NY-AL lineament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LVZ: preserved segment of left-lateral transform between Amazonia and proto-</a:t>
            </a:r>
            <a:r>
              <a:rPr lang="en-US" dirty="0" err="1" smtClean="0"/>
              <a:t>Laurentia</a:t>
            </a: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372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Reactivation of sheared basement rocks</a:t>
            </a:r>
          </a:p>
          <a:p>
            <a:r>
              <a:rPr lang="en-US" dirty="0" smtClean="0"/>
              <a:t>Large-scale transform fault from Amazonia and proto-</a:t>
            </a:r>
            <a:r>
              <a:rPr lang="en-US" dirty="0" err="1" smtClean="0"/>
              <a:t>Laurentia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Paleomagnetic</a:t>
            </a:r>
            <a:r>
              <a:rPr lang="en-US" dirty="0" smtClean="0"/>
              <a:t> polar-wander curves consistent with transform fault</a:t>
            </a:r>
          </a:p>
          <a:p>
            <a:r>
              <a:rPr lang="en-US" dirty="0" smtClean="0"/>
              <a:t>Isotopic data similar on both sides of proposed transform fault during Grenville orogeny</a:t>
            </a:r>
          </a:p>
          <a:p>
            <a:r>
              <a:rPr lang="en-US" dirty="0" smtClean="0"/>
              <a:t>SKS splitting results support lithosphere-scale shear 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173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Supercontinent </a:t>
            </a:r>
            <a:r>
              <a:rPr lang="en-US" dirty="0" err="1" smtClean="0"/>
              <a:t>Rodinia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280" y="1614039"/>
            <a:ext cx="5821331" cy="518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35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Line Location</a:t>
            </a:r>
            <a:endParaRPr lang="en-US" dirty="0"/>
          </a:p>
        </p:txBody>
      </p:sp>
      <p:pic>
        <p:nvPicPr>
          <p:cNvPr id="3" name="Picture 2" descr="Screen shot 2016-06-23 at 11.38.0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90" y="1496068"/>
            <a:ext cx="7006321" cy="525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06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DÉcollement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3" name="Picture 2" descr="with reflection da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1619"/>
            <a:ext cx="9144000" cy="316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3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Geologic Map</a:t>
            </a:r>
            <a:endParaRPr lang="en-US" dirty="0"/>
          </a:p>
        </p:txBody>
      </p:sp>
      <p:pic>
        <p:nvPicPr>
          <p:cNvPr id="3" name="Picture 2" descr="Hatcher20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6717"/>
            <a:ext cx="9144000" cy="493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82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Geologic History of Eastern U.S.</a:t>
            </a:r>
            <a:endParaRPr lang="en-US" dirty="0"/>
          </a:p>
        </p:txBody>
      </p:sp>
      <p:pic>
        <p:nvPicPr>
          <p:cNvPr id="3" name="Picture 2" descr="Figure from Thomas20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27" y="1724599"/>
            <a:ext cx="5450104" cy="48410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6232" y="6513687"/>
            <a:ext cx="2412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(Thomas, 2006)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92797" y="2088758"/>
            <a:ext cx="269400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800" dirty="0"/>
              <a:t>Multiple episodes of continental collision resulting in tectonic inheritance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535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Grenville Orogeny</a:t>
            </a:r>
            <a:endParaRPr lang="en-US" dirty="0"/>
          </a:p>
        </p:txBody>
      </p:sp>
      <p:pic>
        <p:nvPicPr>
          <p:cNvPr id="3" name="Picture 2" descr="Screen shot 2016-11-10 at 9.34.0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71" y="1573754"/>
            <a:ext cx="6100373" cy="51221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486139"/>
            <a:ext cx="2412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(Thomas, 2006)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83744" y="2067766"/>
            <a:ext cx="26940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400" dirty="0" smtClean="0"/>
              <a:t>Assembly of </a:t>
            </a:r>
            <a:r>
              <a:rPr lang="en-US" sz="2400" dirty="0" err="1" smtClean="0"/>
              <a:t>Rodinia</a:t>
            </a:r>
            <a:endParaRPr lang="en-US" sz="2400" dirty="0" smtClean="0"/>
          </a:p>
          <a:p>
            <a:pPr marL="285750" indent="-285750">
              <a:buFont typeface="Wingdings" charset="2"/>
              <a:buChar char="Ø"/>
            </a:pPr>
            <a:endParaRPr lang="en-US" sz="2400" dirty="0" smtClean="0"/>
          </a:p>
          <a:p>
            <a:pPr marL="285750" indent="-285750">
              <a:buFont typeface="Wingdings" charset="2"/>
              <a:buChar char="Ø"/>
            </a:pPr>
            <a:r>
              <a:rPr lang="en-US" sz="2400" dirty="0" smtClean="0"/>
              <a:t>Approximately 980 Ma to 1.2 </a:t>
            </a:r>
            <a:r>
              <a:rPr lang="en-US" sz="2400" dirty="0" err="1" smtClean="0"/>
              <a:t>Ga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383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ETSZ Location</a:t>
            </a:r>
            <a:endParaRPr lang="en-US" dirty="0"/>
          </a:p>
        </p:txBody>
      </p:sp>
      <p:pic>
        <p:nvPicPr>
          <p:cNvPr id="3" name="Picture 2" descr="Screen shot 2016-11-10 at 9.51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99" y="1811050"/>
            <a:ext cx="5117465" cy="47418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915" y="1941810"/>
            <a:ext cx="34214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Circles: epicenters from 1984-present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Mag: magnitude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ETSZ: Eastern Tennessee Seismic Zone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AL: Alabama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GA: Georgia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KY: Kentucky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NC: North Carolina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OH: Ohio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SC: South Carolina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TN: Tennessee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VA: Virginia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WV: West Virginia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12567" y="6488668"/>
            <a:ext cx="4172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(Powell and Thomas</a:t>
            </a:r>
            <a:r>
              <a:rPr lang="en-US" dirty="0" smtClean="0"/>
              <a:t>, </a:t>
            </a:r>
            <a:r>
              <a:rPr lang="en-US" dirty="0" smtClean="0"/>
              <a:t>2016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343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61995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Magnetic &amp; Gravity Anomaly maps</a:t>
            </a:r>
            <a:endParaRPr lang="en-US" dirty="0"/>
          </a:p>
        </p:txBody>
      </p:sp>
      <p:pic>
        <p:nvPicPr>
          <p:cNvPr id="3" name="Picture 2" descr="Screen shot 2016-11-10 at 11.13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1921"/>
            <a:ext cx="9144000" cy="43339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2053" y="824469"/>
            <a:ext cx="768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Aeromagnetic anomalies                          </a:t>
            </a:r>
            <a:r>
              <a:rPr lang="en-US" b="1" dirty="0" err="1" smtClean="0"/>
              <a:t>Bouguer</a:t>
            </a:r>
            <a:r>
              <a:rPr lang="en-US" b="1" dirty="0" smtClean="0"/>
              <a:t> gravity anomalies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61204" y="5422802"/>
            <a:ext cx="37992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Purple dots: earthquakes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1: mafic intrusion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2: </a:t>
            </a:r>
            <a:r>
              <a:rPr lang="en-US" dirty="0" err="1" smtClean="0"/>
              <a:t>anorthosite</a:t>
            </a: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3: fault zone</a:t>
            </a:r>
          </a:p>
          <a:p>
            <a:pPr marL="285750" indent="-285750">
              <a:buFont typeface="Wingdings" charset="2"/>
              <a:buChar char="Ø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13555" y="5422802"/>
            <a:ext cx="4144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4: reactivated sheared basement rocks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5: Blue Ridge Grenville basement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Dashed line: NY-AL lineament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74886" y="6581001"/>
            <a:ext cx="2171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(Powell and Thomas</a:t>
            </a:r>
            <a:r>
              <a:rPr lang="en-US" sz="1200" dirty="0" smtClean="0"/>
              <a:t>, </a:t>
            </a:r>
            <a:r>
              <a:rPr lang="en-US" sz="1200" dirty="0" smtClean="0"/>
              <a:t>2016</a:t>
            </a:r>
            <a:r>
              <a:rPr lang="en-US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0967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Velocity Inversion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Discussed in Powell et al., 2014</a:t>
            </a:r>
          </a:p>
          <a:p>
            <a:r>
              <a:rPr lang="en-US" dirty="0" smtClean="0"/>
              <a:t>1039 earthquakes recorded from 1984-2009</a:t>
            </a:r>
          </a:p>
          <a:p>
            <a:r>
              <a:rPr lang="en-US" dirty="0" smtClean="0"/>
              <a:t>211 earthquakes recorded from 2009-2014</a:t>
            </a:r>
          </a:p>
          <a:p>
            <a:r>
              <a:rPr lang="en-US" dirty="0" smtClean="0"/>
              <a:t>1-D velocity model from </a:t>
            </a:r>
            <a:r>
              <a:rPr lang="en-US" dirty="0" err="1" smtClean="0"/>
              <a:t>Vlahovic</a:t>
            </a:r>
            <a:r>
              <a:rPr lang="en-US" dirty="0" smtClean="0"/>
              <a:t> et al., 1998</a:t>
            </a:r>
          </a:p>
          <a:p>
            <a:r>
              <a:rPr lang="en-US" dirty="0" smtClean="0"/>
              <a:t>Non-linear </a:t>
            </a:r>
            <a:r>
              <a:rPr lang="en-US" dirty="0" err="1" smtClean="0"/>
              <a:t>traveltime</a:t>
            </a:r>
            <a:r>
              <a:rPr lang="en-US" dirty="0" smtClean="0"/>
              <a:t> tomography method used to calculate 3-D </a:t>
            </a:r>
            <a:r>
              <a:rPr lang="en-US" dirty="0" err="1" smtClean="0"/>
              <a:t>Vp</a:t>
            </a:r>
            <a:r>
              <a:rPr lang="en-US" dirty="0" smtClean="0"/>
              <a:t> and </a:t>
            </a:r>
            <a:r>
              <a:rPr lang="en-US" dirty="0" err="1" smtClean="0"/>
              <a:t>Vs</a:t>
            </a:r>
            <a:r>
              <a:rPr lang="en-US" dirty="0" smtClean="0"/>
              <a:t> models and hypocenter locations</a:t>
            </a:r>
          </a:p>
          <a:p>
            <a:r>
              <a:rPr lang="en-US" dirty="0" smtClean="0"/>
              <a:t>Inversion volume blocks: 12x12x4 km</a:t>
            </a:r>
          </a:p>
          <a:p>
            <a:r>
              <a:rPr lang="en-US" dirty="0" smtClean="0"/>
              <a:t>Resolution acceptable to 24 km depth</a:t>
            </a:r>
          </a:p>
          <a:p>
            <a:r>
              <a:rPr lang="en-US" dirty="0" smtClean="0"/>
              <a:t>For more detail, view Powell et al., 2014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769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Velocity Solution</a:t>
            </a:r>
            <a:endParaRPr lang="en-US" dirty="0"/>
          </a:p>
        </p:txBody>
      </p:sp>
      <p:pic>
        <p:nvPicPr>
          <p:cNvPr id="3" name="Picture 2" descr="Screen shot 2016-11-10 at 11.21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43" y="1563944"/>
            <a:ext cx="6447403" cy="529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64697" y="1775801"/>
            <a:ext cx="2400576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P-wave velocity anomalies for 8-12km depth</a:t>
            </a:r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1, 2, 3: profiles</a:t>
            </a:r>
          </a:p>
          <a:p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NY-AL: New York-Alabama lineament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9243" y="6581001"/>
            <a:ext cx="2171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(Powell and Thomas</a:t>
            </a:r>
            <a:r>
              <a:rPr lang="en-US" sz="1200" dirty="0" smtClean="0"/>
              <a:t>, </a:t>
            </a:r>
            <a:r>
              <a:rPr lang="en-US" sz="1200" dirty="0" smtClean="0"/>
              <a:t>2016</a:t>
            </a:r>
            <a:r>
              <a:rPr lang="en-US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23384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Profiles 1, 2, &amp; 3</a:t>
            </a:r>
            <a:endParaRPr lang="en-US" dirty="0"/>
          </a:p>
        </p:txBody>
      </p:sp>
      <p:pic>
        <p:nvPicPr>
          <p:cNvPr id="3" name="Picture 2" descr="Screen shot 2016-11-10 at 11.21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02" y="1551366"/>
            <a:ext cx="5428160" cy="53066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02600" y="1744828"/>
            <a:ext cx="2983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Dots: earthquake hypocenters within 12km of profile line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Basement fault zone follows trace of NY-AL; extends to 24km depth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S. Appalachian Grenville basement includes all crust southeast </a:t>
            </a:r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295220" y="6442501"/>
            <a:ext cx="2171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(Powell and Thomas</a:t>
            </a:r>
            <a:r>
              <a:rPr lang="en-US" sz="1200" dirty="0" smtClean="0"/>
              <a:t>, </a:t>
            </a:r>
            <a:r>
              <a:rPr lang="en-US" sz="1200" dirty="0" smtClean="0"/>
              <a:t>2016</a:t>
            </a:r>
            <a:r>
              <a:rPr lang="en-US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45589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DR1</a:t>
            </a:r>
            <a:endParaRPr lang="en-US" dirty="0"/>
          </a:p>
        </p:txBody>
      </p:sp>
      <p:pic>
        <p:nvPicPr>
          <p:cNvPr id="3" name="Picture 2" descr="Screen shot 2016-11-10 at 11.45.1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755"/>
            <a:ext cx="9144000" cy="505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441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211</TotalTime>
  <Words>830</Words>
  <Application>Microsoft Macintosh PowerPoint</Application>
  <PresentationFormat>On-screen Show (4:3)</PresentationFormat>
  <Paragraphs>104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Apothecary</vt:lpstr>
      <vt:lpstr>Grenville Basement Structures Associated with the ETSZ, southeastern USA</vt:lpstr>
      <vt:lpstr>Geologic History of Eastern U.S.</vt:lpstr>
      <vt:lpstr>Grenville Orogeny</vt:lpstr>
      <vt:lpstr>ETSZ Location</vt:lpstr>
      <vt:lpstr>Magnetic &amp; Gravity Anomaly maps</vt:lpstr>
      <vt:lpstr>Velocity Inversion</vt:lpstr>
      <vt:lpstr>Velocity Solution</vt:lpstr>
      <vt:lpstr>Profiles 1, 2, &amp; 3</vt:lpstr>
      <vt:lpstr>Table DR1</vt:lpstr>
      <vt:lpstr>Apparent Polar-wander curves</vt:lpstr>
      <vt:lpstr>Other Evidence</vt:lpstr>
      <vt:lpstr>Absolute Vs solution</vt:lpstr>
      <vt:lpstr>Conclusions</vt:lpstr>
      <vt:lpstr>Supercontinent Rodinia</vt:lpstr>
      <vt:lpstr>Reflection Line Location</vt:lpstr>
      <vt:lpstr>DÉcollement example</vt:lpstr>
      <vt:lpstr>Geologic Map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Grenville Basement Structures Associated with the ETSZ, southeastern USA</dc:title>
  <dc:creator>Chloe Glover</dc:creator>
  <cp:lastModifiedBy>Chloe Glover</cp:lastModifiedBy>
  <cp:revision>13</cp:revision>
  <dcterms:created xsi:type="dcterms:W3CDTF">2016-11-10T15:26:13Z</dcterms:created>
  <dcterms:modified xsi:type="dcterms:W3CDTF">2016-11-10T18:57:38Z</dcterms:modified>
</cp:coreProperties>
</file>