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notesSlides/notesSlide1.xml" ContentType="application/vnd.openxmlformats-officedocument.presentationml.notesSlide+xml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notesSlides/notesSlide2.xml" ContentType="application/vnd.openxmlformats-officedocument.presentationml.notesSlide+xml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notesSlides/notesSlide3.xml" ContentType="application/vnd.openxmlformats-officedocument.presentationml.notesSlide+xml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9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Relationship Id="rId2" Type="http://schemas.openxmlformats.org/officeDocument/2006/relationships/image" Target="../media/image18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Relationship Id="rId2" Type="http://schemas.openxmlformats.org/officeDocument/2006/relationships/image" Target="../media/image20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Relationship Id="rId2" Type="http://schemas.openxmlformats.org/officeDocument/2006/relationships/image" Target="../media/image2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Relationship Id="rId2" Type="http://schemas.openxmlformats.org/officeDocument/2006/relationships/image" Target="../media/image24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4" Type="http://schemas.openxmlformats.org/officeDocument/2006/relationships/image" Target="../media/image29.emf"/><Relationship Id="rId5" Type="http://schemas.openxmlformats.org/officeDocument/2006/relationships/image" Target="../media/image30.emf"/><Relationship Id="rId6" Type="http://schemas.openxmlformats.org/officeDocument/2006/relationships/image" Target="../media/image31.emf"/><Relationship Id="rId1" Type="http://schemas.openxmlformats.org/officeDocument/2006/relationships/image" Target="../media/image26.emf"/><Relationship Id="rId2" Type="http://schemas.openxmlformats.org/officeDocument/2006/relationships/image" Target="../media/image2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Relationship Id="rId2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Relationship Id="rId2" Type="http://schemas.openxmlformats.org/officeDocument/2006/relationships/image" Target="../media/image11.emf"/><Relationship Id="rId3" Type="http://schemas.openxmlformats.org/officeDocument/2006/relationships/image" Target="../media/image1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Relationship Id="rId2" Type="http://schemas.openxmlformats.org/officeDocument/2006/relationships/image" Target="../media/image14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Relationship Id="rId2" Type="http://schemas.openxmlformats.org/officeDocument/2006/relationships/image" Target="../media/image1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C2D85E-4212-424C-A0A8-C1B4953D6A66}" type="datetimeFigureOut">
              <a:rPr lang="en-US" smtClean="0"/>
              <a:t>10/24/16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E8C453-487C-EA4E-8FA5-93A8D77A1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77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/>
            <a:fld id="{08A3BE20-B1D0-9747-B466-89A89BB2B56F}" type="slidenum">
              <a:rPr lang="en-US" sz="1200" b="0">
                <a:latin typeface="Papyrus" charset="0"/>
                <a:cs typeface="Papyrus" charset="0"/>
              </a:rPr>
              <a:pPr eaLnBrk="1" hangingPunct="1"/>
              <a:t>5</a:t>
            </a:fld>
            <a:endParaRPr lang="en-US" sz="1200" b="0">
              <a:latin typeface="Papyrus" charset="0"/>
              <a:cs typeface="Papyrus" charset="0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Papyrus" charset="0"/>
                <a:ea typeface="ＭＳ Ｐゴシック" charset="0"/>
                <a:cs typeface="ＭＳ Ｐゴシック" charset="0"/>
              </a:rPr>
              <a:t>It is also the </a:t>
            </a:r>
            <a:r>
              <a:rPr lang="ja-JP" altLang="en-US">
                <a:latin typeface="Papyrus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>
                <a:latin typeface="Papyrus" charset="0"/>
                <a:ea typeface="ＭＳ Ｐゴシック" charset="0"/>
                <a:cs typeface="ＭＳ Ｐゴシック" charset="0"/>
              </a:rPr>
              <a:t>intuitive</a:t>
            </a:r>
            <a:r>
              <a:rPr lang="ja-JP" altLang="en-US">
                <a:latin typeface="Papyrus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>
                <a:latin typeface="Papyrus" charset="0"/>
                <a:ea typeface="ＭＳ Ｐゴシック" charset="0"/>
                <a:cs typeface="ＭＳ Ｐゴシック" charset="0"/>
              </a:rPr>
              <a:t> way to do rotations</a:t>
            </a:r>
            <a:endParaRPr lang="en-US">
              <a:latin typeface="Papyru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/>
            <a:fld id="{EDA956C2-FB33-FD48-9AB6-A4323837491F}" type="slidenum">
              <a:rPr lang="en-US" sz="1200" b="0">
                <a:latin typeface="Papyrus" charset="0"/>
                <a:cs typeface="Papyrus" charset="0"/>
              </a:rPr>
              <a:pPr eaLnBrk="1" hangingPunct="1"/>
              <a:t>15</a:t>
            </a:fld>
            <a:endParaRPr lang="en-US" sz="1200" b="0">
              <a:latin typeface="Papyrus" charset="0"/>
              <a:cs typeface="Papyrus" charset="0"/>
            </a:endParaRPr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Papyrus" charset="0"/>
                <a:ea typeface="ＭＳ Ｐゴシック" charset="0"/>
                <a:cs typeface="ＭＳ Ｐゴシック" charset="0"/>
              </a:rPr>
              <a:t>Have more data than needed, so equations</a:t>
            </a:r>
            <a:r>
              <a:rPr lang="en-US" baseline="0" dirty="0" smtClean="0">
                <a:latin typeface="Papyrus" charset="0"/>
                <a:ea typeface="ＭＳ Ｐゴシック" charset="0"/>
                <a:cs typeface="ＭＳ Ｐゴシック" charset="0"/>
              </a:rPr>
              <a:t> are going to be inconsistent if data has noise (practically - finite precision on computer is same as “noise”, not going to get consistent equations).</a:t>
            </a:r>
            <a:endParaRPr lang="en-US" dirty="0" smtClean="0">
              <a:latin typeface="Papyrus" charset="0"/>
              <a:ea typeface="ＭＳ Ｐゴシック" charset="0"/>
              <a:cs typeface="ＭＳ Ｐゴシック" charset="0"/>
            </a:endParaRPr>
          </a:p>
          <a:p>
            <a:r>
              <a:rPr lang="en-US" dirty="0" smtClean="0">
                <a:latin typeface="Papyrus" charset="0"/>
                <a:ea typeface="ＭＳ Ｐゴシック" charset="0"/>
                <a:cs typeface="ＭＳ Ｐゴシック" charset="0"/>
              </a:rPr>
              <a:t>Note </a:t>
            </a:r>
            <a:r>
              <a:rPr lang="en-US" dirty="0">
                <a:latin typeface="Papyrus" charset="0"/>
                <a:ea typeface="ＭＳ Ｐゴシック" charset="0"/>
                <a:cs typeface="ＭＳ Ｐゴシック" charset="0"/>
              </a:rPr>
              <a:t>this is linear least squares – do directly for r, not iterative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/>
            <a:fld id="{E2F72223-5A27-AE48-8F3C-D95BC3D2FAC0}" type="slidenum">
              <a:rPr lang="en-US" sz="1200" b="0">
                <a:latin typeface="Papyrus" charset="0"/>
                <a:cs typeface="Papyrus" charset="0"/>
              </a:rPr>
              <a:pPr eaLnBrk="1" hangingPunct="1"/>
              <a:t>17</a:t>
            </a:fld>
            <a:endParaRPr lang="en-US" sz="1200" b="0">
              <a:latin typeface="Papyrus" charset="0"/>
              <a:cs typeface="Papyrus" charset="0"/>
            </a:endParaRPr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Papyrus" charset="0"/>
                <a:ea typeface="ＭＳ Ｐゴシック" charset="0"/>
                <a:cs typeface="ＭＳ Ｐゴシック" charset="0"/>
              </a:rPr>
              <a:t>Note this is linear least squares – do directly for r, not iterative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CABC-8D9F-0F42-9B80-55BCDAF4B19C}" type="datetimeFigureOut">
              <a:rPr lang="en-US" smtClean="0"/>
              <a:t>10/24/16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DB88-ADA7-3446-A3FE-666F83B90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561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CABC-8D9F-0F42-9B80-55BCDAF4B19C}" type="datetimeFigureOut">
              <a:rPr lang="en-US" smtClean="0"/>
              <a:t>10/24/16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DB88-ADA7-3446-A3FE-666F83B90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474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CABC-8D9F-0F42-9B80-55BCDAF4B19C}" type="datetimeFigureOut">
              <a:rPr lang="en-US" smtClean="0"/>
              <a:t>10/24/16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DB88-ADA7-3446-A3FE-666F83B90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712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CABC-8D9F-0F42-9B80-55BCDAF4B19C}" type="datetimeFigureOut">
              <a:rPr lang="en-US" smtClean="0"/>
              <a:t>10/24/16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DB88-ADA7-3446-A3FE-666F83B90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947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CABC-8D9F-0F42-9B80-55BCDAF4B19C}" type="datetimeFigureOut">
              <a:rPr lang="en-US" smtClean="0"/>
              <a:t>10/24/16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DB88-ADA7-3446-A3FE-666F83B90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716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CABC-8D9F-0F42-9B80-55BCDAF4B19C}" type="datetimeFigureOut">
              <a:rPr lang="en-US" smtClean="0"/>
              <a:t>10/24/16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DB88-ADA7-3446-A3FE-666F83B90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779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CABC-8D9F-0F42-9B80-55BCDAF4B19C}" type="datetimeFigureOut">
              <a:rPr lang="en-US" smtClean="0"/>
              <a:t>10/24/16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DB88-ADA7-3446-A3FE-666F83B90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96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CABC-8D9F-0F42-9B80-55BCDAF4B19C}" type="datetimeFigureOut">
              <a:rPr lang="en-US" smtClean="0"/>
              <a:t>10/24/16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DB88-ADA7-3446-A3FE-666F83B90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474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CABC-8D9F-0F42-9B80-55BCDAF4B19C}" type="datetimeFigureOut">
              <a:rPr lang="en-US" smtClean="0"/>
              <a:t>10/24/16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DB88-ADA7-3446-A3FE-666F83B90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593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CABC-8D9F-0F42-9B80-55BCDAF4B19C}" type="datetimeFigureOut">
              <a:rPr lang="en-US" smtClean="0"/>
              <a:t>10/24/16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DB88-ADA7-3446-A3FE-666F83B90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798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CABC-8D9F-0F42-9B80-55BCDAF4B19C}" type="datetimeFigureOut">
              <a:rPr lang="en-US" smtClean="0"/>
              <a:t>10/24/16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DB88-ADA7-3446-A3FE-666F83B90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132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ECABC-8D9F-0F42-9B80-55BCDAF4B19C}" type="datetimeFigureOut">
              <a:rPr lang="en-US" smtClean="0"/>
              <a:t>10/24/16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4DB88-ADA7-3446-A3FE-666F83B90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97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4" Type="http://schemas.openxmlformats.org/officeDocument/2006/relationships/image" Target="../media/image17.emf"/><Relationship Id="rId5" Type="http://schemas.openxmlformats.org/officeDocument/2006/relationships/oleObject" Target="../embeddings/oleObject18.bin"/><Relationship Id="rId6" Type="http://schemas.openxmlformats.org/officeDocument/2006/relationships/image" Target="../media/image18.e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4" Type="http://schemas.openxmlformats.org/officeDocument/2006/relationships/image" Target="../media/image19.emf"/><Relationship Id="rId5" Type="http://schemas.openxmlformats.org/officeDocument/2006/relationships/oleObject" Target="../embeddings/oleObject20.bin"/><Relationship Id="rId6" Type="http://schemas.openxmlformats.org/officeDocument/2006/relationships/image" Target="../media/image20.e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4" Type="http://schemas.openxmlformats.org/officeDocument/2006/relationships/image" Target="../media/image21.emf"/><Relationship Id="rId5" Type="http://schemas.openxmlformats.org/officeDocument/2006/relationships/oleObject" Target="../embeddings/oleObject22.bin"/><Relationship Id="rId6" Type="http://schemas.openxmlformats.org/officeDocument/2006/relationships/image" Target="../media/image22.e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23.bin"/><Relationship Id="rId5" Type="http://schemas.openxmlformats.org/officeDocument/2006/relationships/image" Target="../media/image23.emf"/><Relationship Id="rId6" Type="http://schemas.openxmlformats.org/officeDocument/2006/relationships/oleObject" Target="../embeddings/oleObject24.bin"/><Relationship Id="rId7" Type="http://schemas.openxmlformats.org/officeDocument/2006/relationships/image" Target="../media/image24.e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4" Type="http://schemas.openxmlformats.org/officeDocument/2006/relationships/image" Target="../media/image25.emf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1" Type="http://schemas.openxmlformats.org/officeDocument/2006/relationships/image" Target="../media/image29.emf"/><Relationship Id="rId12" Type="http://schemas.openxmlformats.org/officeDocument/2006/relationships/oleObject" Target="../embeddings/oleObject30.bin"/><Relationship Id="rId13" Type="http://schemas.openxmlformats.org/officeDocument/2006/relationships/image" Target="../media/image30.emf"/><Relationship Id="rId14" Type="http://schemas.openxmlformats.org/officeDocument/2006/relationships/oleObject" Target="../embeddings/oleObject31.bin"/><Relationship Id="rId15" Type="http://schemas.openxmlformats.org/officeDocument/2006/relationships/image" Target="../media/image31.emf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7.xml"/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26.bin"/><Relationship Id="rId5" Type="http://schemas.openxmlformats.org/officeDocument/2006/relationships/image" Target="../media/image26.emf"/><Relationship Id="rId6" Type="http://schemas.openxmlformats.org/officeDocument/2006/relationships/oleObject" Target="../embeddings/oleObject27.bin"/><Relationship Id="rId7" Type="http://schemas.openxmlformats.org/officeDocument/2006/relationships/image" Target="../media/image27.emf"/><Relationship Id="rId8" Type="http://schemas.openxmlformats.org/officeDocument/2006/relationships/oleObject" Target="../embeddings/oleObject28.bin"/><Relationship Id="rId9" Type="http://schemas.openxmlformats.org/officeDocument/2006/relationships/image" Target="../media/image28.emf"/><Relationship Id="rId10" Type="http://schemas.openxmlformats.org/officeDocument/2006/relationships/oleObject" Target="../embeddings/oleObject29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2.e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3.e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4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6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7.bin"/><Relationship Id="rId5" Type="http://schemas.openxmlformats.org/officeDocument/2006/relationships/image" Target="../media/image7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8.emf"/><Relationship Id="rId5" Type="http://schemas.openxmlformats.org/officeDocument/2006/relationships/oleObject" Target="../embeddings/oleObject9.bin"/><Relationship Id="rId6" Type="http://schemas.openxmlformats.org/officeDocument/2006/relationships/image" Target="../media/image9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4" Type="http://schemas.openxmlformats.org/officeDocument/2006/relationships/image" Target="../media/image10.emf"/><Relationship Id="rId5" Type="http://schemas.openxmlformats.org/officeDocument/2006/relationships/oleObject" Target="../embeddings/oleObject11.bin"/><Relationship Id="rId6" Type="http://schemas.openxmlformats.org/officeDocument/2006/relationships/image" Target="../media/image11.emf"/><Relationship Id="rId7" Type="http://schemas.openxmlformats.org/officeDocument/2006/relationships/oleObject" Target="../embeddings/oleObject12.bin"/><Relationship Id="rId8" Type="http://schemas.openxmlformats.org/officeDocument/2006/relationships/image" Target="../media/image12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4" Type="http://schemas.openxmlformats.org/officeDocument/2006/relationships/image" Target="../media/image13.emf"/><Relationship Id="rId5" Type="http://schemas.openxmlformats.org/officeDocument/2006/relationships/oleObject" Target="../embeddings/oleObject14.bin"/><Relationship Id="rId6" Type="http://schemas.openxmlformats.org/officeDocument/2006/relationships/image" Target="../media/image14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4" Type="http://schemas.openxmlformats.org/officeDocument/2006/relationships/image" Target="../media/image15.emf"/><Relationship Id="rId5" Type="http://schemas.openxmlformats.org/officeDocument/2006/relationships/oleObject" Target="../embeddings/oleObject16.bin"/><Relationship Id="rId6" Type="http://schemas.openxmlformats.org/officeDocument/2006/relationships/image" Target="../media/image16.e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/>
            <a:fld id="{6EA6EAF8-ABB4-FF4B-86E3-35014DDC9EFE}" type="slidenum">
              <a:rPr lang="en-US" sz="1200">
                <a:solidFill>
                  <a:srgbClr val="D38E27"/>
                </a:solidFill>
                <a:latin typeface="Papyrus" charset="0"/>
                <a:cs typeface="Papyrus" charset="0"/>
              </a:rPr>
              <a:pPr eaLnBrk="1" hangingPunct="1"/>
              <a:t>1</a:t>
            </a:fld>
            <a:endParaRPr lang="en-US" sz="1200">
              <a:solidFill>
                <a:srgbClr val="D38E27"/>
              </a:solidFill>
              <a:latin typeface="Papyrus" charset="0"/>
              <a:cs typeface="Papyrus" charset="0"/>
            </a:endParaRPr>
          </a:p>
        </p:txBody>
      </p:sp>
      <p:graphicFrame>
        <p:nvGraphicFramePr>
          <p:cNvPr id="48130" name="Object 2"/>
          <p:cNvGraphicFramePr>
            <a:graphicFrameLocks noChangeAspect="1"/>
          </p:cNvGraphicFramePr>
          <p:nvPr/>
        </p:nvGraphicFramePr>
        <p:xfrm>
          <a:off x="3810000" y="5126038"/>
          <a:ext cx="1509713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3" imgW="660400" imgH="165100" progId="Equation.3">
                  <p:embed/>
                </p:oleObj>
              </mc:Choice>
              <mc:Fallback>
                <p:oleObj name="Equation" r:id="rId3" imgW="6604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5126038"/>
                        <a:ext cx="1509713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1" name="Text Box 8"/>
          <p:cNvSpPr txBox="1"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0" dirty="0">
                <a:latin typeface="Papyrus" charset="0"/>
                <a:cs typeface="Arial" charset="0"/>
              </a:rPr>
              <a:t>Solving for Euler poles</a:t>
            </a:r>
          </a:p>
        </p:txBody>
      </p:sp>
      <p:sp>
        <p:nvSpPr>
          <p:cNvPr id="48132" name="Text Box 9"/>
          <p:cNvSpPr txBox="1">
            <a:spLocks noChangeArrowheads="1"/>
          </p:cNvSpPr>
          <p:nvPr/>
        </p:nvSpPr>
        <p:spPr bwMode="auto">
          <a:xfrm>
            <a:off x="0" y="1625600"/>
            <a:ext cx="9144000" cy="289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0" dirty="0">
                <a:latin typeface="Papyrus" charset="0"/>
                <a:cs typeface="Arial" charset="0"/>
              </a:rPr>
              <a:t>Forward problem</a:t>
            </a:r>
          </a:p>
          <a:p>
            <a:pPr eaLnBrk="1" hangingPunct="1">
              <a:spcBef>
                <a:spcPct val="50000"/>
              </a:spcBef>
            </a:pPr>
            <a:endParaRPr lang="en-US" b="0" dirty="0">
              <a:latin typeface="Papyrus" charset="0"/>
              <a:cs typeface="Arial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b="0" dirty="0">
                <a:latin typeface="Papyrus" charset="0"/>
                <a:cs typeface="Arial" charset="0"/>
              </a:rPr>
              <a:t>Given rotation pole, </a:t>
            </a:r>
            <a:r>
              <a:rPr lang="en-US" b="0" u="sng" dirty="0">
                <a:latin typeface="Papyrus" charset="0"/>
                <a:cs typeface="Arial" charset="0"/>
              </a:rPr>
              <a:t>R</a:t>
            </a:r>
            <a:r>
              <a:rPr lang="en-US" b="0" dirty="0">
                <a:latin typeface="Papyrus" charset="0"/>
                <a:cs typeface="Arial" charset="0"/>
              </a:rPr>
              <a:t>, for movement of spherical shell on surface of sphere</a:t>
            </a:r>
          </a:p>
          <a:p>
            <a:pPr eaLnBrk="1" hangingPunct="1">
              <a:spcBef>
                <a:spcPct val="50000"/>
              </a:spcBef>
            </a:pPr>
            <a:r>
              <a:rPr lang="en-US" b="0" dirty="0">
                <a:latin typeface="Papyrus" charset="0"/>
                <a:cs typeface="Arial" charset="0"/>
              </a:rPr>
              <a:t>We can find the velocity of a point, </a:t>
            </a:r>
            <a:r>
              <a:rPr lang="en-US" b="0" u="sng" dirty="0">
                <a:latin typeface="Papyrus" charset="0"/>
                <a:cs typeface="Arial" charset="0"/>
              </a:rPr>
              <a:t>X</a:t>
            </a:r>
            <a:r>
              <a:rPr lang="en-US" b="0" dirty="0">
                <a:latin typeface="Papyrus" charset="0"/>
                <a:cs typeface="Arial" charset="0"/>
              </a:rPr>
              <a:t>, on that shell from</a:t>
            </a:r>
          </a:p>
        </p:txBody>
      </p:sp>
      <p:sp>
        <p:nvSpPr>
          <p:cNvPr id="48133" name="Text Box 10"/>
          <p:cNvSpPr txBox="1">
            <a:spLocks noChangeArrowheads="1"/>
          </p:cNvSpPr>
          <p:nvPr/>
        </p:nvSpPr>
        <p:spPr bwMode="auto">
          <a:xfrm>
            <a:off x="0" y="624840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0">
                <a:latin typeface="Papyrus" charset="0"/>
                <a:cs typeface="Arial" charset="0"/>
              </a:rPr>
              <a:t>(review)</a:t>
            </a:r>
          </a:p>
        </p:txBody>
      </p:sp>
    </p:spTree>
    <p:extLst>
      <p:ext uri="{BB962C8B-B14F-4D97-AF65-F5344CB8AC3E}">
        <p14:creationId xmlns:p14="http://schemas.microsoft.com/office/powerpoint/2010/main" val="9308418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/>
            <a:fld id="{C735FB6A-D249-6448-AE05-7965B7F048D8}" type="slidenum">
              <a:rPr lang="en-US" sz="1200">
                <a:solidFill>
                  <a:srgbClr val="D38E27"/>
                </a:solidFill>
                <a:latin typeface="Papyrus" charset="0"/>
                <a:cs typeface="Papyrus" charset="0"/>
              </a:rPr>
              <a:pPr eaLnBrk="1" hangingPunct="1"/>
              <a:t>10</a:t>
            </a:fld>
            <a:endParaRPr lang="en-US" sz="1200">
              <a:solidFill>
                <a:srgbClr val="D38E27"/>
              </a:solidFill>
              <a:latin typeface="Papyrus" charset="0"/>
              <a:cs typeface="Papyrus" charset="0"/>
            </a:endParaRPr>
          </a:p>
        </p:txBody>
      </p:sp>
      <p:sp>
        <p:nvSpPr>
          <p:cNvPr id="58370" name="Text Box 4"/>
          <p:cNvSpPr txBox="1">
            <a:spLocks noChangeArrowheads="1"/>
          </p:cNvSpPr>
          <p:nvPr/>
        </p:nvSpPr>
        <p:spPr bwMode="auto">
          <a:xfrm>
            <a:off x="0" y="2971800"/>
            <a:ext cx="91440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latin typeface="Papyrus" charset="0"/>
                <a:cs typeface="Arial" charset="0"/>
              </a:rPr>
              <a:t>You can see this two ways</a:t>
            </a:r>
          </a:p>
          <a:p>
            <a:pPr eaLnBrk="1" hangingPunct="1"/>
            <a:endParaRPr lang="en-US" b="0">
              <a:latin typeface="Papyrus" charset="0"/>
              <a:cs typeface="Arial" charset="0"/>
            </a:endParaRPr>
          </a:p>
          <a:p>
            <a:pPr eaLnBrk="1" hangingPunct="1"/>
            <a:r>
              <a:rPr lang="en-US" b="0">
                <a:latin typeface="Papyrus" charset="0"/>
                <a:cs typeface="Arial" charset="0"/>
              </a:rPr>
              <a:t>1 - The matrix is singular (the determinant is zero)</a:t>
            </a:r>
          </a:p>
          <a:p>
            <a:pPr eaLnBrk="1" hangingPunct="1"/>
            <a:endParaRPr lang="en-US" b="0">
              <a:latin typeface="Papyrus" charset="0"/>
              <a:cs typeface="Arial" charset="0"/>
            </a:endParaRPr>
          </a:p>
          <a:p>
            <a:pPr eaLnBrk="1" hangingPunct="1"/>
            <a:r>
              <a:rPr lang="en-US" b="0">
                <a:latin typeface="Papyrus" charset="0"/>
                <a:cs typeface="Arial" charset="0"/>
              </a:rPr>
              <a:t>2 - Geometrically, the velocity vector is tangent to a small circle about the rotation pole –</a:t>
            </a:r>
          </a:p>
          <a:p>
            <a:pPr eaLnBrk="1" hangingPunct="1"/>
            <a:r>
              <a:rPr lang="en-US" b="0">
                <a:latin typeface="Papyrus" charset="0"/>
                <a:cs typeface="Arial" charset="0"/>
              </a:rPr>
              <a:t>There are an infinite number of small circles (defined by a rotation pole) to which a single vector is tangent</a:t>
            </a:r>
          </a:p>
        </p:txBody>
      </p:sp>
      <p:graphicFrame>
        <p:nvGraphicFramePr>
          <p:cNvPr id="58371" name="Object 2"/>
          <p:cNvGraphicFramePr>
            <a:graphicFrameLocks noChangeAspect="1"/>
          </p:cNvGraphicFramePr>
          <p:nvPr/>
        </p:nvGraphicFramePr>
        <p:xfrm>
          <a:off x="2654300" y="242888"/>
          <a:ext cx="3741738" cy="159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Equation" r:id="rId3" imgW="1638300" imgH="698500" progId="Equation.3">
                  <p:embed/>
                </p:oleObj>
              </mc:Choice>
              <mc:Fallback>
                <p:oleObj name="Equation" r:id="rId3" imgW="1638300" imgH="698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4300" y="242888"/>
                        <a:ext cx="3741738" cy="159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2" name="Object 3"/>
          <p:cNvGraphicFramePr>
            <a:graphicFrameLocks noChangeAspect="1"/>
          </p:cNvGraphicFramePr>
          <p:nvPr/>
        </p:nvGraphicFramePr>
        <p:xfrm>
          <a:off x="3975100" y="2266950"/>
          <a:ext cx="113030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Equation" r:id="rId5" imgW="495300" imgH="165100" progId="Equation.3">
                  <p:embed/>
                </p:oleObj>
              </mc:Choice>
              <mc:Fallback>
                <p:oleObj name="Equation" r:id="rId5" imgW="4953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5100" y="2266950"/>
                        <a:ext cx="1130300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081467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/>
            <a:fld id="{76EFE9F6-48FE-4946-A286-660CF68E2D9E}" type="slidenum">
              <a:rPr lang="en-US" sz="1200">
                <a:solidFill>
                  <a:srgbClr val="D38E27"/>
                </a:solidFill>
                <a:latin typeface="Papyrus" charset="0"/>
                <a:cs typeface="Papyrus" charset="0"/>
              </a:rPr>
              <a:pPr eaLnBrk="1" hangingPunct="1"/>
              <a:t>11</a:t>
            </a:fld>
            <a:endParaRPr lang="en-US" sz="1200">
              <a:solidFill>
                <a:srgbClr val="D38E27"/>
              </a:solidFill>
              <a:latin typeface="Papyrus" charset="0"/>
              <a:cs typeface="Papyrus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0" y="3441700"/>
            <a:ext cx="9144000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latin typeface="Papyrus" charset="0"/>
                <a:cs typeface="Arial" charset="0"/>
              </a:rPr>
              <a:t>So there are an infinite number of solutions to this expression.</a:t>
            </a:r>
          </a:p>
          <a:p>
            <a:pPr eaLnBrk="1" hangingPunct="1"/>
            <a:endParaRPr lang="en-US" b="0">
              <a:latin typeface="Papyrus" charset="0"/>
              <a:cs typeface="Arial" charset="0"/>
            </a:endParaRPr>
          </a:p>
          <a:p>
            <a:pPr eaLnBrk="1" hangingPunct="1"/>
            <a:endParaRPr lang="en-US" b="0">
              <a:latin typeface="Papyrus" charset="0"/>
              <a:cs typeface="Arial" charset="0"/>
            </a:endParaRPr>
          </a:p>
          <a:p>
            <a:pPr eaLnBrk="1" hangingPunct="1"/>
            <a:r>
              <a:rPr lang="en-US" b="0">
                <a:latin typeface="Papyrus" charset="0"/>
                <a:cs typeface="Arial" charset="0"/>
              </a:rPr>
              <a:t>Can we fix this by adding a second data point?</a:t>
            </a:r>
          </a:p>
          <a:p>
            <a:pPr eaLnBrk="1" hangingPunct="1"/>
            <a:r>
              <a:rPr lang="en-US" b="0">
                <a:latin typeface="Papyrus" charset="0"/>
                <a:cs typeface="Arial" charset="0"/>
              </a:rPr>
              <a:t>(another </a:t>
            </a:r>
            <a:r>
              <a:rPr lang="en-US" b="0" u="sng">
                <a:latin typeface="Papyrus" charset="0"/>
                <a:cs typeface="Arial" charset="0"/>
              </a:rPr>
              <a:t>X</a:t>
            </a:r>
            <a:r>
              <a:rPr lang="en-US" b="0">
                <a:latin typeface="Papyrus" charset="0"/>
                <a:cs typeface="Arial" charset="0"/>
              </a:rPr>
              <a:t> , where </a:t>
            </a:r>
            <a:r>
              <a:rPr lang="en-US" b="0" u="sng">
                <a:latin typeface="Papyrus" charset="0"/>
                <a:cs typeface="Arial" charset="0"/>
              </a:rPr>
              <a:t>V</a:t>
            </a:r>
            <a:r>
              <a:rPr lang="en-US" b="0">
                <a:latin typeface="Papyrus" charset="0"/>
                <a:cs typeface="Arial" charset="0"/>
              </a:rPr>
              <a:t> is known)</a:t>
            </a:r>
          </a:p>
        </p:txBody>
      </p:sp>
      <p:graphicFrame>
        <p:nvGraphicFramePr>
          <p:cNvPr id="59395" name="Object 2"/>
          <p:cNvGraphicFramePr>
            <a:graphicFrameLocks noChangeAspect="1"/>
          </p:cNvGraphicFramePr>
          <p:nvPr/>
        </p:nvGraphicFramePr>
        <p:xfrm>
          <a:off x="2654300" y="242888"/>
          <a:ext cx="3741738" cy="159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Equation" r:id="rId3" imgW="1638300" imgH="698500" progId="Equation.3">
                  <p:embed/>
                </p:oleObj>
              </mc:Choice>
              <mc:Fallback>
                <p:oleObj name="Equation" r:id="rId3" imgW="1638300" imgH="698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4300" y="242888"/>
                        <a:ext cx="3741738" cy="159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396" name="Object 3"/>
          <p:cNvGraphicFramePr>
            <a:graphicFrameLocks noChangeAspect="1"/>
          </p:cNvGraphicFramePr>
          <p:nvPr/>
        </p:nvGraphicFramePr>
        <p:xfrm>
          <a:off x="3975100" y="2266950"/>
          <a:ext cx="113030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Equation" r:id="rId5" imgW="495300" imgH="165100" progId="Equation.3">
                  <p:embed/>
                </p:oleObj>
              </mc:Choice>
              <mc:Fallback>
                <p:oleObj name="Equation" r:id="rId5" imgW="4953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5100" y="2266950"/>
                        <a:ext cx="1130300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027969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/>
            <a:fld id="{233D6CD9-CBB6-2447-A016-7004DE535992}" type="slidenum">
              <a:rPr lang="en-US" sz="1200">
                <a:solidFill>
                  <a:srgbClr val="D38E27"/>
                </a:solidFill>
                <a:latin typeface="Papyrus" charset="0"/>
                <a:cs typeface="Papyrus" charset="0"/>
              </a:rPr>
              <a:pPr eaLnBrk="1" hangingPunct="1"/>
              <a:t>12</a:t>
            </a:fld>
            <a:endParaRPr lang="en-US" sz="1200">
              <a:solidFill>
                <a:srgbClr val="D38E27"/>
              </a:solidFill>
              <a:latin typeface="Papyrus" charset="0"/>
              <a:cs typeface="Papyrus" charset="0"/>
            </a:endParaRPr>
          </a:p>
        </p:txBody>
      </p:sp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0" y="2905125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latin typeface="Papyrus" charset="0"/>
                <a:cs typeface="Arial" charset="0"/>
              </a:rPr>
              <a:t>Yes – or we would not have asked!</a:t>
            </a:r>
          </a:p>
        </p:txBody>
      </p:sp>
    </p:spTree>
    <p:extLst>
      <p:ext uri="{BB962C8B-B14F-4D97-AF65-F5344CB8AC3E}">
        <p14:creationId xmlns:p14="http://schemas.microsoft.com/office/powerpoint/2010/main" val="2684947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/>
            <a:fld id="{C4B23095-591A-C94E-9F61-C8D2D17F10D5}" type="slidenum">
              <a:rPr lang="en-US" sz="1200">
                <a:solidFill>
                  <a:srgbClr val="D38E27"/>
                </a:solidFill>
                <a:latin typeface="Papyrus" charset="0"/>
                <a:cs typeface="Papyrus" charset="0"/>
              </a:rPr>
              <a:pPr eaLnBrk="1" hangingPunct="1"/>
              <a:t>13</a:t>
            </a:fld>
            <a:endParaRPr lang="en-US" sz="1200">
              <a:solidFill>
                <a:srgbClr val="D38E27"/>
              </a:solidFill>
              <a:latin typeface="Papyrus" charset="0"/>
              <a:cs typeface="Papyrus" charset="0"/>
            </a:endParaRPr>
          </a:p>
        </p:txBody>
      </p:sp>
      <p:graphicFrame>
        <p:nvGraphicFramePr>
          <p:cNvPr id="61442" name="Object 2"/>
          <p:cNvGraphicFramePr>
            <a:graphicFrameLocks noChangeAspect="1"/>
          </p:cNvGraphicFramePr>
          <p:nvPr/>
        </p:nvGraphicFramePr>
        <p:xfrm>
          <a:off x="3976688" y="5162550"/>
          <a:ext cx="113030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Equation" r:id="rId3" imgW="495300" imgH="165100" progId="Equation.3">
                  <p:embed/>
                </p:oleObj>
              </mc:Choice>
              <mc:Fallback>
                <p:oleObj name="Equation" r:id="rId3" imgW="4953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6688" y="5162550"/>
                        <a:ext cx="1130300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43" name="Object 3"/>
          <p:cNvGraphicFramePr>
            <a:graphicFrameLocks noChangeAspect="1"/>
          </p:cNvGraphicFramePr>
          <p:nvPr/>
        </p:nvGraphicFramePr>
        <p:xfrm>
          <a:off x="2392363" y="1524000"/>
          <a:ext cx="4148137" cy="310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Equation" r:id="rId5" imgW="1816100" imgH="1358900" progId="Equation.3">
                  <p:embed/>
                </p:oleObj>
              </mc:Choice>
              <mc:Fallback>
                <p:oleObj name="Equation" r:id="rId5" imgW="1816100" imgH="1358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2363" y="1524000"/>
                        <a:ext cx="4148137" cy="3109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44" name="Text Box 6"/>
          <p:cNvSpPr txBox="1">
            <a:spLocks noChangeArrowheads="1"/>
          </p:cNvSpPr>
          <p:nvPr/>
        </p:nvSpPr>
        <p:spPr bwMode="auto">
          <a:xfrm>
            <a:off x="0" y="228600"/>
            <a:ext cx="9144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0">
                <a:latin typeface="Papyrus" charset="0"/>
                <a:cs typeface="Arial" charset="0"/>
              </a:rPr>
              <a:t>Following the lead from before in terms of the relationship between </a:t>
            </a:r>
            <a:r>
              <a:rPr lang="en-US" b="0" u="sng">
                <a:latin typeface="Papyrus" charset="0"/>
                <a:cs typeface="Arial" charset="0"/>
              </a:rPr>
              <a:t>V</a:t>
            </a:r>
            <a:r>
              <a:rPr lang="en-US" b="0">
                <a:latin typeface="Papyrus" charset="0"/>
                <a:cs typeface="Arial" charset="0"/>
              </a:rPr>
              <a:t> and </a:t>
            </a:r>
            <a:r>
              <a:rPr lang="en-US" b="0" u="sng">
                <a:latin typeface="Papyrus" charset="0"/>
                <a:cs typeface="Arial" charset="0"/>
              </a:rPr>
              <a:t>R</a:t>
            </a:r>
            <a:r>
              <a:rPr lang="en-US" b="0">
                <a:latin typeface="Papyrus" charset="0"/>
                <a:cs typeface="Arial" charset="0"/>
              </a:rPr>
              <a:t> we can write</a:t>
            </a:r>
            <a:endParaRPr lang="en-US" b="0" u="sng">
              <a:latin typeface="Papyrus" charset="0"/>
              <a:cs typeface="Arial" charset="0"/>
            </a:endParaRPr>
          </a:p>
        </p:txBody>
      </p:sp>
      <p:sp>
        <p:nvSpPr>
          <p:cNvPr id="61445" name="Text Box 7"/>
          <p:cNvSpPr txBox="1">
            <a:spLocks noChangeArrowheads="1"/>
          </p:cNvSpPr>
          <p:nvPr/>
        </p:nvSpPr>
        <p:spPr bwMode="auto">
          <a:xfrm>
            <a:off x="0" y="586740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0">
                <a:latin typeface="Papyrus" charset="0"/>
                <a:cs typeface="Arial" charset="0"/>
              </a:rPr>
              <a:t>Where V is now the </a:t>
            </a:r>
            <a:r>
              <a:rPr lang="ja-JP" altLang="en-US" b="0">
                <a:latin typeface="Papyrus" charset="0"/>
                <a:cs typeface="Arial" charset="0"/>
              </a:rPr>
              <a:t>“</a:t>
            </a:r>
            <a:r>
              <a:rPr lang="en-US" altLang="ja-JP" b="0">
                <a:latin typeface="Papyrus" charset="0"/>
                <a:cs typeface="Arial" charset="0"/>
              </a:rPr>
              <a:t>funny</a:t>
            </a:r>
            <a:r>
              <a:rPr lang="ja-JP" altLang="en-US" b="0">
                <a:latin typeface="Papyrus" charset="0"/>
                <a:cs typeface="Arial" charset="0"/>
              </a:rPr>
              <a:t>”</a:t>
            </a:r>
            <a:r>
              <a:rPr lang="en-US" altLang="ja-JP" b="0">
                <a:latin typeface="Papyrus" charset="0"/>
                <a:cs typeface="Arial" charset="0"/>
              </a:rPr>
              <a:t> thing on the left.</a:t>
            </a:r>
            <a:endParaRPr lang="en-US" b="0">
              <a:latin typeface="Papyrus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92131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/>
            <a:fld id="{A65D2271-DD67-5E46-81CD-AF9649B5E007}" type="slidenum">
              <a:rPr lang="en-US" sz="1200">
                <a:solidFill>
                  <a:srgbClr val="D38E27"/>
                </a:solidFill>
                <a:latin typeface="Papyrus" charset="0"/>
                <a:cs typeface="Papyrus" charset="0"/>
              </a:rPr>
              <a:pPr eaLnBrk="1" hangingPunct="1"/>
              <a:t>14</a:t>
            </a:fld>
            <a:endParaRPr lang="en-US" sz="1200">
              <a:solidFill>
                <a:srgbClr val="D38E27"/>
              </a:solidFill>
              <a:latin typeface="Papyrus" charset="0"/>
              <a:cs typeface="Papyrus" charset="0"/>
            </a:endParaRPr>
          </a:p>
        </p:txBody>
      </p:sp>
      <p:sp>
        <p:nvSpPr>
          <p:cNvPr id="62466" name="Text Box 4"/>
          <p:cNvSpPr txBox="1">
            <a:spLocks noChangeArrowheads="1"/>
          </p:cNvSpPr>
          <p:nvPr/>
        </p:nvSpPr>
        <p:spPr bwMode="auto">
          <a:xfrm>
            <a:off x="0" y="584200"/>
            <a:ext cx="9144000" cy="547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0">
                <a:latin typeface="Papyrus" charset="0"/>
                <a:cs typeface="Arial" charset="0"/>
              </a:rPr>
              <a:t>Geometrically</a:t>
            </a:r>
          </a:p>
          <a:p>
            <a:pPr eaLnBrk="1" hangingPunct="1">
              <a:spcBef>
                <a:spcPct val="50000"/>
              </a:spcBef>
            </a:pPr>
            <a:r>
              <a:rPr lang="en-US" b="0">
                <a:latin typeface="Papyrus" charset="0"/>
                <a:cs typeface="Arial" charset="0"/>
              </a:rPr>
              <a:t>Given two points we now have</a:t>
            </a:r>
          </a:p>
          <a:p>
            <a:pPr eaLnBrk="1" hangingPunct="1">
              <a:spcBef>
                <a:spcPct val="50000"/>
              </a:spcBef>
            </a:pPr>
            <a:r>
              <a:rPr lang="en-US" b="0">
                <a:latin typeface="Papyrus" charset="0"/>
                <a:cs typeface="Arial" charset="0"/>
              </a:rPr>
              <a:t>Two tangents to the same small circle</a:t>
            </a:r>
          </a:p>
          <a:p>
            <a:pPr eaLnBrk="1" hangingPunct="1">
              <a:spcBef>
                <a:spcPct val="50000"/>
              </a:spcBef>
            </a:pPr>
            <a:r>
              <a:rPr lang="en-US" b="0">
                <a:latin typeface="Papyrus" charset="0"/>
                <a:cs typeface="Arial" charset="0"/>
              </a:rPr>
              <a:t>And</a:t>
            </a:r>
          </a:p>
          <a:p>
            <a:pPr eaLnBrk="1" hangingPunct="1">
              <a:spcBef>
                <a:spcPct val="50000"/>
              </a:spcBef>
            </a:pPr>
            <a:r>
              <a:rPr lang="en-US" b="0">
                <a:latin typeface="Papyrus" charset="0"/>
                <a:cs typeface="Arial" charset="0"/>
              </a:rPr>
              <a:t>(assuming they are not incompatible – i.e contradictory resulting in no solution.)</a:t>
            </a:r>
          </a:p>
          <a:p>
            <a:pPr eaLnBrk="1" hangingPunct="1">
              <a:spcBef>
                <a:spcPct val="50000"/>
              </a:spcBef>
            </a:pPr>
            <a:endParaRPr lang="en-US" b="0">
              <a:latin typeface="Papyrus" charset="0"/>
              <a:cs typeface="Arial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b="0">
                <a:latin typeface="Papyrus" charset="0"/>
                <a:cs typeface="Arial" charset="0"/>
              </a:rPr>
              <a:t>we can find a single (actually there is a 180° ambiguity)</a:t>
            </a:r>
          </a:p>
          <a:p>
            <a:pPr eaLnBrk="1" hangingPunct="1">
              <a:spcBef>
                <a:spcPct val="50000"/>
              </a:spcBef>
            </a:pPr>
            <a:r>
              <a:rPr lang="en-US" b="0">
                <a:latin typeface="Papyrus" charset="0"/>
                <a:cs typeface="Arial" charset="0"/>
              </a:rPr>
              <a:t>Euler pole</a:t>
            </a:r>
            <a:endParaRPr lang="en-US" b="0" u="sng">
              <a:latin typeface="Papyrus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76075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/>
            <a:fld id="{24DA0130-CDAE-7249-B55D-7E426C4BFDEE}" type="slidenum">
              <a:rPr lang="en-US" sz="1200">
                <a:solidFill>
                  <a:srgbClr val="D38E27"/>
                </a:solidFill>
                <a:latin typeface="Papyrus" charset="0"/>
                <a:cs typeface="Papyrus" charset="0"/>
              </a:rPr>
              <a:pPr eaLnBrk="1" hangingPunct="1"/>
              <a:t>15</a:t>
            </a:fld>
            <a:endParaRPr lang="en-US" sz="1200">
              <a:solidFill>
                <a:srgbClr val="D38E27"/>
              </a:solidFill>
              <a:latin typeface="Papyrus" charset="0"/>
              <a:cs typeface="Papyrus" charset="0"/>
            </a:endParaRPr>
          </a:p>
        </p:txBody>
      </p:sp>
      <p:graphicFrame>
        <p:nvGraphicFramePr>
          <p:cNvPr id="6349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9787456"/>
              </p:ext>
            </p:extLst>
          </p:nvPr>
        </p:nvGraphicFramePr>
        <p:xfrm>
          <a:off x="6339420" y="2858971"/>
          <a:ext cx="113188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Equation" r:id="rId4" imgW="495300" imgH="165100" progId="Equation.3">
                  <p:embed/>
                </p:oleObj>
              </mc:Choice>
              <mc:Fallback>
                <p:oleObj name="Equation" r:id="rId4" imgW="4953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9420" y="2858971"/>
                        <a:ext cx="1131888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3256996"/>
              </p:ext>
            </p:extLst>
          </p:nvPr>
        </p:nvGraphicFramePr>
        <p:xfrm>
          <a:off x="692921" y="711677"/>
          <a:ext cx="4206875" cy="491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name="Equation" r:id="rId6" imgW="1841500" imgH="2146300" progId="Equation.3">
                  <p:embed/>
                </p:oleObj>
              </mc:Choice>
              <mc:Fallback>
                <p:oleObj name="Equation" r:id="rId6" imgW="1841500" imgH="2146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921" y="711677"/>
                        <a:ext cx="4206875" cy="4910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492" name="Text Box 6"/>
          <p:cNvSpPr txBox="1"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0" dirty="0">
                <a:latin typeface="Papyrus" charset="0"/>
                <a:cs typeface="Arial" charset="0"/>
              </a:rPr>
              <a:t>For n data points we obtain</a:t>
            </a:r>
          </a:p>
        </p:txBody>
      </p:sp>
      <p:sp>
        <p:nvSpPr>
          <p:cNvPr id="63493" name="Text Box 7"/>
          <p:cNvSpPr txBox="1">
            <a:spLocks noChangeArrowheads="1"/>
          </p:cNvSpPr>
          <p:nvPr/>
        </p:nvSpPr>
        <p:spPr bwMode="auto">
          <a:xfrm>
            <a:off x="0" y="5653880"/>
            <a:ext cx="91440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0" dirty="0" smtClean="0">
                <a:latin typeface="Papyrus" charset="0"/>
                <a:cs typeface="Arial" charset="0"/>
              </a:rPr>
              <a:t>This is not “</a:t>
            </a:r>
            <a:r>
              <a:rPr lang="en-US" b="0" dirty="0" err="1" smtClean="0">
                <a:latin typeface="Papyrus" charset="0"/>
                <a:cs typeface="Arial" charset="0"/>
              </a:rPr>
              <a:t>invertable</a:t>
            </a:r>
            <a:r>
              <a:rPr lang="en-US" b="0" dirty="0" smtClean="0">
                <a:latin typeface="Papyrus" charset="0"/>
                <a:cs typeface="Arial" charset="0"/>
              </a:rPr>
              <a:t>” as the matrix is not square.</a:t>
            </a:r>
          </a:p>
          <a:p>
            <a:pPr eaLnBrk="1" hangingPunct="1">
              <a:spcBef>
                <a:spcPct val="50000"/>
              </a:spcBef>
            </a:pPr>
            <a:r>
              <a:rPr lang="en-US" b="0" dirty="0" smtClean="0">
                <a:latin typeface="Papyrus" charset="0"/>
                <a:cs typeface="Arial" charset="0"/>
              </a:rPr>
              <a:t>But we </a:t>
            </a:r>
            <a:r>
              <a:rPr lang="en-US" b="0" dirty="0">
                <a:latin typeface="Papyrus" charset="0"/>
                <a:cs typeface="Arial" charset="0"/>
              </a:rPr>
              <a:t>can solve </a:t>
            </a:r>
            <a:r>
              <a:rPr lang="en-US" b="0" dirty="0" smtClean="0">
                <a:latin typeface="Papyrus" charset="0"/>
                <a:cs typeface="Arial" charset="0"/>
              </a:rPr>
              <a:t>it by </a:t>
            </a:r>
            <a:r>
              <a:rPr lang="en-US" b="0" dirty="0">
                <a:latin typeface="Papyrus" charset="0"/>
                <a:cs typeface="Arial" charset="0"/>
              </a:rPr>
              <a:t>Least Squares</a:t>
            </a:r>
          </a:p>
        </p:txBody>
      </p:sp>
    </p:spTree>
    <p:extLst>
      <p:ext uri="{BB962C8B-B14F-4D97-AF65-F5344CB8AC3E}">
        <p14:creationId xmlns:p14="http://schemas.microsoft.com/office/powerpoint/2010/main" val="332603495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/>
            <a:fld id="{7A87ACCA-25E4-FC41-A70D-6DD7E98AE4F9}" type="slidenum">
              <a:rPr lang="en-US" sz="1200">
                <a:solidFill>
                  <a:srgbClr val="D38E27"/>
                </a:solidFill>
                <a:latin typeface="Papyrus" charset="0"/>
                <a:cs typeface="Papyrus" charset="0"/>
              </a:rPr>
              <a:pPr eaLnBrk="1" hangingPunct="1"/>
              <a:t>16</a:t>
            </a:fld>
            <a:endParaRPr lang="en-US" sz="1200">
              <a:solidFill>
                <a:srgbClr val="D38E27"/>
              </a:solidFill>
              <a:latin typeface="Papyrus" charset="0"/>
              <a:cs typeface="Papyrus" charset="0"/>
            </a:endParaRPr>
          </a:p>
        </p:txBody>
      </p:sp>
      <p:graphicFrame>
        <p:nvGraphicFramePr>
          <p:cNvPr id="65538" name="Object 2"/>
          <p:cNvGraphicFramePr>
            <a:graphicFrameLocks noChangeAspect="1"/>
          </p:cNvGraphicFramePr>
          <p:nvPr/>
        </p:nvGraphicFramePr>
        <p:xfrm>
          <a:off x="3106738" y="1112838"/>
          <a:ext cx="2941637" cy="333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Equation" r:id="rId3" imgW="1219200" imgH="1384300" progId="Equation.3">
                  <p:embed/>
                </p:oleObj>
              </mc:Choice>
              <mc:Fallback>
                <p:oleObj name="Equation" r:id="rId3" imgW="1219200" imgH="1384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6738" y="1112838"/>
                        <a:ext cx="2941637" cy="333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539" name="Text Box 5"/>
          <p:cNvSpPr txBox="1">
            <a:spLocks noChangeArrowheads="1"/>
          </p:cNvSpPr>
          <p:nvPr/>
        </p:nvSpPr>
        <p:spPr bwMode="auto">
          <a:xfrm>
            <a:off x="0" y="44450"/>
            <a:ext cx="9144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0">
                <a:latin typeface="Papyrus" charset="0"/>
                <a:cs typeface="Arial" charset="0"/>
              </a:rPr>
              <a:t>We actually saw this earlier when we developed the Least Squares method and wrote </a:t>
            </a:r>
            <a:r>
              <a:rPr lang="en-US" b="0" u="sng">
                <a:latin typeface="Papyrus" charset="0"/>
                <a:cs typeface="Arial" charset="0"/>
              </a:rPr>
              <a:t>y</a:t>
            </a:r>
            <a:r>
              <a:rPr lang="en-US" b="0">
                <a:latin typeface="Papyrus" charset="0"/>
                <a:cs typeface="Arial" charset="0"/>
              </a:rPr>
              <a:t>=m</a:t>
            </a:r>
            <a:r>
              <a:rPr lang="en-US" b="0" u="sng">
                <a:latin typeface="Papyrus" charset="0"/>
                <a:cs typeface="Arial" charset="0"/>
              </a:rPr>
              <a:t>x</a:t>
            </a:r>
            <a:r>
              <a:rPr lang="en-US" b="0">
                <a:latin typeface="Papyrus" charset="0"/>
                <a:cs typeface="Arial" charset="0"/>
              </a:rPr>
              <a:t>+b as</a:t>
            </a:r>
          </a:p>
        </p:txBody>
      </p:sp>
      <p:sp>
        <p:nvSpPr>
          <p:cNvPr id="65540" name="Text Box 6"/>
          <p:cNvSpPr txBox="1">
            <a:spLocks noChangeArrowheads="1"/>
          </p:cNvSpPr>
          <p:nvPr/>
        </p:nvSpPr>
        <p:spPr bwMode="auto">
          <a:xfrm>
            <a:off x="0" y="4648200"/>
            <a:ext cx="9144000" cy="222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latin typeface="Papyrus" charset="0"/>
                <a:cs typeface="Arial" charset="0"/>
              </a:rPr>
              <a:t>Where</a:t>
            </a:r>
          </a:p>
          <a:p>
            <a:pPr eaLnBrk="1" hangingPunct="1"/>
            <a:r>
              <a:rPr lang="en-US" b="0" u="sng">
                <a:latin typeface="Papyrus" charset="0"/>
                <a:cs typeface="Arial" charset="0"/>
              </a:rPr>
              <a:t>y</a:t>
            </a:r>
            <a:r>
              <a:rPr lang="en-US" b="0">
                <a:latin typeface="Papyrus" charset="0"/>
                <a:cs typeface="Arial" charset="0"/>
              </a:rPr>
              <a:t> is the data vector (known)</a:t>
            </a:r>
          </a:p>
          <a:p>
            <a:pPr eaLnBrk="1" hangingPunct="1"/>
            <a:r>
              <a:rPr lang="en-US" b="0" u="sng">
                <a:latin typeface="Papyrus" charset="0"/>
                <a:cs typeface="Arial" charset="0"/>
              </a:rPr>
              <a:t>m</a:t>
            </a:r>
            <a:r>
              <a:rPr lang="en-US" b="0">
                <a:latin typeface="Papyrus" charset="0"/>
                <a:cs typeface="Arial" charset="0"/>
              </a:rPr>
              <a:t> is the model vector (unknown parameters, what we want)</a:t>
            </a:r>
          </a:p>
          <a:p>
            <a:pPr eaLnBrk="1" hangingPunct="1"/>
            <a:r>
              <a:rPr lang="en-US" b="0">
                <a:latin typeface="Papyrus" charset="0"/>
                <a:cs typeface="Arial" charset="0"/>
              </a:rPr>
              <a:t>G is </a:t>
            </a:r>
            <a:r>
              <a:rPr lang="en-US" altLang="ja-JP" b="0">
                <a:latin typeface="Papyrus" charset="0"/>
                <a:cs typeface="Arial" charset="0"/>
              </a:rPr>
              <a:t>known</a:t>
            </a:r>
            <a:endParaRPr lang="en-US" b="0">
              <a:latin typeface="Papyrus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731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/>
            <a:fld id="{96062C86-EAA7-A644-B96D-584D325B05C3}" type="slidenum">
              <a:rPr lang="en-US" sz="1200">
                <a:solidFill>
                  <a:srgbClr val="D38E27"/>
                </a:solidFill>
                <a:latin typeface="Papyrus" charset="0"/>
                <a:cs typeface="Papyrus" charset="0"/>
              </a:rPr>
              <a:pPr eaLnBrk="1" hangingPunct="1"/>
              <a:t>17</a:t>
            </a:fld>
            <a:endParaRPr lang="en-US" sz="1200">
              <a:solidFill>
                <a:srgbClr val="D38E27"/>
              </a:solidFill>
              <a:latin typeface="Papyrus" charset="0"/>
              <a:cs typeface="Papyrus" charset="0"/>
            </a:endParaRPr>
          </a:p>
        </p:txBody>
      </p:sp>
      <p:graphicFrame>
        <p:nvGraphicFramePr>
          <p:cNvPr id="66562" name="Object 2"/>
          <p:cNvGraphicFramePr>
            <a:graphicFrameLocks noChangeAspect="1"/>
          </p:cNvGraphicFramePr>
          <p:nvPr/>
        </p:nvGraphicFramePr>
        <p:xfrm>
          <a:off x="471488" y="6116638"/>
          <a:ext cx="1131887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1" name="Equation" r:id="rId4" imgW="495300" imgH="165100" progId="Equation.3">
                  <p:embed/>
                </p:oleObj>
              </mc:Choice>
              <mc:Fallback>
                <p:oleObj name="Equation" r:id="rId4" imgW="4953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8" y="6116638"/>
                        <a:ext cx="1131887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3" name="Object 3"/>
          <p:cNvGraphicFramePr>
            <a:graphicFrameLocks noChangeAspect="1"/>
          </p:cNvGraphicFramePr>
          <p:nvPr/>
        </p:nvGraphicFramePr>
        <p:xfrm>
          <a:off x="446088" y="1065213"/>
          <a:ext cx="4205287" cy="491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2" name="Equation" r:id="rId6" imgW="1841500" imgH="2146300" progId="Equation.3">
                  <p:embed/>
                </p:oleObj>
              </mc:Choice>
              <mc:Fallback>
                <p:oleObj name="Equation" r:id="rId6" imgW="1841500" imgH="2146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088" y="1065213"/>
                        <a:ext cx="4205287" cy="4910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4" name="Object 4"/>
          <p:cNvGraphicFramePr>
            <a:graphicFrameLocks noChangeAspect="1"/>
          </p:cNvGraphicFramePr>
          <p:nvPr/>
        </p:nvGraphicFramePr>
        <p:xfrm>
          <a:off x="5578475" y="2105025"/>
          <a:ext cx="2941638" cy="272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3" name="Equation" r:id="rId8" imgW="1219200" imgH="1130300" progId="Equation.3">
                  <p:embed/>
                </p:oleObj>
              </mc:Choice>
              <mc:Fallback>
                <p:oleObj name="Equation" r:id="rId8" imgW="1219200" imgH="1130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8475" y="2105025"/>
                        <a:ext cx="2941638" cy="2724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565" name="Text Box 7"/>
          <p:cNvSpPr txBox="1">
            <a:spLocks noChangeArrowheads="1"/>
          </p:cNvSpPr>
          <p:nvPr/>
        </p:nvSpPr>
        <p:spPr bwMode="auto">
          <a:xfrm>
            <a:off x="0" y="152400"/>
            <a:ext cx="9144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0">
                <a:latin typeface="Papyrus" charset="0"/>
                <a:cs typeface="Arial" charset="0"/>
              </a:rPr>
              <a:t>Pretend leftmost thing is </a:t>
            </a:r>
            <a:r>
              <a:rPr lang="ja-JP" altLang="en-US" b="0">
                <a:latin typeface="Papyrus" charset="0"/>
                <a:cs typeface="Arial" charset="0"/>
              </a:rPr>
              <a:t>“</a:t>
            </a:r>
            <a:r>
              <a:rPr lang="en-US" altLang="ja-JP" b="0">
                <a:latin typeface="Papyrus" charset="0"/>
                <a:cs typeface="Arial" charset="0"/>
              </a:rPr>
              <a:t>regular</a:t>
            </a:r>
            <a:r>
              <a:rPr lang="ja-JP" altLang="en-US" b="0">
                <a:latin typeface="Papyrus" charset="0"/>
                <a:cs typeface="Arial" charset="0"/>
              </a:rPr>
              <a:t>”</a:t>
            </a:r>
            <a:r>
              <a:rPr lang="en-US" altLang="ja-JP" b="0">
                <a:latin typeface="Papyrus" charset="0"/>
                <a:cs typeface="Arial" charset="0"/>
              </a:rPr>
              <a:t> vector and solve same way as linear least squares</a:t>
            </a:r>
            <a:endParaRPr lang="en-US" b="0">
              <a:latin typeface="Papyrus" charset="0"/>
              <a:cs typeface="Arial" charset="0"/>
            </a:endParaRPr>
          </a:p>
        </p:txBody>
      </p:sp>
      <p:graphicFrame>
        <p:nvGraphicFramePr>
          <p:cNvPr id="66566" name="Object 5"/>
          <p:cNvGraphicFramePr>
            <a:graphicFrameLocks noChangeAspect="1"/>
          </p:cNvGraphicFramePr>
          <p:nvPr/>
        </p:nvGraphicFramePr>
        <p:xfrm>
          <a:off x="5867400" y="6034088"/>
          <a:ext cx="231933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4" name="Equation" r:id="rId10" imgW="1066800" imgH="279400" progId="Equation.3">
                  <p:embed/>
                </p:oleObj>
              </mc:Choice>
              <mc:Fallback>
                <p:oleObj name="Equation" r:id="rId10" imgW="10668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6034088"/>
                        <a:ext cx="231933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7" name="Object 6"/>
          <p:cNvGraphicFramePr>
            <a:graphicFrameLocks noChangeAspect="1"/>
          </p:cNvGraphicFramePr>
          <p:nvPr/>
        </p:nvGraphicFramePr>
        <p:xfrm>
          <a:off x="6415088" y="5332413"/>
          <a:ext cx="1196975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5" name="Equation" r:id="rId12" imgW="495300" imgH="177800" progId="Equation.3">
                  <p:embed/>
                </p:oleObj>
              </mc:Choice>
              <mc:Fallback>
                <p:oleObj name="Equation" r:id="rId12" imgW="495300" imgH="177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5088" y="5332413"/>
                        <a:ext cx="1196975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8" name="Object 7"/>
          <p:cNvGraphicFramePr>
            <a:graphicFrameLocks noChangeAspect="1"/>
          </p:cNvGraphicFramePr>
          <p:nvPr/>
        </p:nvGraphicFramePr>
        <p:xfrm>
          <a:off x="2185988" y="5991225"/>
          <a:ext cx="249555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6" name="Equation" r:id="rId14" imgW="1092200" imgH="279400" progId="Equation.3">
                  <p:embed/>
                </p:oleObj>
              </mc:Choice>
              <mc:Fallback>
                <p:oleObj name="Equation" r:id="rId14" imgW="10922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5988" y="5991225"/>
                        <a:ext cx="2495550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569" name="Rectangle 11"/>
          <p:cNvSpPr>
            <a:spLocks noChangeArrowheads="1"/>
          </p:cNvSpPr>
          <p:nvPr/>
        </p:nvSpPr>
        <p:spPr bwMode="auto">
          <a:xfrm>
            <a:off x="2057400" y="5943600"/>
            <a:ext cx="2819400" cy="838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Papyru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93605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/>
            <a:fld id="{D2775D29-AD81-F849-A7D8-A18F1304834A}" type="slidenum">
              <a:rPr lang="en-US" sz="1200">
                <a:solidFill>
                  <a:srgbClr val="D38E27"/>
                </a:solidFill>
                <a:latin typeface="Papyrus" charset="0"/>
                <a:cs typeface="Papyrus" charset="0"/>
              </a:rPr>
              <a:pPr eaLnBrk="1" hangingPunct="1"/>
              <a:t>2</a:t>
            </a:fld>
            <a:endParaRPr lang="en-US" sz="1200">
              <a:solidFill>
                <a:srgbClr val="D38E27"/>
              </a:solidFill>
              <a:latin typeface="Papyrus" charset="0"/>
              <a:cs typeface="Papyrus" charset="0"/>
            </a:endParaRPr>
          </a:p>
        </p:txBody>
      </p:sp>
      <p:graphicFrame>
        <p:nvGraphicFramePr>
          <p:cNvPr id="49154" name="Object 2"/>
          <p:cNvGraphicFramePr>
            <a:graphicFrameLocks noChangeAspect="1"/>
          </p:cNvGraphicFramePr>
          <p:nvPr/>
        </p:nvGraphicFramePr>
        <p:xfrm>
          <a:off x="3976688" y="2800350"/>
          <a:ext cx="1189037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3" imgW="520700" imgH="165100" progId="Equation.3">
                  <p:embed/>
                </p:oleObj>
              </mc:Choice>
              <mc:Fallback>
                <p:oleObj name="Equation" r:id="rId3" imgW="5207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6688" y="2800350"/>
                        <a:ext cx="1189037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5" name="Object 3"/>
          <p:cNvGraphicFramePr>
            <a:graphicFrameLocks noChangeAspect="1"/>
          </p:cNvGraphicFramePr>
          <p:nvPr/>
        </p:nvGraphicFramePr>
        <p:xfrm>
          <a:off x="3824288" y="1963738"/>
          <a:ext cx="1509712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5" imgW="660400" imgH="165100" progId="Equation.3">
                  <p:embed/>
                </p:oleObj>
              </mc:Choice>
              <mc:Fallback>
                <p:oleObj name="Equation" r:id="rId5" imgW="6604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4288" y="1963738"/>
                        <a:ext cx="1509712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6" name="Object 4"/>
          <p:cNvGraphicFramePr>
            <a:graphicFrameLocks noChangeAspect="1"/>
          </p:cNvGraphicFramePr>
          <p:nvPr/>
        </p:nvGraphicFramePr>
        <p:xfrm>
          <a:off x="3109913" y="4129088"/>
          <a:ext cx="2901950" cy="165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7" imgW="1270000" imgH="723900" progId="Equation.3">
                  <p:embed/>
                </p:oleObj>
              </mc:Choice>
              <mc:Fallback>
                <p:oleObj name="Equation" r:id="rId7" imgW="1270000" imgH="723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9913" y="4129088"/>
                        <a:ext cx="2901950" cy="165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180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0">
                <a:latin typeface="Papyrus" charset="0"/>
                <a:cs typeface="Arial" charset="0"/>
              </a:rPr>
              <a:t>We can write this in matrix form</a:t>
            </a:r>
          </a:p>
          <a:p>
            <a:pPr eaLnBrk="1" hangingPunct="1">
              <a:spcBef>
                <a:spcPct val="50000"/>
              </a:spcBef>
            </a:pPr>
            <a:r>
              <a:rPr lang="en-US" b="0">
                <a:latin typeface="Papyrus" charset="0"/>
                <a:cs typeface="Arial" charset="0"/>
              </a:rPr>
              <a:t>(in Cartesian coordinates)</a:t>
            </a:r>
          </a:p>
          <a:p>
            <a:pPr eaLnBrk="1" hangingPunct="1">
              <a:spcBef>
                <a:spcPct val="50000"/>
              </a:spcBef>
            </a:pPr>
            <a:r>
              <a:rPr lang="en-US" b="0">
                <a:latin typeface="Papyrus" charset="0"/>
                <a:cs typeface="Arial" charset="0"/>
              </a:rPr>
              <a:t>as</a:t>
            </a:r>
          </a:p>
        </p:txBody>
      </p:sp>
      <p:sp>
        <p:nvSpPr>
          <p:cNvPr id="49158" name="Text Box 7"/>
          <p:cNvSpPr txBox="1">
            <a:spLocks noChangeArrowheads="1"/>
          </p:cNvSpPr>
          <p:nvPr/>
        </p:nvSpPr>
        <p:spPr bwMode="auto">
          <a:xfrm>
            <a:off x="76200" y="3367088"/>
            <a:ext cx="8991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0">
                <a:latin typeface="Papyrus" charset="0"/>
                <a:cs typeface="Arial" charset="0"/>
              </a:rPr>
              <a:t>Where </a:t>
            </a:r>
            <a:r>
              <a:rPr lang="en-US" b="0">
                <a:latin typeface="Symbol" charset="0"/>
                <a:cs typeface="Arial" charset="0"/>
              </a:rPr>
              <a:t>W</a:t>
            </a:r>
            <a:r>
              <a:rPr lang="en-US" b="0">
                <a:latin typeface="Papyrus" charset="0"/>
                <a:cs typeface="Arial" charset="0"/>
              </a:rPr>
              <a:t> is the rotation matrix</a:t>
            </a:r>
          </a:p>
        </p:txBody>
      </p:sp>
      <p:sp>
        <p:nvSpPr>
          <p:cNvPr id="49159" name="Text Box 8"/>
          <p:cNvSpPr txBox="1">
            <a:spLocks noChangeArrowheads="1"/>
          </p:cNvSpPr>
          <p:nvPr/>
        </p:nvSpPr>
        <p:spPr bwMode="auto">
          <a:xfrm>
            <a:off x="0" y="624840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0">
                <a:latin typeface="Papyrus" charset="0"/>
                <a:cs typeface="Arial" charset="0"/>
              </a:rPr>
              <a:t>(note – this is for infinitesimal, not finite rotations)</a:t>
            </a:r>
          </a:p>
        </p:txBody>
      </p:sp>
    </p:spTree>
    <p:extLst>
      <p:ext uri="{BB962C8B-B14F-4D97-AF65-F5344CB8AC3E}">
        <p14:creationId xmlns:p14="http://schemas.microsoft.com/office/powerpoint/2010/main" val="255078585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/>
            <a:fld id="{A2942A72-F0AD-D545-95D3-88B9CA0E8F67}" type="slidenum">
              <a:rPr lang="en-US" sz="1200">
                <a:solidFill>
                  <a:srgbClr val="D38E27"/>
                </a:solidFill>
                <a:latin typeface="Papyrus" charset="0"/>
                <a:cs typeface="Papyrus" charset="0"/>
              </a:rPr>
              <a:pPr eaLnBrk="1" hangingPunct="1"/>
              <a:t>3</a:t>
            </a:fld>
            <a:endParaRPr lang="en-US" sz="1200">
              <a:solidFill>
                <a:srgbClr val="D38E27"/>
              </a:solidFill>
              <a:latin typeface="Papyrus" charset="0"/>
              <a:cs typeface="Papyrus" charset="0"/>
            </a:endParaRPr>
          </a:p>
        </p:txBody>
      </p:sp>
      <p:sp>
        <p:nvSpPr>
          <p:cNvPr id="50178" name="Text Box 8"/>
          <p:cNvSpPr txBox="1">
            <a:spLocks noChangeArrowheads="1"/>
          </p:cNvSpPr>
          <p:nvPr/>
        </p:nvSpPr>
        <p:spPr bwMode="auto">
          <a:xfrm>
            <a:off x="0" y="590550"/>
            <a:ext cx="9144000" cy="351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0">
                <a:latin typeface="Papyrus" charset="0"/>
                <a:cs typeface="Arial" charset="0"/>
              </a:rPr>
              <a:t>So – now we solve this</a:t>
            </a:r>
          </a:p>
          <a:p>
            <a:pPr eaLnBrk="1" hangingPunct="1">
              <a:spcBef>
                <a:spcPct val="50000"/>
              </a:spcBef>
            </a:pPr>
            <a:endParaRPr lang="en-US" b="0">
              <a:latin typeface="Papyrus" charset="0"/>
              <a:cs typeface="Arial" charset="0"/>
            </a:endParaRPr>
          </a:p>
          <a:p>
            <a:pPr eaLnBrk="1" hangingPunct="1">
              <a:spcBef>
                <a:spcPct val="50000"/>
              </a:spcBef>
            </a:pPr>
            <a:endParaRPr lang="en-US" b="0">
              <a:latin typeface="Papyrus" charset="0"/>
              <a:cs typeface="Arial" charset="0"/>
            </a:endParaRPr>
          </a:p>
          <a:p>
            <a:pPr eaLnBrk="1" hangingPunct="1">
              <a:spcBef>
                <a:spcPct val="50000"/>
              </a:spcBef>
            </a:pPr>
            <a:endParaRPr lang="en-US" b="0">
              <a:latin typeface="Papyrus" charset="0"/>
              <a:cs typeface="Arial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b="0">
                <a:latin typeface="Papyrus" charset="0"/>
                <a:cs typeface="Arial" charset="0"/>
              </a:rPr>
              <a:t>Hopefully with more data than is absolutely necessary using Least Squares</a:t>
            </a:r>
          </a:p>
        </p:txBody>
      </p:sp>
      <p:graphicFrame>
        <p:nvGraphicFramePr>
          <p:cNvPr id="50179" name="Object 2"/>
          <p:cNvGraphicFramePr>
            <a:graphicFrameLocks noChangeAspect="1"/>
          </p:cNvGraphicFramePr>
          <p:nvPr/>
        </p:nvGraphicFramePr>
        <p:xfrm>
          <a:off x="4052888" y="1885950"/>
          <a:ext cx="1190625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3" imgW="520700" imgH="165100" progId="Equation.3">
                  <p:embed/>
                </p:oleObj>
              </mc:Choice>
              <mc:Fallback>
                <p:oleObj name="Equation" r:id="rId3" imgW="5207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2888" y="1885950"/>
                        <a:ext cx="1190625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18801" name="Text Box 17"/>
          <p:cNvSpPr txBox="1">
            <a:spLocks noChangeArrowheads="1"/>
          </p:cNvSpPr>
          <p:nvPr/>
        </p:nvSpPr>
        <p:spPr bwMode="auto">
          <a:xfrm>
            <a:off x="0" y="4800600"/>
            <a:ext cx="9144000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0" dirty="0">
                <a:latin typeface="Papyrus" charset="0"/>
                <a:cs typeface="Arial" charset="0"/>
              </a:rPr>
              <a:t>(this is the remark you find in most papers –</a:t>
            </a:r>
          </a:p>
          <a:p>
            <a:pPr eaLnBrk="1" hangingPunct="1">
              <a:spcBef>
                <a:spcPct val="50000"/>
              </a:spcBef>
            </a:pPr>
            <a:r>
              <a:rPr lang="en-US" b="0" dirty="0">
                <a:latin typeface="Papyrus" charset="0"/>
                <a:cs typeface="Arial" charset="0"/>
              </a:rPr>
              <a:t>Now we solve this by Least </a:t>
            </a:r>
            <a:r>
              <a:rPr lang="en-US" b="0" dirty="0" smtClean="0">
                <a:latin typeface="Papyrus" charset="0"/>
                <a:cs typeface="Arial" charset="0"/>
              </a:rPr>
              <a:t>Squares.)</a:t>
            </a:r>
            <a:endParaRPr lang="en-US" b="0" dirty="0">
              <a:latin typeface="Papyrus" charset="0"/>
              <a:cs typeface="Arial" charset="0"/>
            </a:endParaRPr>
          </a:p>
        </p:txBody>
      </p:sp>
      <p:sp>
        <p:nvSpPr>
          <p:cNvPr id="3318803" name="Freeform 19"/>
          <p:cNvSpPr>
            <a:spLocks/>
          </p:cNvSpPr>
          <p:nvPr/>
        </p:nvSpPr>
        <p:spPr bwMode="auto">
          <a:xfrm>
            <a:off x="4419600" y="2209800"/>
            <a:ext cx="4648200" cy="4038600"/>
          </a:xfrm>
          <a:custGeom>
            <a:avLst/>
            <a:gdLst>
              <a:gd name="T0" fmla="*/ 0 w 2928"/>
              <a:gd name="T1" fmla="*/ 2147483647 h 2544"/>
              <a:gd name="T2" fmla="*/ 2147483647 w 2928"/>
              <a:gd name="T3" fmla="*/ 2147483647 h 2544"/>
              <a:gd name="T4" fmla="*/ 2147483647 w 2928"/>
              <a:gd name="T5" fmla="*/ 2147483647 h 2544"/>
              <a:gd name="T6" fmla="*/ 2147483647 w 2928"/>
              <a:gd name="T7" fmla="*/ 2147483647 h 2544"/>
              <a:gd name="T8" fmla="*/ 2147483647 w 2928"/>
              <a:gd name="T9" fmla="*/ 2147483647 h 2544"/>
              <a:gd name="T10" fmla="*/ 2147483647 w 2928"/>
              <a:gd name="T11" fmla="*/ 2147483647 h 2544"/>
              <a:gd name="T12" fmla="*/ 2147483647 w 2928"/>
              <a:gd name="T13" fmla="*/ 0 h 254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928"/>
              <a:gd name="T22" fmla="*/ 0 h 2544"/>
              <a:gd name="T23" fmla="*/ 2928 w 2928"/>
              <a:gd name="T24" fmla="*/ 2544 h 254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928" h="2544">
                <a:moveTo>
                  <a:pt x="0" y="2352"/>
                </a:moveTo>
                <a:lnTo>
                  <a:pt x="192" y="2544"/>
                </a:lnTo>
                <a:lnTo>
                  <a:pt x="2256" y="2544"/>
                </a:lnTo>
                <a:lnTo>
                  <a:pt x="2880" y="1056"/>
                </a:lnTo>
                <a:lnTo>
                  <a:pt x="2928" y="768"/>
                </a:lnTo>
                <a:lnTo>
                  <a:pt x="2928" y="624"/>
                </a:lnTo>
                <a:lnTo>
                  <a:pt x="576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53548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8801" grpId="0"/>
      <p:bldP spid="331880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/>
            <a:fld id="{BEB464AA-92FF-7B46-A049-7EFBD5B3010E}" type="slidenum">
              <a:rPr lang="en-US" sz="1200">
                <a:solidFill>
                  <a:srgbClr val="D38E27"/>
                </a:solidFill>
                <a:latin typeface="Papyrus" charset="0"/>
                <a:cs typeface="Papyrus" charset="0"/>
              </a:rPr>
              <a:pPr eaLnBrk="1" hangingPunct="1"/>
              <a:t>4</a:t>
            </a:fld>
            <a:endParaRPr lang="en-US" sz="1200">
              <a:solidFill>
                <a:srgbClr val="D38E27"/>
              </a:solidFill>
              <a:latin typeface="Papyrus" charset="0"/>
              <a:cs typeface="Papyrus" charset="0"/>
            </a:endParaRPr>
          </a:p>
        </p:txBody>
      </p:sp>
      <p:graphicFrame>
        <p:nvGraphicFramePr>
          <p:cNvPr id="51202" name="Object 2"/>
          <p:cNvGraphicFramePr>
            <a:graphicFrameLocks noChangeAspect="1"/>
          </p:cNvGraphicFramePr>
          <p:nvPr/>
        </p:nvGraphicFramePr>
        <p:xfrm>
          <a:off x="4052888" y="3867150"/>
          <a:ext cx="1190625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3" imgW="520700" imgH="165100" progId="Equation.3">
                  <p:embed/>
                </p:oleObj>
              </mc:Choice>
              <mc:Fallback>
                <p:oleObj name="Equation" r:id="rId3" imgW="5207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2888" y="3867150"/>
                        <a:ext cx="1190625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0" y="22860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0">
                <a:latin typeface="Papyrus" charset="0"/>
                <a:cs typeface="Arial" charset="0"/>
              </a:rPr>
              <a:t>But</a:t>
            </a: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1524000" y="2057400"/>
            <a:ext cx="1676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0">
                <a:latin typeface="Papyrus" charset="0"/>
                <a:cs typeface="Arial" charset="0"/>
              </a:rPr>
              <a:t>known</a:t>
            </a: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5867400" y="2071688"/>
            <a:ext cx="1676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0">
                <a:latin typeface="Papyrus" charset="0"/>
                <a:cs typeface="Arial" charset="0"/>
              </a:rPr>
              <a:t>known</a:t>
            </a:r>
          </a:p>
        </p:txBody>
      </p:sp>
      <p:sp>
        <p:nvSpPr>
          <p:cNvPr id="51206" name="Line 6"/>
          <p:cNvSpPr>
            <a:spLocks noChangeShapeType="1"/>
          </p:cNvSpPr>
          <p:nvPr/>
        </p:nvSpPr>
        <p:spPr bwMode="auto">
          <a:xfrm>
            <a:off x="2971800" y="2590800"/>
            <a:ext cx="1066800" cy="1143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7" name="Line 7"/>
          <p:cNvSpPr>
            <a:spLocks noChangeShapeType="1"/>
          </p:cNvSpPr>
          <p:nvPr/>
        </p:nvSpPr>
        <p:spPr bwMode="auto">
          <a:xfrm flipH="1">
            <a:off x="5257800" y="2667000"/>
            <a:ext cx="1066800" cy="1066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3962400" y="3810000"/>
            <a:ext cx="457200" cy="533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Papyrus" charset="0"/>
            </a:endParaRPr>
          </a:p>
        </p:txBody>
      </p:sp>
      <p:sp>
        <p:nvSpPr>
          <p:cNvPr id="51209" name="Rectangle 9"/>
          <p:cNvSpPr>
            <a:spLocks noChangeArrowheads="1"/>
          </p:cNvSpPr>
          <p:nvPr/>
        </p:nvSpPr>
        <p:spPr bwMode="auto">
          <a:xfrm>
            <a:off x="4876800" y="3810000"/>
            <a:ext cx="457200" cy="533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Papyru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69607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/>
            <a:fld id="{8E78C08F-EA6A-C04F-9417-A781909E70C7}" type="slidenum">
              <a:rPr lang="en-US" sz="1200">
                <a:solidFill>
                  <a:srgbClr val="D38E27"/>
                </a:solidFill>
                <a:latin typeface="Papyrus" charset="0"/>
                <a:cs typeface="Papyrus" charset="0"/>
              </a:rPr>
              <a:pPr eaLnBrk="1" hangingPunct="1"/>
              <a:t>5</a:t>
            </a:fld>
            <a:endParaRPr lang="en-US" sz="1200">
              <a:solidFill>
                <a:srgbClr val="D38E27"/>
              </a:solidFill>
              <a:latin typeface="Papyrus" charset="0"/>
              <a:cs typeface="Papyrus" charset="0"/>
            </a:endParaRPr>
          </a:p>
        </p:txBody>
      </p:sp>
      <p:graphicFrame>
        <p:nvGraphicFramePr>
          <p:cNvPr id="52226" name="Object 2"/>
          <p:cNvGraphicFramePr>
            <a:graphicFrameLocks noChangeAspect="1"/>
          </p:cNvGraphicFramePr>
          <p:nvPr/>
        </p:nvGraphicFramePr>
        <p:xfrm>
          <a:off x="3824288" y="3867150"/>
          <a:ext cx="1190625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4" imgW="520700" imgH="165100" progId="Equation.3">
                  <p:embed/>
                </p:oleObj>
              </mc:Choice>
              <mc:Fallback>
                <p:oleObj name="Equation" r:id="rId4" imgW="5207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4288" y="3867150"/>
                        <a:ext cx="1190625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0" y="22860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0">
                <a:latin typeface="Papyrus" charset="0"/>
                <a:cs typeface="Arial" charset="0"/>
              </a:rPr>
              <a:t>And</a:t>
            </a:r>
          </a:p>
        </p:txBody>
      </p:sp>
      <p:sp>
        <p:nvSpPr>
          <p:cNvPr id="52228" name="Text Box 6"/>
          <p:cNvSpPr txBox="1">
            <a:spLocks noChangeArrowheads="1"/>
          </p:cNvSpPr>
          <p:nvPr/>
        </p:nvSpPr>
        <p:spPr bwMode="auto">
          <a:xfrm>
            <a:off x="0" y="1538288"/>
            <a:ext cx="9144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0">
                <a:latin typeface="Papyrus" charset="0"/>
                <a:cs typeface="Arial" charset="0"/>
              </a:rPr>
              <a:t>we want to find</a:t>
            </a:r>
          </a:p>
        </p:txBody>
      </p:sp>
      <p:sp>
        <p:nvSpPr>
          <p:cNvPr id="52229" name="Line 7"/>
          <p:cNvSpPr>
            <a:spLocks noChangeShapeType="1"/>
          </p:cNvSpPr>
          <p:nvPr/>
        </p:nvSpPr>
        <p:spPr bwMode="auto">
          <a:xfrm>
            <a:off x="4572000" y="2209800"/>
            <a:ext cx="0" cy="1447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0" name="Rectangle 9"/>
          <p:cNvSpPr>
            <a:spLocks noChangeArrowheads="1"/>
          </p:cNvSpPr>
          <p:nvPr/>
        </p:nvSpPr>
        <p:spPr bwMode="auto">
          <a:xfrm>
            <a:off x="4386263" y="3810000"/>
            <a:ext cx="381000" cy="533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Papyrus" charset="0"/>
            </a:endParaRPr>
          </a:p>
        </p:txBody>
      </p:sp>
      <p:sp>
        <p:nvSpPr>
          <p:cNvPr id="52231" name="Text Box 11"/>
          <p:cNvSpPr txBox="1">
            <a:spLocks noChangeArrowheads="1"/>
          </p:cNvSpPr>
          <p:nvPr/>
        </p:nvSpPr>
        <p:spPr bwMode="auto">
          <a:xfrm>
            <a:off x="0" y="4814888"/>
            <a:ext cx="9144000" cy="116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0">
                <a:latin typeface="Papyrus" charset="0"/>
                <a:cs typeface="Arial" charset="0"/>
              </a:rPr>
              <a:t>This is how we would set the problem up</a:t>
            </a:r>
          </a:p>
          <a:p>
            <a:pPr eaLnBrk="1" hangingPunct="1">
              <a:spcBef>
                <a:spcPct val="50000"/>
              </a:spcBef>
            </a:pPr>
            <a:r>
              <a:rPr lang="en-US" b="0">
                <a:latin typeface="Papyrus" charset="0"/>
                <a:cs typeface="Arial" charset="0"/>
              </a:rPr>
              <a:t>if we know </a:t>
            </a:r>
            <a:r>
              <a:rPr lang="en-US" b="0" u="sng">
                <a:latin typeface="Papyrus" charset="0"/>
                <a:cs typeface="Arial" charset="0"/>
              </a:rPr>
              <a:t>V</a:t>
            </a:r>
            <a:r>
              <a:rPr lang="en-US" b="0">
                <a:latin typeface="Papyrus" charset="0"/>
                <a:cs typeface="Arial" charset="0"/>
              </a:rPr>
              <a:t> and </a:t>
            </a:r>
            <a:r>
              <a:rPr lang="en-US" b="0">
                <a:latin typeface="Symbol" charset="0"/>
                <a:cs typeface="Arial" charset="0"/>
              </a:rPr>
              <a:t>W</a:t>
            </a:r>
            <a:r>
              <a:rPr lang="en-US" b="0">
                <a:latin typeface="Papyrus" charset="0"/>
                <a:cs typeface="Arial" charset="0"/>
              </a:rPr>
              <a:t> and wanted to find </a:t>
            </a:r>
            <a:r>
              <a:rPr lang="en-US" b="0" u="sng">
                <a:latin typeface="Papyrus" charset="0"/>
                <a:cs typeface="Arial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73695317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/>
            <a:fld id="{2E48770E-ABBD-524F-9544-8041451637E6}" type="slidenum">
              <a:rPr lang="en-US" sz="1200">
                <a:solidFill>
                  <a:srgbClr val="D38E27"/>
                </a:solidFill>
                <a:latin typeface="Papyrus" charset="0"/>
                <a:cs typeface="Papyrus" charset="0"/>
              </a:rPr>
              <a:pPr eaLnBrk="1" hangingPunct="1"/>
              <a:t>6</a:t>
            </a:fld>
            <a:endParaRPr lang="en-US" sz="1200">
              <a:solidFill>
                <a:srgbClr val="D38E27"/>
              </a:solidFill>
              <a:latin typeface="Papyrus" charset="0"/>
              <a:cs typeface="Papyrus" charset="0"/>
            </a:endParaRPr>
          </a:p>
        </p:txBody>
      </p:sp>
      <p:graphicFrame>
        <p:nvGraphicFramePr>
          <p:cNvPr id="54274" name="Object 2"/>
          <p:cNvGraphicFramePr>
            <a:graphicFrameLocks noChangeAspect="1"/>
          </p:cNvGraphicFramePr>
          <p:nvPr/>
        </p:nvGraphicFramePr>
        <p:xfrm>
          <a:off x="2700338" y="2139950"/>
          <a:ext cx="3771900" cy="165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3" imgW="1651000" imgH="723900" progId="Equation.3">
                  <p:embed/>
                </p:oleObj>
              </mc:Choice>
              <mc:Fallback>
                <p:oleObj name="Equation" r:id="rId3" imgW="1651000" imgH="723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2139950"/>
                        <a:ext cx="3771900" cy="1655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5" name="Object 3"/>
          <p:cNvGraphicFramePr>
            <a:graphicFrameLocks noChangeAspect="1"/>
          </p:cNvGraphicFramePr>
          <p:nvPr/>
        </p:nvGraphicFramePr>
        <p:xfrm>
          <a:off x="3436938" y="4454525"/>
          <a:ext cx="2233612" cy="159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5" imgW="977900" imgH="698500" progId="Equation.3">
                  <p:embed/>
                </p:oleObj>
              </mc:Choice>
              <mc:Fallback>
                <p:oleObj name="Equation" r:id="rId5" imgW="977900" imgH="698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6938" y="4454525"/>
                        <a:ext cx="2233612" cy="159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6" name="Text Box 6"/>
          <p:cNvSpPr txBox="1">
            <a:spLocks noChangeArrowheads="1"/>
          </p:cNvSpPr>
          <p:nvPr/>
        </p:nvSpPr>
        <p:spPr bwMode="auto">
          <a:xfrm>
            <a:off x="0" y="0"/>
            <a:ext cx="914400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0">
                <a:latin typeface="Papyrus" charset="0"/>
                <a:cs typeface="Arial" charset="0"/>
              </a:rPr>
              <a:t>So we have to recast the expression to put the knowns and unknowns into the correct functional relationship.</a:t>
            </a:r>
          </a:p>
          <a:p>
            <a:pPr eaLnBrk="1" hangingPunct="1">
              <a:spcBef>
                <a:spcPct val="50000"/>
              </a:spcBef>
            </a:pPr>
            <a:r>
              <a:rPr lang="en-US" b="0">
                <a:latin typeface="Papyrus" charset="0"/>
                <a:cs typeface="Arial" charset="0"/>
              </a:rPr>
              <a:t>Start by multiplying it out</a:t>
            </a:r>
          </a:p>
        </p:txBody>
      </p:sp>
    </p:spTree>
    <p:extLst>
      <p:ext uri="{BB962C8B-B14F-4D97-AF65-F5344CB8AC3E}">
        <p14:creationId xmlns:p14="http://schemas.microsoft.com/office/powerpoint/2010/main" val="148062567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/>
            <a:fld id="{BF119501-CEE9-CC41-83F9-425F92A68CD5}" type="slidenum">
              <a:rPr lang="en-US" sz="1200">
                <a:solidFill>
                  <a:srgbClr val="D38E27"/>
                </a:solidFill>
                <a:latin typeface="Papyrus" charset="0"/>
                <a:cs typeface="Papyrus" charset="0"/>
              </a:rPr>
              <a:pPr eaLnBrk="1" hangingPunct="1"/>
              <a:t>7</a:t>
            </a:fld>
            <a:endParaRPr lang="en-US" sz="1200">
              <a:solidFill>
                <a:srgbClr val="D38E27"/>
              </a:solidFill>
              <a:latin typeface="Papyrus" charset="0"/>
              <a:cs typeface="Papyrus" charset="0"/>
            </a:endParaRPr>
          </a:p>
        </p:txBody>
      </p:sp>
      <p:graphicFrame>
        <p:nvGraphicFramePr>
          <p:cNvPr id="55298" name="Object 2"/>
          <p:cNvGraphicFramePr>
            <a:graphicFrameLocks noChangeAspect="1"/>
          </p:cNvGraphicFramePr>
          <p:nvPr/>
        </p:nvGraphicFramePr>
        <p:xfrm>
          <a:off x="3436938" y="2328863"/>
          <a:ext cx="2233612" cy="159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3" imgW="977900" imgH="698500" progId="Equation.3">
                  <p:embed/>
                </p:oleObj>
              </mc:Choice>
              <mc:Fallback>
                <p:oleObj name="Equation" r:id="rId3" imgW="977900" imgH="698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6938" y="2328863"/>
                        <a:ext cx="2233612" cy="159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299" name="Object 3"/>
          <p:cNvGraphicFramePr>
            <a:graphicFrameLocks noChangeAspect="1"/>
          </p:cNvGraphicFramePr>
          <p:nvPr/>
        </p:nvGraphicFramePr>
        <p:xfrm>
          <a:off x="2654300" y="4767263"/>
          <a:ext cx="3741738" cy="159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5" imgW="1638300" imgH="698500" progId="Equation.3">
                  <p:embed/>
                </p:oleObj>
              </mc:Choice>
              <mc:Fallback>
                <p:oleObj name="Equation" r:id="rId5" imgW="1638300" imgH="698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4300" y="4767263"/>
                        <a:ext cx="3741738" cy="159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0" name="Text Box 6"/>
          <p:cNvSpPr txBox="1">
            <a:spLocks noChangeArrowheads="1"/>
          </p:cNvSpPr>
          <p:nvPr/>
        </p:nvSpPr>
        <p:spPr bwMode="auto">
          <a:xfrm>
            <a:off x="0" y="7620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0">
                <a:latin typeface="Papyrus" charset="0"/>
                <a:cs typeface="Arial" charset="0"/>
              </a:rPr>
              <a:t>Now rearrange into the form</a:t>
            </a:r>
          </a:p>
        </p:txBody>
      </p:sp>
      <p:graphicFrame>
        <p:nvGraphicFramePr>
          <p:cNvPr id="55301" name="Object 4"/>
          <p:cNvGraphicFramePr>
            <a:graphicFrameLocks noChangeAspect="1"/>
          </p:cNvGraphicFramePr>
          <p:nvPr/>
        </p:nvGraphicFramePr>
        <p:xfrm>
          <a:off x="4052888" y="804863"/>
          <a:ext cx="1044575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7" imgW="457200" imgH="177800" progId="Equation.3">
                  <p:embed/>
                </p:oleObj>
              </mc:Choice>
              <mc:Fallback>
                <p:oleObj name="Equation" r:id="rId7" imgW="457200" imgH="177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2888" y="804863"/>
                        <a:ext cx="1044575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2" name="Text Box 8"/>
          <p:cNvSpPr txBox="1">
            <a:spLocks noChangeArrowheads="1"/>
          </p:cNvSpPr>
          <p:nvPr/>
        </p:nvSpPr>
        <p:spPr bwMode="auto">
          <a:xfrm>
            <a:off x="0" y="152400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0">
                <a:latin typeface="Papyrus" charset="0"/>
                <a:cs typeface="Arial" charset="0"/>
              </a:rPr>
              <a:t>Where </a:t>
            </a:r>
            <a:r>
              <a:rPr lang="en-US" b="0" u="sng">
                <a:latin typeface="Papyrus" charset="0"/>
                <a:cs typeface="Arial" charset="0"/>
              </a:rPr>
              <a:t>b</a:t>
            </a:r>
            <a:r>
              <a:rPr lang="en-US" b="0">
                <a:latin typeface="Papyrus" charset="0"/>
                <a:cs typeface="Arial" charset="0"/>
              </a:rPr>
              <a:t> and </a:t>
            </a:r>
            <a:r>
              <a:rPr lang="en-US">
                <a:latin typeface="Papyrus" charset="0"/>
                <a:cs typeface="Arial" charset="0"/>
              </a:rPr>
              <a:t>A</a:t>
            </a:r>
            <a:r>
              <a:rPr lang="en-US" b="0">
                <a:latin typeface="Papyrus" charset="0"/>
                <a:cs typeface="Arial" charset="0"/>
              </a:rPr>
              <a:t> are known</a:t>
            </a:r>
          </a:p>
        </p:txBody>
      </p:sp>
      <p:sp>
        <p:nvSpPr>
          <p:cNvPr id="55303" name="Text Box 9"/>
          <p:cNvSpPr txBox="1">
            <a:spLocks noChangeArrowheads="1"/>
          </p:cNvSpPr>
          <p:nvPr/>
        </p:nvSpPr>
        <p:spPr bwMode="auto">
          <a:xfrm>
            <a:off x="0" y="4052888"/>
            <a:ext cx="9144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0">
                <a:latin typeface="Papyrus" charset="0"/>
                <a:cs typeface="Arial" charset="0"/>
              </a:rPr>
              <a:t>obtaining the following</a:t>
            </a:r>
          </a:p>
        </p:txBody>
      </p:sp>
    </p:spTree>
    <p:extLst>
      <p:ext uri="{BB962C8B-B14F-4D97-AF65-F5344CB8AC3E}">
        <p14:creationId xmlns:p14="http://schemas.microsoft.com/office/powerpoint/2010/main" val="382754151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/>
            <a:fld id="{16B85673-6778-A94C-BF48-73D7FD6E7905}" type="slidenum">
              <a:rPr lang="en-US" sz="1200">
                <a:solidFill>
                  <a:srgbClr val="D38E27"/>
                </a:solidFill>
                <a:latin typeface="Papyrus" charset="0"/>
                <a:cs typeface="Papyrus" charset="0"/>
              </a:rPr>
              <a:pPr eaLnBrk="1" hangingPunct="1"/>
              <a:t>8</a:t>
            </a:fld>
            <a:endParaRPr lang="en-US" sz="1200">
              <a:solidFill>
                <a:srgbClr val="D38E27"/>
              </a:solidFill>
              <a:latin typeface="Papyrus" charset="0"/>
              <a:cs typeface="Papyrus" charset="0"/>
            </a:endParaRPr>
          </a:p>
        </p:txBody>
      </p:sp>
      <p:graphicFrame>
        <p:nvGraphicFramePr>
          <p:cNvPr id="56322" name="Object 2"/>
          <p:cNvGraphicFramePr>
            <a:graphicFrameLocks noChangeAspect="1"/>
          </p:cNvGraphicFramePr>
          <p:nvPr/>
        </p:nvGraphicFramePr>
        <p:xfrm>
          <a:off x="2654300" y="242888"/>
          <a:ext cx="3741738" cy="159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Equation" r:id="rId3" imgW="1638300" imgH="698500" progId="Equation.3">
                  <p:embed/>
                </p:oleObj>
              </mc:Choice>
              <mc:Fallback>
                <p:oleObj name="Equation" r:id="rId3" imgW="1638300" imgH="698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4300" y="242888"/>
                        <a:ext cx="3741738" cy="159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3" name="Object 3"/>
          <p:cNvGraphicFramePr>
            <a:graphicFrameLocks noChangeAspect="1"/>
          </p:cNvGraphicFramePr>
          <p:nvPr/>
        </p:nvGraphicFramePr>
        <p:xfrm>
          <a:off x="3975100" y="2266950"/>
          <a:ext cx="113030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Equation" r:id="rId5" imgW="495300" imgH="165100" progId="Equation.3">
                  <p:embed/>
                </p:oleObj>
              </mc:Choice>
              <mc:Fallback>
                <p:oleObj name="Equation" r:id="rId5" imgW="4953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5100" y="2266950"/>
                        <a:ext cx="1130300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4" name="Text Box 9"/>
          <p:cNvSpPr txBox="1">
            <a:spLocks noChangeArrowheads="1"/>
          </p:cNvSpPr>
          <p:nvPr/>
        </p:nvSpPr>
        <p:spPr bwMode="auto">
          <a:xfrm>
            <a:off x="0" y="3562350"/>
            <a:ext cx="914400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0">
                <a:latin typeface="Papyrus" charset="0"/>
                <a:cs typeface="Arial" charset="0"/>
              </a:rPr>
              <a:t>So now we have a form that expresses the relationship between the two vectors</a:t>
            </a:r>
          </a:p>
          <a:p>
            <a:pPr eaLnBrk="1" hangingPunct="1">
              <a:spcBef>
                <a:spcPct val="50000"/>
              </a:spcBef>
            </a:pPr>
            <a:r>
              <a:rPr lang="en-US" b="0" u="sng">
                <a:latin typeface="Papyrus" charset="0"/>
                <a:cs typeface="Arial" charset="0"/>
              </a:rPr>
              <a:t>V</a:t>
            </a:r>
            <a:r>
              <a:rPr lang="en-US" b="0">
                <a:latin typeface="Papyrus" charset="0"/>
                <a:cs typeface="Arial" charset="0"/>
              </a:rPr>
              <a:t> and </a:t>
            </a:r>
            <a:r>
              <a:rPr lang="en-US" b="0" u="sng">
                <a:latin typeface="Papyrus" charset="0"/>
                <a:cs typeface="Arial" charset="0"/>
              </a:rPr>
              <a:t>R</a:t>
            </a:r>
          </a:p>
          <a:p>
            <a:pPr eaLnBrk="1" hangingPunct="1">
              <a:spcBef>
                <a:spcPct val="50000"/>
              </a:spcBef>
            </a:pPr>
            <a:r>
              <a:rPr lang="en-US" b="0">
                <a:latin typeface="Papyrus" charset="0"/>
                <a:cs typeface="Arial" charset="0"/>
              </a:rPr>
              <a:t>With the </a:t>
            </a:r>
            <a:r>
              <a:rPr lang="ja-JP" altLang="en-US" b="0">
                <a:latin typeface="Papyrus" charset="0"/>
                <a:cs typeface="Arial" charset="0"/>
              </a:rPr>
              <a:t>“</a:t>
            </a:r>
            <a:r>
              <a:rPr lang="en-US" altLang="ja-JP" b="0">
                <a:latin typeface="Papyrus" charset="0"/>
                <a:cs typeface="Arial" charset="0"/>
              </a:rPr>
              <a:t>funny</a:t>
            </a:r>
            <a:r>
              <a:rPr lang="ja-JP" altLang="en-US" b="0">
                <a:latin typeface="Papyrus" charset="0"/>
                <a:cs typeface="Arial" charset="0"/>
              </a:rPr>
              <a:t>”</a:t>
            </a:r>
            <a:r>
              <a:rPr lang="en-US" altLang="ja-JP" b="0">
                <a:latin typeface="Papyrus" charset="0"/>
                <a:cs typeface="Arial" charset="0"/>
              </a:rPr>
              <a:t> matrix X.</a:t>
            </a:r>
            <a:endParaRPr lang="en-US" b="0">
              <a:latin typeface="Papyrus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19517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/>
            <a:fld id="{35B35D7B-6ABA-B44A-AE20-FAA0E9631181}" type="slidenum">
              <a:rPr lang="en-US" sz="1200">
                <a:solidFill>
                  <a:srgbClr val="D38E27"/>
                </a:solidFill>
                <a:latin typeface="Papyrus" charset="0"/>
                <a:cs typeface="Papyrus" charset="0"/>
              </a:rPr>
              <a:pPr eaLnBrk="1" hangingPunct="1"/>
              <a:t>9</a:t>
            </a:fld>
            <a:endParaRPr lang="en-US" sz="1200">
              <a:solidFill>
                <a:srgbClr val="D38E27"/>
              </a:solidFill>
              <a:latin typeface="Papyrus" charset="0"/>
              <a:cs typeface="Papyrus" charset="0"/>
            </a:endParaRPr>
          </a:p>
        </p:txBody>
      </p:sp>
      <p:sp>
        <p:nvSpPr>
          <p:cNvPr id="57346" name="Text Box 5"/>
          <p:cNvSpPr txBox="1">
            <a:spLocks noChangeArrowheads="1"/>
          </p:cNvSpPr>
          <p:nvPr/>
        </p:nvSpPr>
        <p:spPr bwMode="auto">
          <a:xfrm>
            <a:off x="0" y="3048000"/>
            <a:ext cx="9144000" cy="308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empus Sans ITC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latin typeface="Papyrus" charset="0"/>
                <a:cs typeface="Arial" charset="0"/>
              </a:rPr>
              <a:t>We have</a:t>
            </a:r>
          </a:p>
          <a:p>
            <a:pPr eaLnBrk="1" hangingPunct="1"/>
            <a:endParaRPr lang="en-US" b="0">
              <a:latin typeface="Papyrus" charset="0"/>
              <a:cs typeface="Arial" charset="0"/>
            </a:endParaRPr>
          </a:p>
          <a:p>
            <a:pPr eaLnBrk="1" hangingPunct="1"/>
            <a:r>
              <a:rPr lang="en-US" b="0">
                <a:latin typeface="Papyrus" charset="0"/>
                <a:cs typeface="Arial" charset="0"/>
              </a:rPr>
              <a:t>3 equations and</a:t>
            </a:r>
          </a:p>
          <a:p>
            <a:pPr eaLnBrk="1" hangingPunct="1"/>
            <a:r>
              <a:rPr lang="en-US" b="0">
                <a:latin typeface="Papyrus" charset="0"/>
                <a:cs typeface="Arial" charset="0"/>
              </a:rPr>
              <a:t>3 unknowns</a:t>
            </a:r>
          </a:p>
          <a:p>
            <a:pPr eaLnBrk="1" hangingPunct="1"/>
            <a:endParaRPr lang="en-US" b="0">
              <a:latin typeface="Papyrus" charset="0"/>
              <a:cs typeface="Arial" charset="0"/>
            </a:endParaRPr>
          </a:p>
          <a:p>
            <a:pPr eaLnBrk="1" hangingPunct="1"/>
            <a:r>
              <a:rPr lang="en-US" b="0">
                <a:latin typeface="Papyrus" charset="0"/>
                <a:cs typeface="Arial" charset="0"/>
              </a:rPr>
              <a:t>So we should be able to solve this</a:t>
            </a:r>
          </a:p>
          <a:p>
            <a:pPr eaLnBrk="1" hangingPunct="1"/>
            <a:r>
              <a:rPr lang="en-US" b="0">
                <a:latin typeface="Papyrus" charset="0"/>
                <a:cs typeface="Arial" charset="0"/>
              </a:rPr>
              <a:t>(unfortunately not!)</a:t>
            </a:r>
          </a:p>
        </p:txBody>
      </p:sp>
      <p:graphicFrame>
        <p:nvGraphicFramePr>
          <p:cNvPr id="57347" name="Object 2"/>
          <p:cNvGraphicFramePr>
            <a:graphicFrameLocks noChangeAspect="1"/>
          </p:cNvGraphicFramePr>
          <p:nvPr/>
        </p:nvGraphicFramePr>
        <p:xfrm>
          <a:off x="2654300" y="242888"/>
          <a:ext cx="3741738" cy="159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3" imgW="1638300" imgH="698500" progId="Equation.3">
                  <p:embed/>
                </p:oleObj>
              </mc:Choice>
              <mc:Fallback>
                <p:oleObj name="Equation" r:id="rId3" imgW="1638300" imgH="698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4300" y="242888"/>
                        <a:ext cx="3741738" cy="159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48" name="Object 3"/>
          <p:cNvGraphicFramePr>
            <a:graphicFrameLocks noChangeAspect="1"/>
          </p:cNvGraphicFramePr>
          <p:nvPr/>
        </p:nvGraphicFramePr>
        <p:xfrm>
          <a:off x="3975100" y="2266950"/>
          <a:ext cx="113030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Equation" r:id="rId5" imgW="495300" imgH="165100" progId="Equation.3">
                  <p:embed/>
                </p:oleObj>
              </mc:Choice>
              <mc:Fallback>
                <p:oleObj name="Equation" r:id="rId5" imgW="4953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5100" y="2266950"/>
                        <a:ext cx="1130300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878714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579</Words>
  <Application>Microsoft Macintosh PowerPoint</Application>
  <PresentationFormat>On-screen Show (4:3)</PresentationFormat>
  <Paragraphs>95</Paragraphs>
  <Slides>17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R. Smalley</dc:creator>
  <cp:keywords/>
  <dc:description/>
  <cp:lastModifiedBy>unknown unknown</cp:lastModifiedBy>
  <cp:revision>3</cp:revision>
  <dcterms:created xsi:type="dcterms:W3CDTF">2016-08-25T12:47:49Z</dcterms:created>
  <dcterms:modified xsi:type="dcterms:W3CDTF">2016-10-25T03:42:04Z</dcterms:modified>
  <cp:category/>
</cp:coreProperties>
</file>