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1"/>
    <p:restoredTop sz="94839"/>
  </p:normalViewPr>
  <p:slideViewPr>
    <p:cSldViewPr snapToGrid="0" snapToObjects="1">
      <p:cViewPr>
        <p:scale>
          <a:sx n="110" d="100"/>
          <a:sy n="110" d="100"/>
        </p:scale>
        <p:origin x="160" y="1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B7AF6-2977-6546-BA55-BE2F11781964}" type="datetimeFigureOut">
              <a:rPr lang="en-US" smtClean="0"/>
              <a:t>11/10/21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CA934-6308-304A-9CCA-801A269D9FF7}" type="slidenum">
              <a:rPr lang="en-US" smtClean="0"/>
              <a:t>‹#›</a:t>
            </a:fld>
            <a:endParaRPr lang="en-US"/>
          </a:p>
        </p:txBody>
      </p:sp>
    </p:spTree>
    <p:extLst>
      <p:ext uri="{BB962C8B-B14F-4D97-AF65-F5344CB8AC3E}">
        <p14:creationId xmlns:p14="http://schemas.microsoft.com/office/powerpoint/2010/main" val="184652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CA934-6308-304A-9CCA-801A269D9FF7}" type="slidenum">
              <a:rPr lang="en-US" smtClean="0"/>
              <a:t>1</a:t>
            </a:fld>
            <a:endParaRPr lang="en-US"/>
          </a:p>
        </p:txBody>
      </p:sp>
    </p:spTree>
    <p:extLst>
      <p:ext uri="{BB962C8B-B14F-4D97-AF65-F5344CB8AC3E}">
        <p14:creationId xmlns:p14="http://schemas.microsoft.com/office/powerpoint/2010/main" val="206997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CA934-6308-304A-9CCA-801A269D9FF7}" type="slidenum">
              <a:rPr lang="en-US" smtClean="0"/>
              <a:t>4</a:t>
            </a:fld>
            <a:endParaRPr lang="en-US"/>
          </a:p>
        </p:txBody>
      </p:sp>
    </p:spTree>
    <p:extLst>
      <p:ext uri="{BB962C8B-B14F-4D97-AF65-F5344CB8AC3E}">
        <p14:creationId xmlns:p14="http://schemas.microsoft.com/office/powerpoint/2010/main" val="155729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CA934-6308-304A-9CCA-801A269D9FF7}" type="slidenum">
              <a:rPr lang="en-US" smtClean="0"/>
              <a:t>5</a:t>
            </a:fld>
            <a:endParaRPr lang="en-US"/>
          </a:p>
        </p:txBody>
      </p:sp>
    </p:spTree>
    <p:extLst>
      <p:ext uri="{BB962C8B-B14F-4D97-AF65-F5344CB8AC3E}">
        <p14:creationId xmlns:p14="http://schemas.microsoft.com/office/powerpoint/2010/main" val="244943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CA934-6308-304A-9CCA-801A269D9FF7}" type="slidenum">
              <a:rPr lang="en-US" smtClean="0"/>
              <a:t>7</a:t>
            </a:fld>
            <a:endParaRPr lang="en-US"/>
          </a:p>
        </p:txBody>
      </p:sp>
    </p:spTree>
    <p:extLst>
      <p:ext uri="{BB962C8B-B14F-4D97-AF65-F5344CB8AC3E}">
        <p14:creationId xmlns:p14="http://schemas.microsoft.com/office/powerpoint/2010/main" val="378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CA934-6308-304A-9CCA-801A269D9FF7}" type="slidenum">
              <a:rPr lang="en-US" smtClean="0"/>
              <a:t>8</a:t>
            </a:fld>
            <a:endParaRPr lang="en-US"/>
          </a:p>
        </p:txBody>
      </p:sp>
    </p:spTree>
    <p:extLst>
      <p:ext uri="{BB962C8B-B14F-4D97-AF65-F5344CB8AC3E}">
        <p14:creationId xmlns:p14="http://schemas.microsoft.com/office/powerpoint/2010/main" val="273832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CABD-3D27-FE4E-A27A-1D3489065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705D79-4AE5-FC46-84FC-056CB8957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4CD73-F7FA-D849-A13E-B4101503B750}"/>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E2556CB9-157A-3249-8C09-2531A9171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6E9CA-D0F1-E849-AECF-EEA43BFC3577}"/>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285574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8504-5A0B-DB41-959E-425FB78B2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AA783-3A52-6246-9686-0460FF4F4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5AEE9-0848-D14F-8D5E-9D6F7CB376F8}"/>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9AD28D4D-3CFD-3A46-9B0E-6823C5970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F2DFA-AAEB-EE46-B127-49FB499F8F41}"/>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36815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D6EC0-0853-E440-885E-E104A8B8A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379BF-DE94-DC41-8D5C-4517EC0DF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2E41A-C579-4748-8BD1-75BEAB0FB6FA}"/>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5B0E1036-3E23-3C46-B165-915BCCE6D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41295-B715-B54B-A9CA-07DC5CDE7E78}"/>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395285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619C-2AE7-DB4C-B2E2-60105BA0C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050AE-7B67-1648-AFB2-BF095E237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758A1-C288-9F4A-912F-9283F9B07EE6}"/>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E99DDBE3-308F-A941-BA6B-0B6C5455E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0C0A0-D684-9E4C-9801-9EED2134A90A}"/>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310933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B137-DB67-8B4B-9599-1045B08A9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F86B83-E3AD-CB4F-820A-C5D0677EF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6BAFD-28F2-E540-BA10-FA1F41042CD7}"/>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B6A8EDE1-635E-A047-8784-E318E8591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6B9F-414F-DC48-BD62-556AC2D68DFE}"/>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31480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7C3C-A2DE-464F-8458-A765D88AB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E589A-6224-B84B-9823-B75B06BD4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54AEE-23FF-EC45-AE0D-AC1CE3F22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6F464B-A094-394A-B8CF-E45050077A17}"/>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6" name="Footer Placeholder 5">
            <a:extLst>
              <a:ext uri="{FF2B5EF4-FFF2-40B4-BE49-F238E27FC236}">
                <a16:creationId xmlns:a16="http://schemas.microsoft.com/office/drawing/2014/main" id="{4ECA9D1C-99B5-3E4A-8B02-E6C273200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AAD8-A977-A642-B5ED-5C3576B91507}"/>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256919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87C4-7B89-8449-8DC5-A9B0490E9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D23E77-3679-1549-B0EF-01179A039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361B8-44BC-0C4C-8A68-152662745E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5B893-DA68-E54C-AEAC-C3AB985BB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3C3712-5F97-3440-8193-72C26F335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56B19F-F3D1-B646-B521-C9D36AD1820F}"/>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8" name="Footer Placeholder 7">
            <a:extLst>
              <a:ext uri="{FF2B5EF4-FFF2-40B4-BE49-F238E27FC236}">
                <a16:creationId xmlns:a16="http://schemas.microsoft.com/office/drawing/2014/main" id="{772E64AE-03B1-DF4C-8BB3-995218051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66F26-8420-DE4E-8119-F0BA9845AD18}"/>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245484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D25-7B0C-C542-92D3-C43DD7A28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07156-51C1-E848-AEED-B69A84E90369}"/>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4" name="Footer Placeholder 3">
            <a:extLst>
              <a:ext uri="{FF2B5EF4-FFF2-40B4-BE49-F238E27FC236}">
                <a16:creationId xmlns:a16="http://schemas.microsoft.com/office/drawing/2014/main" id="{A69EEFA3-515C-484E-A33E-EF496F9D1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70C15-08AB-1C43-B010-8D05C8974074}"/>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191714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0D7E5-2344-6541-9D34-A093DA3EF6F3}"/>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3" name="Footer Placeholder 2">
            <a:extLst>
              <a:ext uri="{FF2B5EF4-FFF2-40B4-BE49-F238E27FC236}">
                <a16:creationId xmlns:a16="http://schemas.microsoft.com/office/drawing/2014/main" id="{F2634008-603F-7342-BCF0-97776BE13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7BF6A-95D0-794A-BA4C-CED846B3EB73}"/>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277054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2A5E-2098-784D-85CE-8680C29D8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DBCC-AA6A-2F4F-9B9A-113351E0F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2660C-1350-3A48-AA57-CCC6D78C8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08B30-6654-F748-854A-09D53C2D1C2D}"/>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6" name="Footer Placeholder 5">
            <a:extLst>
              <a:ext uri="{FF2B5EF4-FFF2-40B4-BE49-F238E27FC236}">
                <a16:creationId xmlns:a16="http://schemas.microsoft.com/office/drawing/2014/main" id="{CBF22C02-111F-BA45-8F87-A18D6FF63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CBC49-8591-1748-A1EF-E18ABAF2C9F8}"/>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47528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12EE-3938-794F-8A38-5FEFF8D4D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B51DE-73B0-4247-AC8C-93CF6D391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EDC7E9-D5D4-A44F-BC60-D264BF760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90F66-60A1-2D4A-B8D4-0A81D05932D9}"/>
              </a:ext>
            </a:extLst>
          </p:cNvPr>
          <p:cNvSpPr>
            <a:spLocks noGrp="1"/>
          </p:cNvSpPr>
          <p:nvPr>
            <p:ph type="dt" sz="half" idx="10"/>
          </p:nvPr>
        </p:nvSpPr>
        <p:spPr/>
        <p:txBody>
          <a:bodyPr/>
          <a:lstStyle/>
          <a:p>
            <a:fld id="{FA704340-E725-3246-B884-31C7DA31F9B5}" type="datetimeFigureOut">
              <a:rPr lang="en-US" smtClean="0"/>
              <a:t>11/10/21</a:t>
            </a:fld>
            <a:endParaRPr lang="en-US"/>
          </a:p>
        </p:txBody>
      </p:sp>
      <p:sp>
        <p:nvSpPr>
          <p:cNvPr id="6" name="Footer Placeholder 5">
            <a:extLst>
              <a:ext uri="{FF2B5EF4-FFF2-40B4-BE49-F238E27FC236}">
                <a16:creationId xmlns:a16="http://schemas.microsoft.com/office/drawing/2014/main" id="{1321DBF6-583E-7E42-BA4D-5E3599BC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61033-7F78-464D-8B87-54C3BE807403}"/>
              </a:ext>
            </a:extLst>
          </p:cNvPr>
          <p:cNvSpPr>
            <a:spLocks noGrp="1"/>
          </p:cNvSpPr>
          <p:nvPr>
            <p:ph type="sldNum" sz="quarter" idx="12"/>
          </p:nvPr>
        </p:nvSpPr>
        <p:spPr/>
        <p:txBody>
          <a:bodyPr/>
          <a:lstStyle/>
          <a:p>
            <a:fld id="{CA3A04E9-CC55-DE48-B8B3-D6FAE4DF70FA}" type="slidenum">
              <a:rPr lang="en-US" smtClean="0"/>
              <a:t>‹#›</a:t>
            </a:fld>
            <a:endParaRPr lang="en-US"/>
          </a:p>
        </p:txBody>
      </p:sp>
    </p:spTree>
    <p:extLst>
      <p:ext uri="{BB962C8B-B14F-4D97-AF65-F5344CB8AC3E}">
        <p14:creationId xmlns:p14="http://schemas.microsoft.com/office/powerpoint/2010/main" val="241189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1586E-1887-6046-98CC-F84921BCF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9361F-27B9-4149-ACFF-33266AA99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F144A-5C47-9B4B-8443-80D0CD568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04340-E725-3246-B884-31C7DA31F9B5}" type="datetimeFigureOut">
              <a:rPr lang="en-US" smtClean="0"/>
              <a:t>11/10/21</a:t>
            </a:fld>
            <a:endParaRPr lang="en-US"/>
          </a:p>
        </p:txBody>
      </p:sp>
      <p:sp>
        <p:nvSpPr>
          <p:cNvPr id="5" name="Footer Placeholder 4">
            <a:extLst>
              <a:ext uri="{FF2B5EF4-FFF2-40B4-BE49-F238E27FC236}">
                <a16:creationId xmlns:a16="http://schemas.microsoft.com/office/drawing/2014/main" id="{00644E41-EB13-CF49-A748-43DBBC83E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4A58E2-AE51-DA4D-A2A4-1183D4ACB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A04E9-CC55-DE48-B8B3-D6FAE4DF70FA}" type="slidenum">
              <a:rPr lang="en-US" smtClean="0"/>
              <a:t>‹#›</a:t>
            </a:fld>
            <a:endParaRPr lang="en-US"/>
          </a:p>
        </p:txBody>
      </p:sp>
    </p:spTree>
    <p:extLst>
      <p:ext uri="{BB962C8B-B14F-4D97-AF65-F5344CB8AC3E}">
        <p14:creationId xmlns:p14="http://schemas.microsoft.com/office/powerpoint/2010/main" val="2797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ative-land.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785/02202002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285C35-F0CC-CA4D-A0DF-4FB7984F6610}"/>
              </a:ext>
            </a:extLst>
          </p:cNvPr>
          <p:cNvSpPr txBox="1"/>
          <p:nvPr/>
        </p:nvSpPr>
        <p:spPr>
          <a:xfrm>
            <a:off x="1348387" y="1670348"/>
            <a:ext cx="9936927" cy="1323439"/>
          </a:xfrm>
          <a:prstGeom prst="rect">
            <a:avLst/>
          </a:prstGeom>
          <a:noFill/>
        </p:spPr>
        <p:txBody>
          <a:bodyPr wrap="square" rtlCol="0">
            <a:spAutoFit/>
          </a:bodyPr>
          <a:lstStyle/>
          <a:p>
            <a:pPr algn="ctr"/>
            <a:r>
              <a:rPr lang="en-US" sz="4000" dirty="0"/>
              <a:t>Communication lessons learned from the March 2020 Mw 5.7 Magna, UT earthquake</a:t>
            </a:r>
          </a:p>
        </p:txBody>
      </p:sp>
      <p:sp>
        <p:nvSpPr>
          <p:cNvPr id="5" name="TextBox 4">
            <a:extLst>
              <a:ext uri="{FF2B5EF4-FFF2-40B4-BE49-F238E27FC236}">
                <a16:creationId xmlns:a16="http://schemas.microsoft.com/office/drawing/2014/main" id="{1A1959AD-230F-5C41-BE5F-5455B97F2878}"/>
              </a:ext>
            </a:extLst>
          </p:cNvPr>
          <p:cNvSpPr txBox="1"/>
          <p:nvPr/>
        </p:nvSpPr>
        <p:spPr>
          <a:xfrm>
            <a:off x="4180396" y="3328558"/>
            <a:ext cx="4272911" cy="646331"/>
          </a:xfrm>
          <a:prstGeom prst="rect">
            <a:avLst/>
          </a:prstGeom>
          <a:noFill/>
        </p:spPr>
        <p:txBody>
          <a:bodyPr wrap="square" rtlCol="0">
            <a:spAutoFit/>
          </a:bodyPr>
          <a:lstStyle/>
          <a:p>
            <a:r>
              <a:rPr lang="en-US" dirty="0"/>
              <a:t>Rebecca </a:t>
            </a:r>
            <a:r>
              <a:rPr lang="en-US" dirty="0" err="1"/>
              <a:t>Sumsion</a:t>
            </a:r>
            <a:r>
              <a:rPr lang="en-US" dirty="0"/>
              <a:t> and Katherine Whidden</a:t>
            </a:r>
          </a:p>
          <a:p>
            <a:r>
              <a:rPr lang="en-US" dirty="0"/>
              <a:t>University of Utah Seismograph Stations</a:t>
            </a:r>
          </a:p>
        </p:txBody>
      </p:sp>
      <p:pic>
        <p:nvPicPr>
          <p:cNvPr id="3" name="Picture 2">
            <a:extLst>
              <a:ext uri="{FF2B5EF4-FFF2-40B4-BE49-F238E27FC236}">
                <a16:creationId xmlns:a16="http://schemas.microsoft.com/office/drawing/2014/main" id="{E939D982-0AF4-6248-9B93-BDD1F7C1BC9C}"/>
              </a:ext>
            </a:extLst>
          </p:cNvPr>
          <p:cNvPicPr>
            <a:picLocks noChangeAspect="1"/>
          </p:cNvPicPr>
          <p:nvPr/>
        </p:nvPicPr>
        <p:blipFill>
          <a:blip r:embed="rId4"/>
          <a:stretch>
            <a:fillRect/>
          </a:stretch>
        </p:blipFill>
        <p:spPr>
          <a:xfrm>
            <a:off x="3001065" y="4309660"/>
            <a:ext cx="6640648" cy="1436147"/>
          </a:xfrm>
          <a:prstGeom prst="rect">
            <a:avLst/>
          </a:prstGeom>
        </p:spPr>
      </p:pic>
    </p:spTree>
    <p:extLst>
      <p:ext uri="{BB962C8B-B14F-4D97-AF65-F5344CB8AC3E}">
        <p14:creationId xmlns:p14="http://schemas.microsoft.com/office/powerpoint/2010/main" val="130701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7F0F-A013-A94F-902F-7F9DF282F7A2}"/>
              </a:ext>
            </a:extLst>
          </p:cNvPr>
          <p:cNvSpPr>
            <a:spLocks noGrp="1"/>
          </p:cNvSpPr>
          <p:nvPr>
            <p:ph type="title"/>
          </p:nvPr>
        </p:nvSpPr>
        <p:spPr/>
        <p:txBody>
          <a:bodyPr/>
          <a:lstStyle/>
          <a:p>
            <a:r>
              <a:rPr lang="en-US" dirty="0"/>
              <a:t>Discussion prompts</a:t>
            </a:r>
          </a:p>
        </p:txBody>
      </p:sp>
      <p:sp>
        <p:nvSpPr>
          <p:cNvPr id="3" name="Content Placeholder 2">
            <a:extLst>
              <a:ext uri="{FF2B5EF4-FFF2-40B4-BE49-F238E27FC236}">
                <a16:creationId xmlns:a16="http://schemas.microsoft.com/office/drawing/2014/main" id="{D279B647-0C75-1746-B717-4153550C4386}"/>
              </a:ext>
            </a:extLst>
          </p:cNvPr>
          <p:cNvSpPr>
            <a:spLocks noGrp="1"/>
          </p:cNvSpPr>
          <p:nvPr>
            <p:ph idx="1"/>
          </p:nvPr>
        </p:nvSpPr>
        <p:spPr/>
        <p:txBody>
          <a:bodyPr/>
          <a:lstStyle/>
          <a:p>
            <a:r>
              <a:rPr lang="en-US" dirty="0"/>
              <a:t>How do you deal with misinformation?</a:t>
            </a:r>
          </a:p>
          <a:p>
            <a:r>
              <a:rPr lang="en-US" dirty="0"/>
              <a:t>How do you strike the balance between reassurance and accurately conveying the hazard?</a:t>
            </a:r>
          </a:p>
          <a:p>
            <a:r>
              <a:rPr lang="en-US" dirty="0"/>
              <a:t>What tone do you take? Purely facts? Casual/relatable?</a:t>
            </a:r>
          </a:p>
        </p:txBody>
      </p:sp>
    </p:spTree>
    <p:extLst>
      <p:ext uri="{BB962C8B-B14F-4D97-AF65-F5344CB8AC3E}">
        <p14:creationId xmlns:p14="http://schemas.microsoft.com/office/powerpoint/2010/main" val="345758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AED1-7806-034F-938F-EA9CC83784E5}"/>
              </a:ext>
            </a:extLst>
          </p:cNvPr>
          <p:cNvSpPr>
            <a:spLocks noGrp="1"/>
          </p:cNvSpPr>
          <p:nvPr>
            <p:ph type="title"/>
          </p:nvPr>
        </p:nvSpPr>
        <p:spPr/>
        <p:txBody>
          <a:bodyPr/>
          <a:lstStyle/>
          <a:p>
            <a:r>
              <a:rPr lang="en-US" dirty="0"/>
              <a:t>Land acknowledgment</a:t>
            </a:r>
          </a:p>
        </p:txBody>
      </p:sp>
      <p:sp>
        <p:nvSpPr>
          <p:cNvPr id="3" name="Content Placeholder 2">
            <a:extLst>
              <a:ext uri="{FF2B5EF4-FFF2-40B4-BE49-F238E27FC236}">
                <a16:creationId xmlns:a16="http://schemas.microsoft.com/office/drawing/2014/main" id="{4A0E62F9-F99F-C04F-A7FB-7EBC658C4420}"/>
              </a:ext>
            </a:extLst>
          </p:cNvPr>
          <p:cNvSpPr>
            <a:spLocks noGrp="1"/>
          </p:cNvSpPr>
          <p:nvPr>
            <p:ph idx="1"/>
          </p:nvPr>
        </p:nvSpPr>
        <p:spPr/>
        <p:txBody>
          <a:bodyPr>
            <a:normAutofit fontScale="92500" lnSpcReduction="10000"/>
          </a:bodyPr>
          <a:lstStyle/>
          <a:p>
            <a:pPr marL="0" indent="0" fontAlgn="base">
              <a:buNone/>
            </a:pPr>
            <a:r>
              <a:rPr lang="en-US" dirty="0"/>
              <a:t>We acknowledge that this land, which is named for the Ute Tribe, is the traditional and ancestral homeland of the </a:t>
            </a:r>
            <a:r>
              <a:rPr lang="en-US" b="1" dirty="0"/>
              <a:t>Shoshone, Paiute, Goshute</a:t>
            </a:r>
            <a:r>
              <a:rPr lang="en-US" dirty="0"/>
              <a:t>, and </a:t>
            </a:r>
            <a:r>
              <a:rPr lang="en-US" b="1" dirty="0"/>
              <a:t>Ute</a:t>
            </a:r>
            <a:r>
              <a:rPr lang="en-US" dirty="0"/>
              <a:t> Tribes. The University of Utah recognizes and respects the enduring relationship that exists between many Indigenous peoples and their traditional homelands. We respect the sovereign relationship between tribes, states, and the federal government, and we affirm the University of Utah’s commitment to a partnership with Native Nations and Urban Indian communities through research, education, and community outreach activities.</a:t>
            </a:r>
          </a:p>
          <a:p>
            <a:pPr marL="0" indent="0" fontAlgn="base">
              <a:buNone/>
            </a:pPr>
            <a:endParaRPr lang="en-US" dirty="0">
              <a:hlinkClick r:id="rId2"/>
            </a:endParaRPr>
          </a:p>
          <a:p>
            <a:pPr marL="0" indent="0" fontAlgn="base">
              <a:buNone/>
            </a:pPr>
            <a:endParaRPr lang="en-US" dirty="0">
              <a:hlinkClick r:id="rId2"/>
            </a:endParaRPr>
          </a:p>
          <a:p>
            <a:pPr marL="0" indent="0" fontAlgn="base">
              <a:buNone/>
            </a:pPr>
            <a:r>
              <a:rPr lang="en-US" dirty="0">
                <a:hlinkClick r:id="rId2"/>
              </a:rPr>
              <a:t>native-land.ca</a:t>
            </a:r>
            <a:endParaRPr lang="en-US" dirty="0"/>
          </a:p>
          <a:p>
            <a:pPr marL="0" indent="0">
              <a:buNone/>
            </a:pPr>
            <a:endParaRPr lang="en-US" dirty="0"/>
          </a:p>
        </p:txBody>
      </p:sp>
    </p:spTree>
    <p:extLst>
      <p:ext uri="{BB962C8B-B14F-4D97-AF65-F5344CB8AC3E}">
        <p14:creationId xmlns:p14="http://schemas.microsoft.com/office/powerpoint/2010/main" val="282800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792-BCDA-F74E-AF4A-FC5CF9AB079C}"/>
              </a:ext>
            </a:extLst>
          </p:cNvPr>
          <p:cNvSpPr>
            <a:spLocks noGrp="1"/>
          </p:cNvSpPr>
          <p:nvPr>
            <p:ph type="title"/>
          </p:nvPr>
        </p:nvSpPr>
        <p:spPr>
          <a:xfrm>
            <a:off x="-1571367" y="0"/>
            <a:ext cx="10515600" cy="1325563"/>
          </a:xfrm>
        </p:spPr>
        <p:txBody>
          <a:bodyPr/>
          <a:lstStyle/>
          <a:p>
            <a:pPr algn="ctr"/>
            <a:r>
              <a:rPr lang="en-US" dirty="0"/>
              <a:t>Magna: Before and After</a:t>
            </a:r>
          </a:p>
        </p:txBody>
      </p:sp>
      <p:sp>
        <p:nvSpPr>
          <p:cNvPr id="3" name="Content Placeholder 2">
            <a:extLst>
              <a:ext uri="{FF2B5EF4-FFF2-40B4-BE49-F238E27FC236}">
                <a16:creationId xmlns:a16="http://schemas.microsoft.com/office/drawing/2014/main" id="{CBB7CA0C-9138-C744-84A2-4EB3E675E03E}"/>
              </a:ext>
            </a:extLst>
          </p:cNvPr>
          <p:cNvSpPr>
            <a:spLocks noGrp="1"/>
          </p:cNvSpPr>
          <p:nvPr>
            <p:ph idx="1"/>
          </p:nvPr>
        </p:nvSpPr>
        <p:spPr>
          <a:xfrm>
            <a:off x="844926" y="3958241"/>
            <a:ext cx="4574059" cy="2677656"/>
          </a:xfrm>
        </p:spPr>
        <p:txBody>
          <a:bodyPr>
            <a:normAutofit/>
          </a:bodyPr>
          <a:lstStyle/>
          <a:p>
            <a:pPr marL="0" indent="0">
              <a:buNone/>
            </a:pPr>
            <a:r>
              <a:rPr lang="en-US" sz="2400" dirty="0"/>
              <a:t>Before</a:t>
            </a:r>
          </a:p>
          <a:p>
            <a:r>
              <a:rPr lang="en-US" sz="2400" dirty="0"/>
              <a:t>Social media limited to automatic tweets and infrequent human updates</a:t>
            </a:r>
          </a:p>
          <a:p>
            <a:r>
              <a:rPr lang="en-US" sz="2400" dirty="0"/>
              <a:t>Rely on press release to get our information out</a:t>
            </a:r>
          </a:p>
        </p:txBody>
      </p:sp>
      <p:sp>
        <p:nvSpPr>
          <p:cNvPr id="4" name="TextBox 3">
            <a:extLst>
              <a:ext uri="{FF2B5EF4-FFF2-40B4-BE49-F238E27FC236}">
                <a16:creationId xmlns:a16="http://schemas.microsoft.com/office/drawing/2014/main" id="{9AE11A7D-C661-7446-A4A1-A6FAEB2519AA}"/>
              </a:ext>
            </a:extLst>
          </p:cNvPr>
          <p:cNvSpPr txBox="1"/>
          <p:nvPr/>
        </p:nvSpPr>
        <p:spPr>
          <a:xfrm>
            <a:off x="5441463" y="3958241"/>
            <a:ext cx="5696466" cy="2677656"/>
          </a:xfrm>
          <a:prstGeom prst="rect">
            <a:avLst/>
          </a:prstGeom>
          <a:noFill/>
        </p:spPr>
        <p:txBody>
          <a:bodyPr wrap="square" rtlCol="0">
            <a:spAutoFit/>
          </a:bodyPr>
          <a:lstStyle/>
          <a:p>
            <a:r>
              <a:rPr lang="en-US" sz="2400" dirty="0"/>
              <a:t>After</a:t>
            </a:r>
          </a:p>
          <a:p>
            <a:pPr marL="285750" indent="-285750">
              <a:buFont typeface="Arial" panose="020B0604020202020204" pitchFamily="34" charset="0"/>
              <a:buChar char="•"/>
            </a:pPr>
            <a:r>
              <a:rPr lang="en-US" sz="2400" dirty="0"/>
              <a:t>More active social media presence</a:t>
            </a:r>
          </a:p>
          <a:p>
            <a:pPr marL="285750" indent="-285750">
              <a:buFont typeface="Arial" panose="020B0604020202020204" pitchFamily="34" charset="0"/>
              <a:buChar char="•"/>
            </a:pPr>
            <a:r>
              <a:rPr lang="en-US" sz="2400" dirty="0"/>
              <a:t>Focus on getting information out quickly</a:t>
            </a:r>
          </a:p>
          <a:p>
            <a:pPr marL="285750" indent="-285750">
              <a:buFont typeface="Arial" panose="020B0604020202020204" pitchFamily="34" charset="0"/>
              <a:buChar char="•"/>
            </a:pPr>
            <a:r>
              <a:rPr lang="en-US" sz="2400" dirty="0"/>
              <a:t>YouTube channel</a:t>
            </a:r>
          </a:p>
          <a:p>
            <a:pPr marL="285750" indent="-285750">
              <a:buFont typeface="Arial" panose="020B0604020202020204" pitchFamily="34" charset="0"/>
              <a:buChar char="•"/>
            </a:pPr>
            <a:r>
              <a:rPr lang="en-US" sz="2400" dirty="0"/>
              <a:t>More interaction with partner agencies</a:t>
            </a:r>
          </a:p>
          <a:p>
            <a:pPr marL="285750" indent="-285750">
              <a:buFont typeface="Arial" panose="020B0604020202020204" pitchFamily="34" charset="0"/>
              <a:buChar char="•"/>
            </a:pPr>
            <a:r>
              <a:rPr lang="en-US" sz="2400" dirty="0"/>
              <a:t>Still looking for the best way to respond to people’s anxieties</a:t>
            </a:r>
          </a:p>
        </p:txBody>
      </p:sp>
      <p:sp>
        <p:nvSpPr>
          <p:cNvPr id="5" name="TextBox 4">
            <a:extLst>
              <a:ext uri="{FF2B5EF4-FFF2-40B4-BE49-F238E27FC236}">
                <a16:creationId xmlns:a16="http://schemas.microsoft.com/office/drawing/2014/main" id="{EAF586ED-4D75-6B4D-89EF-CE908408044F}"/>
              </a:ext>
            </a:extLst>
          </p:cNvPr>
          <p:cNvSpPr txBox="1"/>
          <p:nvPr/>
        </p:nvSpPr>
        <p:spPr>
          <a:xfrm>
            <a:off x="844926" y="1113524"/>
            <a:ext cx="603527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Mw 5.7 earthquake in a Salt Lake City suburb</a:t>
            </a:r>
          </a:p>
          <a:p>
            <a:pPr marL="285750" indent="-285750">
              <a:buFont typeface="Arial" panose="020B0604020202020204" pitchFamily="34" charset="0"/>
              <a:buChar char="•"/>
            </a:pPr>
            <a:r>
              <a:rPr lang="en-US" sz="2400" dirty="0"/>
              <a:t>Widely felt throughout the most populated area in Utah</a:t>
            </a:r>
          </a:p>
          <a:p>
            <a:pPr marL="285750" indent="-285750">
              <a:buFont typeface="Arial" panose="020B0604020202020204" pitchFamily="34" charset="0"/>
              <a:buChar char="•"/>
            </a:pPr>
            <a:r>
              <a:rPr lang="en-US" sz="2400" dirty="0"/>
              <a:t>Largest earthquake in this urban area since Magna 1962 M5.2</a:t>
            </a:r>
          </a:p>
          <a:p>
            <a:pPr marL="285750" indent="-285750">
              <a:buFont typeface="Arial" panose="020B0604020202020204" pitchFamily="34" charset="0"/>
              <a:buChar char="•"/>
            </a:pPr>
            <a:r>
              <a:rPr lang="en-US" sz="2400" dirty="0"/>
              <a:t>Some building damage</a:t>
            </a:r>
          </a:p>
          <a:p>
            <a:pPr marL="285750" indent="-285750">
              <a:buFont typeface="Arial" panose="020B0604020202020204" pitchFamily="34" charset="0"/>
              <a:buChar char="•"/>
            </a:pPr>
            <a:r>
              <a:rPr lang="en-US" sz="2400" dirty="0"/>
              <a:t>No serious injuries or deaths</a:t>
            </a:r>
          </a:p>
        </p:txBody>
      </p:sp>
      <p:pic>
        <p:nvPicPr>
          <p:cNvPr id="1026" name="Picture 2">
            <a:extLst>
              <a:ext uri="{FF2B5EF4-FFF2-40B4-BE49-F238E27FC236}">
                <a16:creationId xmlns:a16="http://schemas.microsoft.com/office/drawing/2014/main" id="{5ACAA1B5-D655-A240-BC48-F2CEAC88E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385" y="527722"/>
            <a:ext cx="5033016" cy="343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1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BC38-7759-D346-9508-DF7D7DF7A6A5}"/>
              </a:ext>
            </a:extLst>
          </p:cNvPr>
          <p:cNvSpPr>
            <a:spLocks noGrp="1"/>
          </p:cNvSpPr>
          <p:nvPr>
            <p:ph type="title"/>
          </p:nvPr>
        </p:nvSpPr>
        <p:spPr>
          <a:xfrm>
            <a:off x="838200" y="358119"/>
            <a:ext cx="10515600" cy="1325563"/>
          </a:xfrm>
        </p:spPr>
        <p:txBody>
          <a:bodyPr/>
          <a:lstStyle/>
          <a:p>
            <a:r>
              <a:rPr lang="en-US" dirty="0"/>
              <a:t>Importance of speed</a:t>
            </a:r>
          </a:p>
        </p:txBody>
      </p:sp>
      <p:sp>
        <p:nvSpPr>
          <p:cNvPr id="3" name="Content Placeholder 2">
            <a:extLst>
              <a:ext uri="{FF2B5EF4-FFF2-40B4-BE49-F238E27FC236}">
                <a16:creationId xmlns:a16="http://schemas.microsoft.com/office/drawing/2014/main" id="{271AFB8D-7F49-6C4F-BCFB-6A38F86EDDE0}"/>
              </a:ext>
            </a:extLst>
          </p:cNvPr>
          <p:cNvSpPr>
            <a:spLocks noGrp="1"/>
          </p:cNvSpPr>
          <p:nvPr>
            <p:ph idx="1"/>
          </p:nvPr>
        </p:nvSpPr>
        <p:spPr>
          <a:xfrm>
            <a:off x="838200" y="1696000"/>
            <a:ext cx="4836886" cy="4351338"/>
          </a:xfrm>
        </p:spPr>
        <p:txBody>
          <a:bodyPr/>
          <a:lstStyle/>
          <a:p>
            <a:r>
              <a:rPr lang="en-US" dirty="0"/>
              <a:t>People expect Twitter updates quickly, as soon as they feel shaking</a:t>
            </a:r>
          </a:p>
          <a:p>
            <a:r>
              <a:rPr lang="en-US" dirty="0"/>
              <a:t>Incomplete information is better than silence</a:t>
            </a:r>
          </a:p>
          <a:p>
            <a:r>
              <a:rPr lang="en-US" dirty="0"/>
              <a:t>Let people know </a:t>
            </a:r>
          </a:p>
          <a:p>
            <a:pPr marL="914400" lvl="1" indent="-457200">
              <a:buFont typeface="+mj-lt"/>
              <a:buAutoNum type="arabicParenR"/>
            </a:pPr>
            <a:r>
              <a:rPr lang="en-US" dirty="0"/>
              <a:t>Yes, it was an earthquake </a:t>
            </a:r>
          </a:p>
          <a:p>
            <a:pPr marL="914400" lvl="1" indent="-457200">
              <a:buFont typeface="+mj-lt"/>
              <a:buAutoNum type="arabicParenR"/>
            </a:pPr>
            <a:r>
              <a:rPr lang="en-US" dirty="0"/>
              <a:t>we’re working on it</a:t>
            </a:r>
          </a:p>
        </p:txBody>
      </p:sp>
      <p:pic>
        <p:nvPicPr>
          <p:cNvPr id="5" name="Picture 4" descr="Graphical user interface, application, table&#10;&#10;Description automatically generated with medium confidence">
            <a:extLst>
              <a:ext uri="{FF2B5EF4-FFF2-40B4-BE49-F238E27FC236}">
                <a16:creationId xmlns:a16="http://schemas.microsoft.com/office/drawing/2014/main" id="{A86E662B-6147-BA4E-92C4-67A61E48B0ED}"/>
              </a:ext>
            </a:extLst>
          </p:cNvPr>
          <p:cNvPicPr>
            <a:picLocks noChangeAspect="1"/>
          </p:cNvPicPr>
          <p:nvPr/>
        </p:nvPicPr>
        <p:blipFill>
          <a:blip r:embed="rId3"/>
          <a:stretch>
            <a:fillRect/>
          </a:stretch>
        </p:blipFill>
        <p:spPr>
          <a:xfrm>
            <a:off x="5918707" y="768538"/>
            <a:ext cx="5568754" cy="4926206"/>
          </a:xfrm>
          <a:prstGeom prst="rect">
            <a:avLst/>
          </a:prstGeom>
        </p:spPr>
      </p:pic>
    </p:spTree>
    <p:extLst>
      <p:ext uri="{BB962C8B-B14F-4D97-AF65-F5344CB8AC3E}">
        <p14:creationId xmlns:p14="http://schemas.microsoft.com/office/powerpoint/2010/main" val="8301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988-1D81-0842-96B1-6E5F93D198BC}"/>
              </a:ext>
            </a:extLst>
          </p:cNvPr>
          <p:cNvSpPr>
            <a:spLocks noGrp="1"/>
          </p:cNvSpPr>
          <p:nvPr>
            <p:ph type="title"/>
          </p:nvPr>
        </p:nvSpPr>
        <p:spPr>
          <a:xfrm>
            <a:off x="838200" y="407464"/>
            <a:ext cx="10515600" cy="1325563"/>
          </a:xfrm>
        </p:spPr>
        <p:txBody>
          <a:bodyPr>
            <a:normAutofit/>
          </a:bodyPr>
          <a:lstStyle/>
          <a:p>
            <a:r>
              <a:rPr lang="en-US" dirty="0"/>
              <a:t>Educating the public &amp; misinformation</a:t>
            </a:r>
          </a:p>
        </p:txBody>
      </p:sp>
      <p:sp>
        <p:nvSpPr>
          <p:cNvPr id="3" name="Content Placeholder 2">
            <a:extLst>
              <a:ext uri="{FF2B5EF4-FFF2-40B4-BE49-F238E27FC236}">
                <a16:creationId xmlns:a16="http://schemas.microsoft.com/office/drawing/2014/main" id="{A2BD9BF9-AD18-924A-B90A-F94808B48D67}"/>
              </a:ext>
            </a:extLst>
          </p:cNvPr>
          <p:cNvSpPr>
            <a:spLocks noGrp="1"/>
          </p:cNvSpPr>
          <p:nvPr>
            <p:ph idx="1"/>
          </p:nvPr>
        </p:nvSpPr>
        <p:spPr>
          <a:xfrm>
            <a:off x="838200" y="1733027"/>
            <a:ext cx="10515600" cy="4351338"/>
          </a:xfrm>
        </p:spPr>
        <p:txBody>
          <a:bodyPr/>
          <a:lstStyle/>
          <a:p>
            <a:r>
              <a:rPr lang="en-US" dirty="0"/>
              <a:t>The public doesn’t know as much as we think they know</a:t>
            </a:r>
          </a:p>
          <a:p>
            <a:r>
              <a:rPr lang="en-US" dirty="0"/>
              <a:t>Rumor of imminent M9 earthquake after Magna M5.7</a:t>
            </a:r>
          </a:p>
          <a:p>
            <a:r>
              <a:rPr lang="en-US" dirty="0"/>
              <a:t>FAQ page on website for commonly asked questions</a:t>
            </a:r>
          </a:p>
          <a:p>
            <a:r>
              <a:rPr lang="en-US" dirty="0"/>
              <a:t>Weekly Magna updates as aftershock sequence went on </a:t>
            </a:r>
          </a:p>
          <a:p>
            <a:pPr lvl="1"/>
            <a:r>
              <a:rPr lang="en-US" dirty="0"/>
              <a:t>We now do biweekly Utah and Yellowstone updates</a:t>
            </a:r>
          </a:p>
          <a:p>
            <a:r>
              <a:rPr lang="en-US" dirty="0"/>
              <a:t>Behind the scenes: Google spreadsheet to organize questions from social media and our responses</a:t>
            </a:r>
          </a:p>
        </p:txBody>
      </p:sp>
    </p:spTree>
    <p:extLst>
      <p:ext uri="{BB962C8B-B14F-4D97-AF65-F5344CB8AC3E}">
        <p14:creationId xmlns:p14="http://schemas.microsoft.com/office/powerpoint/2010/main" val="219989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33EC-D966-6749-AA60-575501106817}"/>
              </a:ext>
            </a:extLst>
          </p:cNvPr>
          <p:cNvSpPr>
            <a:spLocks noGrp="1"/>
          </p:cNvSpPr>
          <p:nvPr>
            <p:ph type="title"/>
          </p:nvPr>
        </p:nvSpPr>
        <p:spPr>
          <a:xfrm>
            <a:off x="838200" y="411423"/>
            <a:ext cx="10515600" cy="1325563"/>
          </a:xfrm>
        </p:spPr>
        <p:txBody>
          <a:bodyPr/>
          <a:lstStyle/>
          <a:p>
            <a:r>
              <a:rPr lang="en-US" dirty="0"/>
              <a:t>Is this normal?</a:t>
            </a:r>
          </a:p>
        </p:txBody>
      </p:sp>
      <p:sp>
        <p:nvSpPr>
          <p:cNvPr id="3" name="Content Placeholder 2">
            <a:extLst>
              <a:ext uri="{FF2B5EF4-FFF2-40B4-BE49-F238E27FC236}">
                <a16:creationId xmlns:a16="http://schemas.microsoft.com/office/drawing/2014/main" id="{62619DEC-C2A3-CB47-B11A-8D15E62303AA}"/>
              </a:ext>
            </a:extLst>
          </p:cNvPr>
          <p:cNvSpPr>
            <a:spLocks noGrp="1"/>
          </p:cNvSpPr>
          <p:nvPr>
            <p:ph idx="1"/>
          </p:nvPr>
        </p:nvSpPr>
        <p:spPr/>
        <p:txBody>
          <a:bodyPr/>
          <a:lstStyle/>
          <a:p>
            <a:r>
              <a:rPr lang="en-US" dirty="0"/>
              <a:t>Hyperawareness of Utah seismicity that they didn’t pay attention to before, also becoming aware of what they don’t know</a:t>
            </a:r>
          </a:p>
          <a:p>
            <a:pPr lvl="1"/>
            <a:r>
              <a:rPr lang="en-US" dirty="0"/>
              <a:t>Website map</a:t>
            </a:r>
          </a:p>
          <a:p>
            <a:r>
              <a:rPr lang="en-US" dirty="0"/>
              <a:t>Difficult question to answer scientifically</a:t>
            </a:r>
          </a:p>
          <a:p>
            <a:pPr lvl="1"/>
            <a:r>
              <a:rPr lang="en-US" dirty="0"/>
              <a:t>history, statistics, research</a:t>
            </a:r>
          </a:p>
          <a:p>
            <a:pPr lvl="1"/>
            <a:r>
              <a:rPr lang="en-US" dirty="0"/>
              <a:t>Answering them in a way they understand</a:t>
            </a:r>
          </a:p>
          <a:p>
            <a:r>
              <a:rPr lang="en-US" dirty="0"/>
              <a:t>Realization: really asking “Am I going to be okay?”</a:t>
            </a:r>
          </a:p>
          <a:p>
            <a:endParaRPr lang="en-US" dirty="0"/>
          </a:p>
        </p:txBody>
      </p:sp>
    </p:spTree>
    <p:extLst>
      <p:ext uri="{BB962C8B-B14F-4D97-AF65-F5344CB8AC3E}">
        <p14:creationId xmlns:p14="http://schemas.microsoft.com/office/powerpoint/2010/main" val="34606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703F-6BAA-254B-9200-ACE4A4A4769B}"/>
              </a:ext>
            </a:extLst>
          </p:cNvPr>
          <p:cNvSpPr>
            <a:spLocks noGrp="1"/>
          </p:cNvSpPr>
          <p:nvPr>
            <p:ph type="title"/>
          </p:nvPr>
        </p:nvSpPr>
        <p:spPr/>
        <p:txBody>
          <a:bodyPr/>
          <a:lstStyle/>
          <a:p>
            <a:r>
              <a:rPr lang="en-US" dirty="0"/>
              <a:t>Am I going to be okay?</a:t>
            </a:r>
          </a:p>
        </p:txBody>
      </p:sp>
      <p:sp>
        <p:nvSpPr>
          <p:cNvPr id="3" name="Content Placeholder 2">
            <a:extLst>
              <a:ext uri="{FF2B5EF4-FFF2-40B4-BE49-F238E27FC236}">
                <a16:creationId xmlns:a16="http://schemas.microsoft.com/office/drawing/2014/main" id="{1811E1D6-0CE2-7949-98AD-AF1FE5D47570}"/>
              </a:ext>
            </a:extLst>
          </p:cNvPr>
          <p:cNvSpPr>
            <a:spLocks noGrp="1"/>
          </p:cNvSpPr>
          <p:nvPr>
            <p:ph idx="1"/>
          </p:nvPr>
        </p:nvSpPr>
        <p:spPr>
          <a:xfrm>
            <a:off x="838200" y="1825625"/>
            <a:ext cx="6546448" cy="4351338"/>
          </a:xfrm>
        </p:spPr>
        <p:txBody>
          <a:bodyPr/>
          <a:lstStyle/>
          <a:p>
            <a:r>
              <a:rPr lang="en-US" dirty="0"/>
              <a:t>Hard to calm their fears but maintain accurate info about Utah’s risk</a:t>
            </a:r>
          </a:p>
          <a:p>
            <a:pPr lvl="1"/>
            <a:r>
              <a:rPr lang="en-US" dirty="0"/>
              <a:t>False sense of security vs fearmongering</a:t>
            </a:r>
          </a:p>
          <a:p>
            <a:r>
              <a:rPr lang="en-US" dirty="0"/>
              <a:t>Give them something to do</a:t>
            </a:r>
          </a:p>
          <a:p>
            <a:pPr lvl="1"/>
            <a:r>
              <a:rPr lang="en-US" dirty="0"/>
              <a:t>Emergency Preparedness</a:t>
            </a:r>
          </a:p>
          <a:p>
            <a:r>
              <a:rPr lang="en-US" dirty="0"/>
              <a:t>Know where to send them</a:t>
            </a:r>
          </a:p>
          <a:p>
            <a:pPr lvl="1"/>
            <a:r>
              <a:rPr lang="en-US" dirty="0"/>
              <a:t>Resources</a:t>
            </a:r>
          </a:p>
          <a:p>
            <a:r>
              <a:rPr lang="en-US" dirty="0"/>
              <a:t>Reaching out to partner agencies</a:t>
            </a:r>
          </a:p>
        </p:txBody>
      </p:sp>
      <p:pic>
        <p:nvPicPr>
          <p:cNvPr id="7" name="Picture 6">
            <a:extLst>
              <a:ext uri="{FF2B5EF4-FFF2-40B4-BE49-F238E27FC236}">
                <a16:creationId xmlns:a16="http://schemas.microsoft.com/office/drawing/2014/main" id="{70633FDE-0083-0B41-870C-4111039FACE4}"/>
              </a:ext>
            </a:extLst>
          </p:cNvPr>
          <p:cNvPicPr>
            <a:picLocks noChangeAspect="1"/>
          </p:cNvPicPr>
          <p:nvPr/>
        </p:nvPicPr>
        <p:blipFill>
          <a:blip r:embed="rId3"/>
          <a:stretch>
            <a:fillRect/>
          </a:stretch>
        </p:blipFill>
        <p:spPr>
          <a:xfrm>
            <a:off x="7089381" y="770442"/>
            <a:ext cx="4057040" cy="5248393"/>
          </a:xfrm>
          <a:prstGeom prst="rect">
            <a:avLst/>
          </a:prstGeom>
        </p:spPr>
      </p:pic>
    </p:spTree>
    <p:extLst>
      <p:ext uri="{BB962C8B-B14F-4D97-AF65-F5344CB8AC3E}">
        <p14:creationId xmlns:p14="http://schemas.microsoft.com/office/powerpoint/2010/main" val="368059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358B-1F18-594A-B746-CE436BAE0843}"/>
              </a:ext>
            </a:extLst>
          </p:cNvPr>
          <p:cNvSpPr>
            <a:spLocks noGrp="1"/>
          </p:cNvSpPr>
          <p:nvPr>
            <p:ph type="title"/>
          </p:nvPr>
        </p:nvSpPr>
        <p:spPr/>
        <p:txBody>
          <a:bodyPr/>
          <a:lstStyle/>
          <a:p>
            <a:r>
              <a:rPr lang="en-US" dirty="0"/>
              <a:t>Working with others</a:t>
            </a:r>
          </a:p>
        </p:txBody>
      </p:sp>
      <p:sp>
        <p:nvSpPr>
          <p:cNvPr id="3" name="Content Placeholder 2">
            <a:extLst>
              <a:ext uri="{FF2B5EF4-FFF2-40B4-BE49-F238E27FC236}">
                <a16:creationId xmlns:a16="http://schemas.microsoft.com/office/drawing/2014/main" id="{784D8A42-80C7-2643-BE1A-8F936FFE163B}"/>
              </a:ext>
            </a:extLst>
          </p:cNvPr>
          <p:cNvSpPr>
            <a:spLocks noGrp="1"/>
          </p:cNvSpPr>
          <p:nvPr>
            <p:ph idx="1"/>
          </p:nvPr>
        </p:nvSpPr>
        <p:spPr/>
        <p:txBody>
          <a:bodyPr/>
          <a:lstStyle/>
          <a:p>
            <a:r>
              <a:rPr lang="en-US" dirty="0"/>
              <a:t>Turning traffic to other agencies</a:t>
            </a:r>
          </a:p>
          <a:p>
            <a:r>
              <a:rPr lang="en-US" dirty="0"/>
              <a:t>Pool resources</a:t>
            </a:r>
          </a:p>
          <a:p>
            <a:pPr lvl="1"/>
            <a:r>
              <a:rPr lang="en-US" dirty="0"/>
              <a:t>Handle topics unequipped to talk about</a:t>
            </a:r>
          </a:p>
          <a:p>
            <a:pPr lvl="1"/>
            <a:r>
              <a:rPr lang="en-US" dirty="0"/>
              <a:t>Reach a bigger audience</a:t>
            </a:r>
          </a:p>
          <a:p>
            <a:r>
              <a:rPr lang="en-US" dirty="0"/>
              <a:t>Joint communication</a:t>
            </a:r>
          </a:p>
          <a:p>
            <a:pPr lvl="1"/>
            <a:r>
              <a:rPr lang="en-US" dirty="0"/>
              <a:t>Magna one year anniversary press release</a:t>
            </a:r>
          </a:p>
          <a:p>
            <a:pPr lvl="1"/>
            <a:r>
              <a:rPr lang="en-US" dirty="0" err="1"/>
              <a:t>earthquakes.utah.gov</a:t>
            </a:r>
            <a:endParaRPr lang="en-US" dirty="0"/>
          </a:p>
        </p:txBody>
      </p:sp>
      <p:pic>
        <p:nvPicPr>
          <p:cNvPr id="5" name="Picture 4">
            <a:extLst>
              <a:ext uri="{FF2B5EF4-FFF2-40B4-BE49-F238E27FC236}">
                <a16:creationId xmlns:a16="http://schemas.microsoft.com/office/drawing/2014/main" id="{8810D49F-EE20-ED4F-887B-9397E5349660}"/>
              </a:ext>
            </a:extLst>
          </p:cNvPr>
          <p:cNvPicPr>
            <a:picLocks noChangeAspect="1"/>
          </p:cNvPicPr>
          <p:nvPr/>
        </p:nvPicPr>
        <p:blipFill>
          <a:blip r:embed="rId3"/>
          <a:stretch>
            <a:fillRect/>
          </a:stretch>
        </p:blipFill>
        <p:spPr>
          <a:xfrm>
            <a:off x="7041098" y="3877554"/>
            <a:ext cx="1545430" cy="1545430"/>
          </a:xfrm>
          <a:prstGeom prst="rect">
            <a:avLst/>
          </a:prstGeom>
        </p:spPr>
      </p:pic>
      <p:pic>
        <p:nvPicPr>
          <p:cNvPr id="7" name="Picture 6">
            <a:extLst>
              <a:ext uri="{FF2B5EF4-FFF2-40B4-BE49-F238E27FC236}">
                <a16:creationId xmlns:a16="http://schemas.microsoft.com/office/drawing/2014/main" id="{B3BAD63F-2658-1947-BE37-36FBB3D40849}"/>
              </a:ext>
            </a:extLst>
          </p:cNvPr>
          <p:cNvPicPr>
            <a:picLocks noChangeAspect="1"/>
          </p:cNvPicPr>
          <p:nvPr/>
        </p:nvPicPr>
        <p:blipFill>
          <a:blip r:embed="rId4"/>
          <a:stretch>
            <a:fillRect/>
          </a:stretch>
        </p:blipFill>
        <p:spPr>
          <a:xfrm>
            <a:off x="8723066" y="2720403"/>
            <a:ext cx="2998332" cy="1085603"/>
          </a:xfrm>
          <a:prstGeom prst="rect">
            <a:avLst/>
          </a:prstGeom>
        </p:spPr>
      </p:pic>
      <p:pic>
        <p:nvPicPr>
          <p:cNvPr id="9" name="Picture 8">
            <a:extLst>
              <a:ext uri="{FF2B5EF4-FFF2-40B4-BE49-F238E27FC236}">
                <a16:creationId xmlns:a16="http://schemas.microsoft.com/office/drawing/2014/main" id="{68A75D4C-67F3-7243-8F66-FAD077FA3A39}"/>
              </a:ext>
            </a:extLst>
          </p:cNvPr>
          <p:cNvPicPr>
            <a:picLocks noChangeAspect="1"/>
          </p:cNvPicPr>
          <p:nvPr/>
        </p:nvPicPr>
        <p:blipFill>
          <a:blip r:embed="rId5"/>
          <a:stretch>
            <a:fillRect/>
          </a:stretch>
        </p:blipFill>
        <p:spPr>
          <a:xfrm>
            <a:off x="7041098" y="1856803"/>
            <a:ext cx="1547334" cy="1885814"/>
          </a:xfrm>
          <a:prstGeom prst="rect">
            <a:avLst/>
          </a:prstGeom>
        </p:spPr>
      </p:pic>
      <p:pic>
        <p:nvPicPr>
          <p:cNvPr id="11" name="Picture 10">
            <a:extLst>
              <a:ext uri="{FF2B5EF4-FFF2-40B4-BE49-F238E27FC236}">
                <a16:creationId xmlns:a16="http://schemas.microsoft.com/office/drawing/2014/main" id="{464AA5B4-4A71-3041-9C24-D955AD7E8AFA}"/>
              </a:ext>
            </a:extLst>
          </p:cNvPr>
          <p:cNvPicPr>
            <a:picLocks noChangeAspect="1"/>
          </p:cNvPicPr>
          <p:nvPr/>
        </p:nvPicPr>
        <p:blipFill>
          <a:blip r:embed="rId6"/>
          <a:stretch>
            <a:fillRect/>
          </a:stretch>
        </p:blipFill>
        <p:spPr>
          <a:xfrm>
            <a:off x="8793482" y="1856803"/>
            <a:ext cx="2857500" cy="863600"/>
          </a:xfrm>
          <a:prstGeom prst="rect">
            <a:avLst/>
          </a:prstGeom>
        </p:spPr>
      </p:pic>
      <p:pic>
        <p:nvPicPr>
          <p:cNvPr id="16" name="Picture 15">
            <a:extLst>
              <a:ext uri="{FF2B5EF4-FFF2-40B4-BE49-F238E27FC236}">
                <a16:creationId xmlns:a16="http://schemas.microsoft.com/office/drawing/2014/main" id="{D6B61FA0-7CCB-9742-9A76-F93AE3A36E59}"/>
              </a:ext>
            </a:extLst>
          </p:cNvPr>
          <p:cNvPicPr>
            <a:picLocks noChangeAspect="1"/>
          </p:cNvPicPr>
          <p:nvPr/>
        </p:nvPicPr>
        <p:blipFill>
          <a:blip r:embed="rId7"/>
          <a:stretch>
            <a:fillRect/>
          </a:stretch>
        </p:blipFill>
        <p:spPr>
          <a:xfrm>
            <a:off x="8721162" y="3742617"/>
            <a:ext cx="1823375" cy="1823375"/>
          </a:xfrm>
          <a:prstGeom prst="rect">
            <a:avLst/>
          </a:prstGeom>
        </p:spPr>
      </p:pic>
    </p:spTree>
    <p:extLst>
      <p:ext uri="{BB962C8B-B14F-4D97-AF65-F5344CB8AC3E}">
        <p14:creationId xmlns:p14="http://schemas.microsoft.com/office/powerpoint/2010/main" val="422396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8FA3-4AF9-8741-B057-4D48F262F95C}"/>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7B92826A-CC51-5142-9F2F-CE177E9CBE9C}"/>
              </a:ext>
            </a:extLst>
          </p:cNvPr>
          <p:cNvSpPr>
            <a:spLocks noGrp="1"/>
          </p:cNvSpPr>
          <p:nvPr>
            <p:ph idx="1"/>
          </p:nvPr>
        </p:nvSpPr>
        <p:spPr/>
        <p:txBody>
          <a:bodyPr/>
          <a:lstStyle/>
          <a:p>
            <a:r>
              <a:rPr lang="en-US" dirty="0"/>
              <a:t>Pankow, K. L., J. </a:t>
            </a:r>
            <a:r>
              <a:rPr lang="en-US" dirty="0" err="1"/>
              <a:t>Rusho</a:t>
            </a:r>
            <a:r>
              <a:rPr lang="en-US" dirty="0"/>
              <a:t>, J. C. </a:t>
            </a:r>
            <a:r>
              <a:rPr lang="en-US" dirty="0" err="1"/>
              <a:t>Pechmann</a:t>
            </a:r>
            <a:r>
              <a:rPr lang="en-US" dirty="0"/>
              <a:t>, J. M. Hale, K. </a:t>
            </a:r>
            <a:r>
              <a:rPr lang="en-US" dirty="0" err="1"/>
              <a:t>Whidden</a:t>
            </a:r>
            <a:r>
              <a:rPr lang="en-US" dirty="0"/>
              <a:t>, R. </a:t>
            </a:r>
            <a:r>
              <a:rPr lang="en-US" dirty="0" err="1"/>
              <a:t>Sumsion</a:t>
            </a:r>
            <a:r>
              <a:rPr lang="en-US" dirty="0"/>
              <a:t>, J. Holt, M. </a:t>
            </a:r>
            <a:r>
              <a:rPr lang="en-US" dirty="0" err="1"/>
              <a:t>Mesimeri</a:t>
            </a:r>
            <a:r>
              <a:rPr lang="en-US" dirty="0"/>
              <a:t>, D. Wells, and K. D. Koper (2021). </a:t>
            </a:r>
            <a:r>
              <a:rPr lang="en-US" b="1" dirty="0"/>
              <a:t>Responding to the Magna, Utah, earthquake sequence during the COVID-19 pandemic shutdown</a:t>
            </a:r>
            <a:r>
              <a:rPr lang="en-US" dirty="0"/>
              <a:t>, </a:t>
            </a:r>
            <a:r>
              <a:rPr lang="en-US" i="1" dirty="0"/>
              <a:t>Seism. Res. Lett</a:t>
            </a:r>
            <a:r>
              <a:rPr lang="en-US" dirty="0"/>
              <a:t>., 92, 6-16, </a:t>
            </a:r>
            <a:r>
              <a:rPr lang="en-US" dirty="0">
                <a:hlinkClick r:id="rId2"/>
              </a:rPr>
              <a:t>https://doi.org/10.1785/0220200265</a:t>
            </a:r>
            <a:endParaRPr lang="en-US" dirty="0"/>
          </a:p>
          <a:p>
            <a:endParaRPr lang="en-US" dirty="0"/>
          </a:p>
        </p:txBody>
      </p:sp>
    </p:spTree>
    <p:extLst>
      <p:ext uri="{BB962C8B-B14F-4D97-AF65-F5344CB8AC3E}">
        <p14:creationId xmlns:p14="http://schemas.microsoft.com/office/powerpoint/2010/main" val="421418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5160</TotalTime>
  <Words>574</Words>
  <Application>Microsoft Macintosh PowerPoint</Application>
  <PresentationFormat>Widescreen</PresentationFormat>
  <Paragraphs>70</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Land acknowledgment</vt:lpstr>
      <vt:lpstr>Magna: Before and After</vt:lpstr>
      <vt:lpstr>Importance of speed</vt:lpstr>
      <vt:lpstr>Educating the public &amp; misinformation</vt:lpstr>
      <vt:lpstr>Is this normal?</vt:lpstr>
      <vt:lpstr>Am I going to be okay?</vt:lpstr>
      <vt:lpstr>Working with others</vt:lpstr>
      <vt:lpstr>For more information:</vt:lpstr>
      <vt:lpstr>Discussion prompts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Murphy Whidden</dc:creator>
  <cp:lastModifiedBy>Rebecca Sumsion</cp:lastModifiedBy>
  <cp:revision>18</cp:revision>
  <dcterms:created xsi:type="dcterms:W3CDTF">2021-11-05T19:11:26Z</dcterms:created>
  <dcterms:modified xsi:type="dcterms:W3CDTF">2021-11-10T19:59:30Z</dcterms:modified>
</cp:coreProperties>
</file>