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8" r:id="rId3"/>
    <p:sldId id="259" r:id="rId4"/>
    <p:sldId id="260" r:id="rId5"/>
    <p:sldId id="257" r:id="rId6"/>
    <p:sldId id="265" r:id="rId7"/>
    <p:sldId id="268" r:id="rId8"/>
    <p:sldId id="273" r:id="rId9"/>
    <p:sldId id="274" r:id="rId10"/>
    <p:sldId id="262" r:id="rId11"/>
    <p:sldId id="264" r:id="rId12"/>
    <p:sldId id="261" r:id="rId13"/>
    <p:sldId id="263" r:id="rId14"/>
    <p:sldId id="275" r:id="rId15"/>
    <p:sldId id="276" r:id="rId16"/>
    <p:sldId id="277" r:id="rId17"/>
    <p:sldId id="267" r:id="rId18"/>
    <p:sldId id="269" r:id="rId19"/>
    <p:sldId id="278" r:id="rId20"/>
    <p:sldId id="279" r:id="rId21"/>
    <p:sldId id="280" r:id="rId22"/>
    <p:sldId id="281" r:id="rId23"/>
    <p:sldId id="282" r:id="rId24"/>
    <p:sldId id="283" r:id="rId25"/>
    <p:sldId id="284" r:id="rId26"/>
    <p:sldId id="285" r:id="rId27"/>
    <p:sldId id="270" r:id="rId28"/>
    <p:sldId id="2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81"/>
    <p:restoredTop sz="94694"/>
  </p:normalViewPr>
  <p:slideViewPr>
    <p:cSldViewPr snapToGrid="0" snapToObjects="1">
      <p:cViewPr varScale="1">
        <p:scale>
          <a:sx n="83" d="100"/>
          <a:sy n="83" d="100"/>
        </p:scale>
        <p:origin x="232" y="856"/>
      </p:cViewPr>
      <p:guideLst/>
    </p:cSldViewPr>
  </p:slideViewPr>
  <p:notesTextViewPr>
    <p:cViewPr>
      <p:scale>
        <a:sx n="1" d="1"/>
        <a:sy n="1" d="1"/>
      </p:scale>
      <p:origin x="0" y="0"/>
    </p:cViewPr>
  </p:notesTextViewPr>
  <p:sorterViewPr>
    <p:cViewPr>
      <p:scale>
        <a:sx n="47" d="100"/>
        <a:sy n="4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6CD962-F7EB-884F-A347-F78622D289DA}" type="datetimeFigureOut">
              <a:rPr lang="en-US" smtClean="0"/>
              <a:t>11/9/21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31096-2554-2D45-9B3F-55A4EC9B9386}" type="slidenum">
              <a:rPr lang="en-US" smtClean="0"/>
              <a:t>‹#›</a:t>
            </a:fld>
            <a:endParaRPr lang="en-US"/>
          </a:p>
        </p:txBody>
      </p:sp>
    </p:spTree>
    <p:extLst>
      <p:ext uri="{BB962C8B-B14F-4D97-AF65-F5344CB8AC3E}">
        <p14:creationId xmlns:p14="http://schemas.microsoft.com/office/powerpoint/2010/main" val="3233812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00e7b2ac7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00e7b2ac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00e7b2ac7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00e7b2ac7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00e7b2ac74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00e7b2ac74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rPr>
              <a:t>- UO currently has very little redundancy</a:t>
            </a:r>
          </a:p>
          <a:p>
            <a:pPr rtl="0"/>
            <a:r>
              <a:rPr lang="en-US" dirty="0">
                <a:effectLst/>
              </a:rPr>
              <a:t>- Planning and testing is underway to split two larger networks into interconnected smaller, routed segments with multiple paths. Time, and expertise building have been limiting factors, but we are moving forward more quickly now.</a:t>
            </a:r>
          </a:p>
          <a:p>
            <a:pPr rtl="0">
              <a:spcAft>
                <a:spcPts val="576"/>
              </a:spcAft>
            </a:pPr>
            <a:endParaRPr lang="en-US" dirty="0">
              <a:effectLst/>
            </a:endParaRPr>
          </a:p>
        </p:txBody>
      </p:sp>
      <p:sp>
        <p:nvSpPr>
          <p:cNvPr id="4" name="Slide Number Placeholder 3"/>
          <p:cNvSpPr>
            <a:spLocks noGrp="1"/>
          </p:cNvSpPr>
          <p:nvPr>
            <p:ph type="sldNum" sz="quarter" idx="5"/>
          </p:nvPr>
        </p:nvSpPr>
        <p:spPr/>
        <p:txBody>
          <a:bodyPr/>
          <a:lstStyle/>
          <a:p>
            <a:fld id="{9B49F070-1E00-4765-ABD8-129B3508D9FD}" type="slidenum">
              <a:rPr lang="en-US" smtClean="0"/>
              <a:t>23</a:t>
            </a:fld>
            <a:endParaRPr lang="en-US"/>
          </a:p>
        </p:txBody>
      </p:sp>
    </p:spTree>
    <p:extLst>
      <p:ext uri="{BB962C8B-B14F-4D97-AF65-F5344CB8AC3E}">
        <p14:creationId xmlns:p14="http://schemas.microsoft.com/office/powerpoint/2010/main" val="248806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have near term plans to deploy routers and reconfigure network scheme on both networks directly connected to </a:t>
            </a:r>
            <a:r>
              <a:rPr lang="en-US" dirty="0" err="1">
                <a:effectLst/>
              </a:rPr>
              <a:t>UofO</a:t>
            </a:r>
            <a:r>
              <a:rPr lang="en-US" dirty="0">
                <a:effectLst/>
              </a:rPr>
              <a:t>. This will be the first step in a multi-phase project.  Redundant pathways will be provided via microwave links between several tower sites forming a ring with two or more direct links to UO. Tertiary paths at many sites are available via ODOT's wireless network.   Future segments</a:t>
            </a:r>
            <a:r>
              <a:rPr lang="en-US" baseline="0" dirty="0">
                <a:effectLst/>
              </a:rPr>
              <a:t> will be added to the north and south to incorporate existing and new sites.</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9B49F070-1E00-4765-ABD8-129B3508D9FD}" type="slidenum">
              <a:rPr lang="en-US" smtClean="0"/>
              <a:t>24</a:t>
            </a:fld>
            <a:endParaRPr lang="en-US"/>
          </a:p>
        </p:txBody>
      </p:sp>
    </p:spTree>
    <p:extLst>
      <p:ext uri="{BB962C8B-B14F-4D97-AF65-F5344CB8AC3E}">
        <p14:creationId xmlns:p14="http://schemas.microsoft.com/office/powerpoint/2010/main" val="1824695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radio</a:t>
            </a:r>
            <a:r>
              <a:rPr lang="en-US" baseline="0" dirty="0"/>
              <a:t> mast at </a:t>
            </a:r>
            <a:r>
              <a:rPr lang="en-US" baseline="0" dirty="0" err="1"/>
              <a:t>UofO</a:t>
            </a:r>
            <a:endParaRPr lang="en-US" baseline="0" dirty="0"/>
          </a:p>
          <a:p>
            <a:r>
              <a:rPr lang="en-US" baseline="0" dirty="0"/>
              <a:t>Right: Seismic site Roman Nose in Oregon coast range.</a:t>
            </a:r>
            <a:endParaRPr lang="en-US" dirty="0"/>
          </a:p>
        </p:txBody>
      </p:sp>
      <p:sp>
        <p:nvSpPr>
          <p:cNvPr id="4" name="Slide Number Placeholder 3"/>
          <p:cNvSpPr>
            <a:spLocks noGrp="1"/>
          </p:cNvSpPr>
          <p:nvPr>
            <p:ph type="sldNum" sz="quarter" idx="10"/>
          </p:nvPr>
        </p:nvSpPr>
        <p:spPr/>
        <p:txBody>
          <a:bodyPr/>
          <a:lstStyle/>
          <a:p>
            <a:fld id="{9B49F070-1E00-4765-ABD8-129B3508D9FD}" type="slidenum">
              <a:rPr lang="en-US" smtClean="0"/>
              <a:t>25</a:t>
            </a:fld>
            <a:endParaRPr lang="en-US"/>
          </a:p>
        </p:txBody>
      </p:sp>
    </p:spTree>
    <p:extLst>
      <p:ext uri="{BB962C8B-B14F-4D97-AF65-F5344CB8AC3E}">
        <p14:creationId xmlns:p14="http://schemas.microsoft.com/office/powerpoint/2010/main" val="3509466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CC4B4-A48C-EA48-AE45-2193079F90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BFED8F-0D84-A24B-A1DA-9F923B11EF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C84E0-A758-7847-A285-AAE33A73379D}"/>
              </a:ext>
            </a:extLst>
          </p:cNvPr>
          <p:cNvSpPr>
            <a:spLocks noGrp="1"/>
          </p:cNvSpPr>
          <p:nvPr>
            <p:ph type="dt" sz="half" idx="10"/>
          </p:nvPr>
        </p:nvSpPr>
        <p:spPr/>
        <p:txBody>
          <a:bodyPr/>
          <a:lstStyle/>
          <a:p>
            <a:fld id="{BA65A5EF-B7E2-684A-B08A-163329456774}" type="datetimeFigureOut">
              <a:rPr lang="en-US" smtClean="0"/>
              <a:t>11/8/21</a:t>
            </a:fld>
            <a:endParaRPr lang="en-US"/>
          </a:p>
        </p:txBody>
      </p:sp>
      <p:sp>
        <p:nvSpPr>
          <p:cNvPr id="5" name="Footer Placeholder 4">
            <a:extLst>
              <a:ext uri="{FF2B5EF4-FFF2-40B4-BE49-F238E27FC236}">
                <a16:creationId xmlns:a16="http://schemas.microsoft.com/office/drawing/2014/main" id="{A7A53578-4A9C-C641-8FEF-4E25C200F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01B6F-4712-5C44-A7CD-BC41DE5B0B54}"/>
              </a:ext>
            </a:extLst>
          </p:cNvPr>
          <p:cNvSpPr>
            <a:spLocks noGrp="1"/>
          </p:cNvSpPr>
          <p:nvPr>
            <p:ph type="sldNum" sz="quarter" idx="12"/>
          </p:nvPr>
        </p:nvSpPr>
        <p:spPr/>
        <p:txBody>
          <a:bodyPr/>
          <a:lstStyle/>
          <a:p>
            <a:fld id="{0F6BB74A-B826-6444-A04D-499E4224C42B}" type="slidenum">
              <a:rPr lang="en-US" smtClean="0"/>
              <a:t>‹#›</a:t>
            </a:fld>
            <a:endParaRPr lang="en-US"/>
          </a:p>
        </p:txBody>
      </p:sp>
    </p:spTree>
    <p:extLst>
      <p:ext uri="{BB962C8B-B14F-4D97-AF65-F5344CB8AC3E}">
        <p14:creationId xmlns:p14="http://schemas.microsoft.com/office/powerpoint/2010/main" val="4284364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2D040-1821-624F-A0D7-91599DB205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205CA6-1D31-EB45-83C3-6A2791A8DE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D4CF0C-6C49-2C46-A5E1-6E2E31FEDC16}"/>
              </a:ext>
            </a:extLst>
          </p:cNvPr>
          <p:cNvSpPr>
            <a:spLocks noGrp="1"/>
          </p:cNvSpPr>
          <p:nvPr>
            <p:ph type="dt" sz="half" idx="10"/>
          </p:nvPr>
        </p:nvSpPr>
        <p:spPr/>
        <p:txBody>
          <a:bodyPr/>
          <a:lstStyle/>
          <a:p>
            <a:fld id="{BA65A5EF-B7E2-684A-B08A-163329456774}" type="datetimeFigureOut">
              <a:rPr lang="en-US" smtClean="0"/>
              <a:t>11/8/21</a:t>
            </a:fld>
            <a:endParaRPr lang="en-US"/>
          </a:p>
        </p:txBody>
      </p:sp>
      <p:sp>
        <p:nvSpPr>
          <p:cNvPr id="5" name="Footer Placeholder 4">
            <a:extLst>
              <a:ext uri="{FF2B5EF4-FFF2-40B4-BE49-F238E27FC236}">
                <a16:creationId xmlns:a16="http://schemas.microsoft.com/office/drawing/2014/main" id="{94973AD3-D19D-884F-8199-55272744C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9C6354-122E-7243-B9AF-0F47A3FDB979}"/>
              </a:ext>
            </a:extLst>
          </p:cNvPr>
          <p:cNvSpPr>
            <a:spLocks noGrp="1"/>
          </p:cNvSpPr>
          <p:nvPr>
            <p:ph type="sldNum" sz="quarter" idx="12"/>
          </p:nvPr>
        </p:nvSpPr>
        <p:spPr/>
        <p:txBody>
          <a:bodyPr/>
          <a:lstStyle/>
          <a:p>
            <a:fld id="{0F6BB74A-B826-6444-A04D-499E4224C42B}" type="slidenum">
              <a:rPr lang="en-US" smtClean="0"/>
              <a:t>‹#›</a:t>
            </a:fld>
            <a:endParaRPr lang="en-US"/>
          </a:p>
        </p:txBody>
      </p:sp>
    </p:spTree>
    <p:extLst>
      <p:ext uri="{BB962C8B-B14F-4D97-AF65-F5344CB8AC3E}">
        <p14:creationId xmlns:p14="http://schemas.microsoft.com/office/powerpoint/2010/main" val="3500797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6709C9-AA81-C84A-A1FC-F8DB39CAB3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1181D-A7A7-EB48-AD31-E7B2C799BE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E9B47-5843-2C45-820F-74F4E611BFDA}"/>
              </a:ext>
            </a:extLst>
          </p:cNvPr>
          <p:cNvSpPr>
            <a:spLocks noGrp="1"/>
          </p:cNvSpPr>
          <p:nvPr>
            <p:ph type="dt" sz="half" idx="10"/>
          </p:nvPr>
        </p:nvSpPr>
        <p:spPr/>
        <p:txBody>
          <a:bodyPr/>
          <a:lstStyle/>
          <a:p>
            <a:fld id="{BA65A5EF-B7E2-684A-B08A-163329456774}" type="datetimeFigureOut">
              <a:rPr lang="en-US" smtClean="0"/>
              <a:t>11/8/21</a:t>
            </a:fld>
            <a:endParaRPr lang="en-US"/>
          </a:p>
        </p:txBody>
      </p:sp>
      <p:sp>
        <p:nvSpPr>
          <p:cNvPr id="5" name="Footer Placeholder 4">
            <a:extLst>
              <a:ext uri="{FF2B5EF4-FFF2-40B4-BE49-F238E27FC236}">
                <a16:creationId xmlns:a16="http://schemas.microsoft.com/office/drawing/2014/main" id="{0FF50611-95F9-FA4B-9978-B87529963B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29435-2D7A-AB44-BC8E-3E4D2A32B5FE}"/>
              </a:ext>
            </a:extLst>
          </p:cNvPr>
          <p:cNvSpPr>
            <a:spLocks noGrp="1"/>
          </p:cNvSpPr>
          <p:nvPr>
            <p:ph type="sldNum" sz="quarter" idx="12"/>
          </p:nvPr>
        </p:nvSpPr>
        <p:spPr/>
        <p:txBody>
          <a:bodyPr/>
          <a:lstStyle/>
          <a:p>
            <a:fld id="{0F6BB74A-B826-6444-A04D-499E4224C42B}" type="slidenum">
              <a:rPr lang="en-US" smtClean="0"/>
              <a:t>‹#›</a:t>
            </a:fld>
            <a:endParaRPr lang="en-US"/>
          </a:p>
        </p:txBody>
      </p:sp>
    </p:spTree>
    <p:extLst>
      <p:ext uri="{BB962C8B-B14F-4D97-AF65-F5344CB8AC3E}">
        <p14:creationId xmlns:p14="http://schemas.microsoft.com/office/powerpoint/2010/main" val="1576428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8064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3EA34-69D4-2240-9233-729C715AD9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CFA01D-A626-4346-87FE-6FEC91EBFC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1D8988-068F-D448-B96F-E071EFC2C9EC}"/>
              </a:ext>
            </a:extLst>
          </p:cNvPr>
          <p:cNvSpPr>
            <a:spLocks noGrp="1"/>
          </p:cNvSpPr>
          <p:nvPr>
            <p:ph type="dt" sz="half" idx="10"/>
          </p:nvPr>
        </p:nvSpPr>
        <p:spPr/>
        <p:txBody>
          <a:bodyPr/>
          <a:lstStyle/>
          <a:p>
            <a:fld id="{BA65A5EF-B7E2-684A-B08A-163329456774}" type="datetimeFigureOut">
              <a:rPr lang="en-US" smtClean="0"/>
              <a:t>11/8/21</a:t>
            </a:fld>
            <a:endParaRPr lang="en-US"/>
          </a:p>
        </p:txBody>
      </p:sp>
      <p:sp>
        <p:nvSpPr>
          <p:cNvPr id="5" name="Footer Placeholder 4">
            <a:extLst>
              <a:ext uri="{FF2B5EF4-FFF2-40B4-BE49-F238E27FC236}">
                <a16:creationId xmlns:a16="http://schemas.microsoft.com/office/drawing/2014/main" id="{E6857714-CA89-4942-B3A0-4DC11A349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9222B1-10D8-8F48-A9F4-244C5B605AA2}"/>
              </a:ext>
            </a:extLst>
          </p:cNvPr>
          <p:cNvSpPr>
            <a:spLocks noGrp="1"/>
          </p:cNvSpPr>
          <p:nvPr>
            <p:ph type="sldNum" sz="quarter" idx="12"/>
          </p:nvPr>
        </p:nvSpPr>
        <p:spPr/>
        <p:txBody>
          <a:bodyPr/>
          <a:lstStyle/>
          <a:p>
            <a:fld id="{0F6BB74A-B826-6444-A04D-499E4224C42B}" type="slidenum">
              <a:rPr lang="en-US" smtClean="0"/>
              <a:t>‹#›</a:t>
            </a:fld>
            <a:endParaRPr lang="en-US"/>
          </a:p>
        </p:txBody>
      </p:sp>
    </p:spTree>
    <p:extLst>
      <p:ext uri="{BB962C8B-B14F-4D97-AF65-F5344CB8AC3E}">
        <p14:creationId xmlns:p14="http://schemas.microsoft.com/office/powerpoint/2010/main" val="3503950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B3D99-00E1-9842-859A-61E26D5FF4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23EF8C-0E45-A94D-9D48-973155693D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A7802B-542F-E942-B134-0042E7A354D8}"/>
              </a:ext>
            </a:extLst>
          </p:cNvPr>
          <p:cNvSpPr>
            <a:spLocks noGrp="1"/>
          </p:cNvSpPr>
          <p:nvPr>
            <p:ph type="dt" sz="half" idx="10"/>
          </p:nvPr>
        </p:nvSpPr>
        <p:spPr/>
        <p:txBody>
          <a:bodyPr/>
          <a:lstStyle/>
          <a:p>
            <a:fld id="{BA65A5EF-B7E2-684A-B08A-163329456774}" type="datetimeFigureOut">
              <a:rPr lang="en-US" smtClean="0"/>
              <a:t>11/8/21</a:t>
            </a:fld>
            <a:endParaRPr lang="en-US"/>
          </a:p>
        </p:txBody>
      </p:sp>
      <p:sp>
        <p:nvSpPr>
          <p:cNvPr id="5" name="Footer Placeholder 4">
            <a:extLst>
              <a:ext uri="{FF2B5EF4-FFF2-40B4-BE49-F238E27FC236}">
                <a16:creationId xmlns:a16="http://schemas.microsoft.com/office/drawing/2014/main" id="{876E2603-8056-6648-A027-BC4BD64FF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7C3768-9B04-3E4D-9B4E-B6934C480DAB}"/>
              </a:ext>
            </a:extLst>
          </p:cNvPr>
          <p:cNvSpPr>
            <a:spLocks noGrp="1"/>
          </p:cNvSpPr>
          <p:nvPr>
            <p:ph type="sldNum" sz="quarter" idx="12"/>
          </p:nvPr>
        </p:nvSpPr>
        <p:spPr/>
        <p:txBody>
          <a:bodyPr/>
          <a:lstStyle/>
          <a:p>
            <a:fld id="{0F6BB74A-B826-6444-A04D-499E4224C42B}" type="slidenum">
              <a:rPr lang="en-US" smtClean="0"/>
              <a:t>‹#›</a:t>
            </a:fld>
            <a:endParaRPr lang="en-US"/>
          </a:p>
        </p:txBody>
      </p:sp>
    </p:spTree>
    <p:extLst>
      <p:ext uri="{BB962C8B-B14F-4D97-AF65-F5344CB8AC3E}">
        <p14:creationId xmlns:p14="http://schemas.microsoft.com/office/powerpoint/2010/main" val="1555634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F3F6-CE98-C947-9877-46FB1B47F9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7FBB53-8D4B-334E-B751-2AE1F955D0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B480C6-E84A-3143-9CBC-294AA1B27A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39320-07CE-8843-90C0-6517FBAFD6A5}"/>
              </a:ext>
            </a:extLst>
          </p:cNvPr>
          <p:cNvSpPr>
            <a:spLocks noGrp="1"/>
          </p:cNvSpPr>
          <p:nvPr>
            <p:ph type="dt" sz="half" idx="10"/>
          </p:nvPr>
        </p:nvSpPr>
        <p:spPr/>
        <p:txBody>
          <a:bodyPr/>
          <a:lstStyle/>
          <a:p>
            <a:fld id="{BA65A5EF-B7E2-684A-B08A-163329456774}" type="datetimeFigureOut">
              <a:rPr lang="en-US" smtClean="0"/>
              <a:t>11/8/21</a:t>
            </a:fld>
            <a:endParaRPr lang="en-US"/>
          </a:p>
        </p:txBody>
      </p:sp>
      <p:sp>
        <p:nvSpPr>
          <p:cNvPr id="6" name="Footer Placeholder 5">
            <a:extLst>
              <a:ext uri="{FF2B5EF4-FFF2-40B4-BE49-F238E27FC236}">
                <a16:creationId xmlns:a16="http://schemas.microsoft.com/office/drawing/2014/main" id="{885AE578-20A3-7D4F-A0F1-85C6E07CE2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EEDFCF-FCAB-EF4A-A928-449C87BFAFDD}"/>
              </a:ext>
            </a:extLst>
          </p:cNvPr>
          <p:cNvSpPr>
            <a:spLocks noGrp="1"/>
          </p:cNvSpPr>
          <p:nvPr>
            <p:ph type="sldNum" sz="quarter" idx="12"/>
          </p:nvPr>
        </p:nvSpPr>
        <p:spPr/>
        <p:txBody>
          <a:bodyPr/>
          <a:lstStyle/>
          <a:p>
            <a:fld id="{0F6BB74A-B826-6444-A04D-499E4224C42B}" type="slidenum">
              <a:rPr lang="en-US" smtClean="0"/>
              <a:t>‹#›</a:t>
            </a:fld>
            <a:endParaRPr lang="en-US"/>
          </a:p>
        </p:txBody>
      </p:sp>
    </p:spTree>
    <p:extLst>
      <p:ext uri="{BB962C8B-B14F-4D97-AF65-F5344CB8AC3E}">
        <p14:creationId xmlns:p14="http://schemas.microsoft.com/office/powerpoint/2010/main" val="4182921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8814D-BD72-9E45-A0BC-2DCC88BB42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03D308-86BB-2440-85A0-C182D85D32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1E02B6-38BF-E242-A53C-3832DA32CA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E93FA6-7081-284C-B6AB-B690039021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FBF418-E9BF-794A-9A34-7F2B67E316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DC0484-34FC-BA46-B7BB-7F43CCAC04CD}"/>
              </a:ext>
            </a:extLst>
          </p:cNvPr>
          <p:cNvSpPr>
            <a:spLocks noGrp="1"/>
          </p:cNvSpPr>
          <p:nvPr>
            <p:ph type="dt" sz="half" idx="10"/>
          </p:nvPr>
        </p:nvSpPr>
        <p:spPr/>
        <p:txBody>
          <a:bodyPr/>
          <a:lstStyle/>
          <a:p>
            <a:fld id="{BA65A5EF-B7E2-684A-B08A-163329456774}" type="datetimeFigureOut">
              <a:rPr lang="en-US" smtClean="0"/>
              <a:t>11/8/21</a:t>
            </a:fld>
            <a:endParaRPr lang="en-US"/>
          </a:p>
        </p:txBody>
      </p:sp>
      <p:sp>
        <p:nvSpPr>
          <p:cNvPr id="8" name="Footer Placeholder 7">
            <a:extLst>
              <a:ext uri="{FF2B5EF4-FFF2-40B4-BE49-F238E27FC236}">
                <a16:creationId xmlns:a16="http://schemas.microsoft.com/office/drawing/2014/main" id="{9A8C17D1-E16F-EF48-B33C-12A7007927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D5BC54-5DF5-1B41-90FE-7B707CBBE33E}"/>
              </a:ext>
            </a:extLst>
          </p:cNvPr>
          <p:cNvSpPr>
            <a:spLocks noGrp="1"/>
          </p:cNvSpPr>
          <p:nvPr>
            <p:ph type="sldNum" sz="quarter" idx="12"/>
          </p:nvPr>
        </p:nvSpPr>
        <p:spPr/>
        <p:txBody>
          <a:bodyPr/>
          <a:lstStyle/>
          <a:p>
            <a:fld id="{0F6BB74A-B826-6444-A04D-499E4224C42B}" type="slidenum">
              <a:rPr lang="en-US" smtClean="0"/>
              <a:t>‹#›</a:t>
            </a:fld>
            <a:endParaRPr lang="en-US"/>
          </a:p>
        </p:txBody>
      </p:sp>
    </p:spTree>
    <p:extLst>
      <p:ext uri="{BB962C8B-B14F-4D97-AF65-F5344CB8AC3E}">
        <p14:creationId xmlns:p14="http://schemas.microsoft.com/office/powerpoint/2010/main" val="375694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651B-577E-214D-AC56-5FFC61FBFA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4370F4-9BC0-3A4B-96CD-41930404AA84}"/>
              </a:ext>
            </a:extLst>
          </p:cNvPr>
          <p:cNvSpPr>
            <a:spLocks noGrp="1"/>
          </p:cNvSpPr>
          <p:nvPr>
            <p:ph type="dt" sz="half" idx="10"/>
          </p:nvPr>
        </p:nvSpPr>
        <p:spPr/>
        <p:txBody>
          <a:bodyPr/>
          <a:lstStyle/>
          <a:p>
            <a:fld id="{BA65A5EF-B7E2-684A-B08A-163329456774}" type="datetimeFigureOut">
              <a:rPr lang="en-US" smtClean="0"/>
              <a:t>11/8/21</a:t>
            </a:fld>
            <a:endParaRPr lang="en-US"/>
          </a:p>
        </p:txBody>
      </p:sp>
      <p:sp>
        <p:nvSpPr>
          <p:cNvPr id="4" name="Footer Placeholder 3">
            <a:extLst>
              <a:ext uri="{FF2B5EF4-FFF2-40B4-BE49-F238E27FC236}">
                <a16:creationId xmlns:a16="http://schemas.microsoft.com/office/drawing/2014/main" id="{C466F8C6-0555-C149-BB6B-6B8BDF1C7F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4733BF-41B2-F44F-BB23-36451E66B50E}"/>
              </a:ext>
            </a:extLst>
          </p:cNvPr>
          <p:cNvSpPr>
            <a:spLocks noGrp="1"/>
          </p:cNvSpPr>
          <p:nvPr>
            <p:ph type="sldNum" sz="quarter" idx="12"/>
          </p:nvPr>
        </p:nvSpPr>
        <p:spPr/>
        <p:txBody>
          <a:bodyPr/>
          <a:lstStyle/>
          <a:p>
            <a:fld id="{0F6BB74A-B826-6444-A04D-499E4224C42B}" type="slidenum">
              <a:rPr lang="en-US" smtClean="0"/>
              <a:t>‹#›</a:t>
            </a:fld>
            <a:endParaRPr lang="en-US"/>
          </a:p>
        </p:txBody>
      </p:sp>
    </p:spTree>
    <p:extLst>
      <p:ext uri="{BB962C8B-B14F-4D97-AF65-F5344CB8AC3E}">
        <p14:creationId xmlns:p14="http://schemas.microsoft.com/office/powerpoint/2010/main" val="3576629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D61442-8581-0644-9C5C-C8CC8A8756B6}"/>
              </a:ext>
            </a:extLst>
          </p:cNvPr>
          <p:cNvSpPr>
            <a:spLocks noGrp="1"/>
          </p:cNvSpPr>
          <p:nvPr>
            <p:ph type="dt" sz="half" idx="10"/>
          </p:nvPr>
        </p:nvSpPr>
        <p:spPr/>
        <p:txBody>
          <a:bodyPr/>
          <a:lstStyle/>
          <a:p>
            <a:fld id="{BA65A5EF-B7E2-684A-B08A-163329456774}" type="datetimeFigureOut">
              <a:rPr lang="en-US" smtClean="0"/>
              <a:t>11/8/21</a:t>
            </a:fld>
            <a:endParaRPr lang="en-US"/>
          </a:p>
        </p:txBody>
      </p:sp>
      <p:sp>
        <p:nvSpPr>
          <p:cNvPr id="3" name="Footer Placeholder 2">
            <a:extLst>
              <a:ext uri="{FF2B5EF4-FFF2-40B4-BE49-F238E27FC236}">
                <a16:creationId xmlns:a16="http://schemas.microsoft.com/office/drawing/2014/main" id="{B2819D18-5CD8-BE48-830D-F31110EE05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0FCF87-790D-DD43-B255-E42980A77E67}"/>
              </a:ext>
            </a:extLst>
          </p:cNvPr>
          <p:cNvSpPr>
            <a:spLocks noGrp="1"/>
          </p:cNvSpPr>
          <p:nvPr>
            <p:ph type="sldNum" sz="quarter" idx="12"/>
          </p:nvPr>
        </p:nvSpPr>
        <p:spPr/>
        <p:txBody>
          <a:bodyPr/>
          <a:lstStyle/>
          <a:p>
            <a:fld id="{0F6BB74A-B826-6444-A04D-499E4224C42B}" type="slidenum">
              <a:rPr lang="en-US" smtClean="0"/>
              <a:t>‹#›</a:t>
            </a:fld>
            <a:endParaRPr lang="en-US"/>
          </a:p>
        </p:txBody>
      </p:sp>
    </p:spTree>
    <p:extLst>
      <p:ext uri="{BB962C8B-B14F-4D97-AF65-F5344CB8AC3E}">
        <p14:creationId xmlns:p14="http://schemas.microsoft.com/office/powerpoint/2010/main" val="109775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2ED72-1CE1-CC47-94A4-CEFAF23FB5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6165C9-40ED-2E40-9457-6294B186C2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D15E1E-3B07-2F4F-9323-52D2D56ADE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9CAF9F-BECB-354B-A9F5-EAEDBD7B49F5}"/>
              </a:ext>
            </a:extLst>
          </p:cNvPr>
          <p:cNvSpPr>
            <a:spLocks noGrp="1"/>
          </p:cNvSpPr>
          <p:nvPr>
            <p:ph type="dt" sz="half" idx="10"/>
          </p:nvPr>
        </p:nvSpPr>
        <p:spPr/>
        <p:txBody>
          <a:bodyPr/>
          <a:lstStyle/>
          <a:p>
            <a:fld id="{BA65A5EF-B7E2-684A-B08A-163329456774}" type="datetimeFigureOut">
              <a:rPr lang="en-US" smtClean="0"/>
              <a:t>11/8/21</a:t>
            </a:fld>
            <a:endParaRPr lang="en-US"/>
          </a:p>
        </p:txBody>
      </p:sp>
      <p:sp>
        <p:nvSpPr>
          <p:cNvPr id="6" name="Footer Placeholder 5">
            <a:extLst>
              <a:ext uri="{FF2B5EF4-FFF2-40B4-BE49-F238E27FC236}">
                <a16:creationId xmlns:a16="http://schemas.microsoft.com/office/drawing/2014/main" id="{182EAED4-D73E-6743-BD86-074588C9B2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5FAC46-60AD-4D4B-906D-8D4E67ED250A}"/>
              </a:ext>
            </a:extLst>
          </p:cNvPr>
          <p:cNvSpPr>
            <a:spLocks noGrp="1"/>
          </p:cNvSpPr>
          <p:nvPr>
            <p:ph type="sldNum" sz="quarter" idx="12"/>
          </p:nvPr>
        </p:nvSpPr>
        <p:spPr/>
        <p:txBody>
          <a:bodyPr/>
          <a:lstStyle/>
          <a:p>
            <a:fld id="{0F6BB74A-B826-6444-A04D-499E4224C42B}" type="slidenum">
              <a:rPr lang="en-US" smtClean="0"/>
              <a:t>‹#›</a:t>
            </a:fld>
            <a:endParaRPr lang="en-US"/>
          </a:p>
        </p:txBody>
      </p:sp>
    </p:spTree>
    <p:extLst>
      <p:ext uri="{BB962C8B-B14F-4D97-AF65-F5344CB8AC3E}">
        <p14:creationId xmlns:p14="http://schemas.microsoft.com/office/powerpoint/2010/main" val="318458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DA9DD-3255-8C40-8112-8CF2242F9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9CF67-FC8A-6D4E-A97B-075A054619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266B65-B6A8-2345-B8BA-4025027418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A92930-4A94-6C47-BCD2-5D793520CBE7}"/>
              </a:ext>
            </a:extLst>
          </p:cNvPr>
          <p:cNvSpPr>
            <a:spLocks noGrp="1"/>
          </p:cNvSpPr>
          <p:nvPr>
            <p:ph type="dt" sz="half" idx="10"/>
          </p:nvPr>
        </p:nvSpPr>
        <p:spPr/>
        <p:txBody>
          <a:bodyPr/>
          <a:lstStyle/>
          <a:p>
            <a:fld id="{BA65A5EF-B7E2-684A-B08A-163329456774}" type="datetimeFigureOut">
              <a:rPr lang="en-US" smtClean="0"/>
              <a:t>11/8/21</a:t>
            </a:fld>
            <a:endParaRPr lang="en-US"/>
          </a:p>
        </p:txBody>
      </p:sp>
      <p:sp>
        <p:nvSpPr>
          <p:cNvPr id="6" name="Footer Placeholder 5">
            <a:extLst>
              <a:ext uri="{FF2B5EF4-FFF2-40B4-BE49-F238E27FC236}">
                <a16:creationId xmlns:a16="http://schemas.microsoft.com/office/drawing/2014/main" id="{8B3C139B-F3F9-1C46-8E3F-249E24673E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BCDBB3-652A-B64F-AF8D-54027FADE095}"/>
              </a:ext>
            </a:extLst>
          </p:cNvPr>
          <p:cNvSpPr>
            <a:spLocks noGrp="1"/>
          </p:cNvSpPr>
          <p:nvPr>
            <p:ph type="sldNum" sz="quarter" idx="12"/>
          </p:nvPr>
        </p:nvSpPr>
        <p:spPr/>
        <p:txBody>
          <a:bodyPr/>
          <a:lstStyle/>
          <a:p>
            <a:fld id="{0F6BB74A-B826-6444-A04D-499E4224C42B}" type="slidenum">
              <a:rPr lang="en-US" smtClean="0"/>
              <a:t>‹#›</a:t>
            </a:fld>
            <a:endParaRPr lang="en-US"/>
          </a:p>
        </p:txBody>
      </p:sp>
    </p:spTree>
    <p:extLst>
      <p:ext uri="{BB962C8B-B14F-4D97-AF65-F5344CB8AC3E}">
        <p14:creationId xmlns:p14="http://schemas.microsoft.com/office/powerpoint/2010/main" val="920799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73F13D-4743-4446-84C2-C56BBB480F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0343C2-EA40-904F-A18D-211D654FA2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E425E-73E5-C242-8CD2-5D68B6F3AE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65A5EF-B7E2-684A-B08A-163329456774}" type="datetimeFigureOut">
              <a:rPr lang="en-US" smtClean="0"/>
              <a:t>11/8/21</a:t>
            </a:fld>
            <a:endParaRPr lang="en-US"/>
          </a:p>
        </p:txBody>
      </p:sp>
      <p:sp>
        <p:nvSpPr>
          <p:cNvPr id="5" name="Footer Placeholder 4">
            <a:extLst>
              <a:ext uri="{FF2B5EF4-FFF2-40B4-BE49-F238E27FC236}">
                <a16:creationId xmlns:a16="http://schemas.microsoft.com/office/drawing/2014/main" id="{FE69D59C-E58D-B94F-8930-336D811D23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A1AA0D-0814-7145-A1D6-8859DBBFD3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BB74A-B826-6444-A04D-499E4224C42B}" type="slidenum">
              <a:rPr lang="en-US" smtClean="0"/>
              <a:t>‹#›</a:t>
            </a:fld>
            <a:endParaRPr lang="en-US"/>
          </a:p>
        </p:txBody>
      </p:sp>
    </p:spTree>
    <p:extLst>
      <p:ext uri="{BB962C8B-B14F-4D97-AF65-F5344CB8AC3E}">
        <p14:creationId xmlns:p14="http://schemas.microsoft.com/office/powerpoint/2010/main" val="3439734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35704-9998-7942-AA6B-45BBDC162599}"/>
              </a:ext>
            </a:extLst>
          </p:cNvPr>
          <p:cNvSpPr>
            <a:spLocks noGrp="1"/>
          </p:cNvSpPr>
          <p:nvPr>
            <p:ph type="ctrTitle"/>
          </p:nvPr>
        </p:nvSpPr>
        <p:spPr>
          <a:xfrm>
            <a:off x="1524000" y="628093"/>
            <a:ext cx="9144000" cy="2387600"/>
          </a:xfrm>
        </p:spPr>
        <p:txBody>
          <a:bodyPr/>
          <a:lstStyle/>
          <a:p>
            <a:r>
              <a:rPr lang="en-US" dirty="0"/>
              <a:t>Data Path Redundancy</a:t>
            </a:r>
          </a:p>
        </p:txBody>
      </p:sp>
      <p:sp>
        <p:nvSpPr>
          <p:cNvPr id="3" name="Subtitle 2">
            <a:extLst>
              <a:ext uri="{FF2B5EF4-FFF2-40B4-BE49-F238E27FC236}">
                <a16:creationId xmlns:a16="http://schemas.microsoft.com/office/drawing/2014/main" id="{97F35B55-156F-C441-80E3-F9F57DDF76D5}"/>
              </a:ext>
            </a:extLst>
          </p:cNvPr>
          <p:cNvSpPr>
            <a:spLocks noGrp="1"/>
          </p:cNvSpPr>
          <p:nvPr>
            <p:ph type="subTitle" idx="1"/>
          </p:nvPr>
        </p:nvSpPr>
        <p:spPr>
          <a:xfrm>
            <a:off x="1524000" y="3014427"/>
            <a:ext cx="9144000" cy="1655762"/>
          </a:xfrm>
        </p:spPr>
        <p:txBody>
          <a:bodyPr/>
          <a:lstStyle/>
          <a:p>
            <a:r>
              <a:rPr lang="en-US" dirty="0"/>
              <a:t>Chris Bruton and Glenn Biasi</a:t>
            </a:r>
          </a:p>
          <a:p>
            <a:r>
              <a:rPr lang="en-US" dirty="0"/>
              <a:t>Southern California Seismic Network</a:t>
            </a:r>
          </a:p>
        </p:txBody>
      </p:sp>
      <p:pic>
        <p:nvPicPr>
          <p:cNvPr id="5" name="Picture 4" descr="A picture containing diagram&#10;&#10;Description automatically generated">
            <a:extLst>
              <a:ext uri="{FF2B5EF4-FFF2-40B4-BE49-F238E27FC236}">
                <a16:creationId xmlns:a16="http://schemas.microsoft.com/office/drawing/2014/main" id="{C4AC3480-9083-1D4D-B96D-137F0048D1EF}"/>
              </a:ext>
            </a:extLst>
          </p:cNvPr>
          <p:cNvPicPr>
            <a:picLocks noChangeAspect="1"/>
          </p:cNvPicPr>
          <p:nvPr/>
        </p:nvPicPr>
        <p:blipFill>
          <a:blip r:embed="rId2"/>
          <a:stretch>
            <a:fillRect/>
          </a:stretch>
        </p:blipFill>
        <p:spPr>
          <a:xfrm>
            <a:off x="540951" y="4117975"/>
            <a:ext cx="3251200" cy="2463800"/>
          </a:xfrm>
          <a:prstGeom prst="rect">
            <a:avLst/>
          </a:prstGeom>
        </p:spPr>
      </p:pic>
      <p:pic>
        <p:nvPicPr>
          <p:cNvPr id="7" name="Picture 6" descr="Logo, company name&#10;&#10;Description automatically generated">
            <a:extLst>
              <a:ext uri="{FF2B5EF4-FFF2-40B4-BE49-F238E27FC236}">
                <a16:creationId xmlns:a16="http://schemas.microsoft.com/office/drawing/2014/main" id="{F1D5126A-E4A3-8743-9413-BC18707306FE}"/>
              </a:ext>
            </a:extLst>
          </p:cNvPr>
          <p:cNvPicPr>
            <a:picLocks noChangeAspect="1"/>
          </p:cNvPicPr>
          <p:nvPr/>
        </p:nvPicPr>
        <p:blipFill>
          <a:blip r:embed="rId3"/>
          <a:stretch>
            <a:fillRect/>
          </a:stretch>
        </p:blipFill>
        <p:spPr>
          <a:xfrm>
            <a:off x="8157519" y="3602038"/>
            <a:ext cx="3810000" cy="3810000"/>
          </a:xfrm>
          <a:prstGeom prst="rect">
            <a:avLst/>
          </a:prstGeom>
        </p:spPr>
      </p:pic>
    </p:spTree>
    <p:extLst>
      <p:ext uri="{BB962C8B-B14F-4D97-AF65-F5344CB8AC3E}">
        <p14:creationId xmlns:p14="http://schemas.microsoft.com/office/powerpoint/2010/main" val="2626083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3AE078-8E86-4724-BED0-609398A3F085}"/>
              </a:ext>
            </a:extLst>
          </p:cNvPr>
          <p:cNvSpPr/>
          <p:nvPr/>
        </p:nvSpPr>
        <p:spPr>
          <a:xfrm>
            <a:off x="1242466"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Pasadena</a:t>
            </a:r>
            <a:br>
              <a:rPr lang="en-US" dirty="0"/>
            </a:br>
            <a:r>
              <a:rPr lang="en-US" dirty="0"/>
              <a:t>South Mudd</a:t>
            </a:r>
          </a:p>
        </p:txBody>
      </p:sp>
      <p:sp>
        <p:nvSpPr>
          <p:cNvPr id="5" name="Rectangle 4">
            <a:extLst>
              <a:ext uri="{FF2B5EF4-FFF2-40B4-BE49-F238E27FC236}">
                <a16:creationId xmlns:a16="http://schemas.microsoft.com/office/drawing/2014/main" id="{D96D1D40-E2BD-4567-8EDE-B100A498656C}"/>
              </a:ext>
            </a:extLst>
          </p:cNvPr>
          <p:cNvSpPr/>
          <p:nvPr/>
        </p:nvSpPr>
        <p:spPr>
          <a:xfrm>
            <a:off x="3293468" y="3994393"/>
            <a:ext cx="1717117" cy="64217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Pleasants Pk</a:t>
            </a:r>
          </a:p>
        </p:txBody>
      </p:sp>
      <p:sp>
        <p:nvSpPr>
          <p:cNvPr id="6" name="Rectangle 5">
            <a:extLst>
              <a:ext uri="{FF2B5EF4-FFF2-40B4-BE49-F238E27FC236}">
                <a16:creationId xmlns:a16="http://schemas.microsoft.com/office/drawing/2014/main" id="{3A626D9C-A665-4EB7-A23B-506038E6B61B}"/>
              </a:ext>
            </a:extLst>
          </p:cNvPr>
          <p:cNvSpPr/>
          <p:nvPr/>
        </p:nvSpPr>
        <p:spPr>
          <a:xfrm>
            <a:off x="5344470"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Strawberry Pk</a:t>
            </a:r>
          </a:p>
        </p:txBody>
      </p:sp>
      <p:sp>
        <p:nvSpPr>
          <p:cNvPr id="7" name="Rectangle 6">
            <a:extLst>
              <a:ext uri="{FF2B5EF4-FFF2-40B4-BE49-F238E27FC236}">
                <a16:creationId xmlns:a16="http://schemas.microsoft.com/office/drawing/2014/main" id="{702E010B-F05A-4FCD-A52D-E40EC7ED177D}"/>
              </a:ext>
            </a:extLst>
          </p:cNvPr>
          <p:cNvSpPr/>
          <p:nvPr/>
        </p:nvSpPr>
        <p:spPr>
          <a:xfrm>
            <a:off x="7395472"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Shadow Mtn</a:t>
            </a:r>
          </a:p>
        </p:txBody>
      </p:sp>
      <p:sp>
        <p:nvSpPr>
          <p:cNvPr id="8" name="Rectangle 7">
            <a:extLst>
              <a:ext uri="{FF2B5EF4-FFF2-40B4-BE49-F238E27FC236}">
                <a16:creationId xmlns:a16="http://schemas.microsoft.com/office/drawing/2014/main" id="{A28EF79F-95DF-4C82-895E-035DE3CF31C3}"/>
              </a:ext>
            </a:extLst>
          </p:cNvPr>
          <p:cNvSpPr/>
          <p:nvPr/>
        </p:nvSpPr>
        <p:spPr>
          <a:xfrm>
            <a:off x="9446474"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Edwards AFB</a:t>
            </a:r>
          </a:p>
        </p:txBody>
      </p:sp>
      <p:cxnSp>
        <p:nvCxnSpPr>
          <p:cNvPr id="10" name="Straight Connector 9">
            <a:extLst>
              <a:ext uri="{FF2B5EF4-FFF2-40B4-BE49-F238E27FC236}">
                <a16:creationId xmlns:a16="http://schemas.microsoft.com/office/drawing/2014/main" id="{D6019C4A-300F-4B4D-AC77-D09DBD4B9C06}"/>
              </a:ext>
            </a:extLst>
          </p:cNvPr>
          <p:cNvCxnSpPr>
            <a:stCxn id="4" idx="3"/>
            <a:endCxn id="5" idx="1"/>
          </p:cNvCxnSpPr>
          <p:nvPr/>
        </p:nvCxnSpPr>
        <p:spPr>
          <a:xfrm>
            <a:off x="2959583"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C112746-E9EC-437E-9FF2-25E23D0E5D2E}"/>
              </a:ext>
            </a:extLst>
          </p:cNvPr>
          <p:cNvCxnSpPr>
            <a:cxnSpLocks/>
            <a:stCxn id="5" idx="3"/>
            <a:endCxn id="6" idx="1"/>
          </p:cNvCxnSpPr>
          <p:nvPr/>
        </p:nvCxnSpPr>
        <p:spPr>
          <a:xfrm>
            <a:off x="5010585"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94966EB-CC53-4CC9-BFF6-BE0BD04B6D57}"/>
              </a:ext>
            </a:extLst>
          </p:cNvPr>
          <p:cNvCxnSpPr>
            <a:cxnSpLocks/>
            <a:stCxn id="6" idx="3"/>
            <a:endCxn id="7" idx="1"/>
          </p:cNvCxnSpPr>
          <p:nvPr/>
        </p:nvCxnSpPr>
        <p:spPr>
          <a:xfrm>
            <a:off x="7061587"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41BF317-CF01-492F-9540-45E47D23C846}"/>
              </a:ext>
            </a:extLst>
          </p:cNvPr>
          <p:cNvCxnSpPr>
            <a:cxnSpLocks/>
            <a:stCxn id="7" idx="3"/>
            <a:endCxn id="8" idx="1"/>
          </p:cNvCxnSpPr>
          <p:nvPr/>
        </p:nvCxnSpPr>
        <p:spPr>
          <a:xfrm>
            <a:off x="9112589"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88A6BDA7-E2CC-475B-9CED-8E2B4E85D241}"/>
              </a:ext>
            </a:extLst>
          </p:cNvPr>
          <p:cNvSpPr/>
          <p:nvPr/>
        </p:nvSpPr>
        <p:spPr>
          <a:xfrm>
            <a:off x="3623215" y="4956857"/>
            <a:ext cx="509551" cy="50955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dirty="0"/>
              <a:t>SSS</a:t>
            </a:r>
          </a:p>
        </p:txBody>
      </p:sp>
      <p:sp>
        <p:nvSpPr>
          <p:cNvPr id="28" name="Oval 27">
            <a:extLst>
              <a:ext uri="{FF2B5EF4-FFF2-40B4-BE49-F238E27FC236}">
                <a16:creationId xmlns:a16="http://schemas.microsoft.com/office/drawing/2014/main" id="{6F999427-303B-4F73-AF8F-442C9DC06760}"/>
              </a:ext>
            </a:extLst>
          </p:cNvPr>
          <p:cNvSpPr/>
          <p:nvPr/>
        </p:nvSpPr>
        <p:spPr>
          <a:xfrm>
            <a:off x="4182134" y="4955893"/>
            <a:ext cx="509551" cy="50955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dirty="0"/>
              <a:t>PDW</a:t>
            </a:r>
          </a:p>
        </p:txBody>
      </p:sp>
      <p:sp>
        <p:nvSpPr>
          <p:cNvPr id="29" name="Oval 28">
            <a:extLst>
              <a:ext uri="{FF2B5EF4-FFF2-40B4-BE49-F238E27FC236}">
                <a16:creationId xmlns:a16="http://schemas.microsoft.com/office/drawing/2014/main" id="{FBD8C331-6BA5-44E7-ADE3-205F2E7E1987}"/>
              </a:ext>
            </a:extLst>
          </p:cNvPr>
          <p:cNvSpPr/>
          <p:nvPr/>
        </p:nvSpPr>
        <p:spPr>
          <a:xfrm>
            <a:off x="3905277" y="5428013"/>
            <a:ext cx="509551" cy="50955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dirty="0"/>
              <a:t>BAC</a:t>
            </a:r>
          </a:p>
        </p:txBody>
      </p:sp>
      <p:sp>
        <p:nvSpPr>
          <p:cNvPr id="30" name="Oval 29">
            <a:extLst>
              <a:ext uri="{FF2B5EF4-FFF2-40B4-BE49-F238E27FC236}">
                <a16:creationId xmlns:a16="http://schemas.microsoft.com/office/drawing/2014/main" id="{B0E3C88B-A888-4D7D-8EED-327812C6EB2E}"/>
              </a:ext>
            </a:extLst>
          </p:cNvPr>
          <p:cNvSpPr/>
          <p:nvPr/>
        </p:nvSpPr>
        <p:spPr>
          <a:xfrm>
            <a:off x="5654348"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TA2</a:t>
            </a:r>
          </a:p>
        </p:txBody>
      </p:sp>
      <p:sp>
        <p:nvSpPr>
          <p:cNvPr id="31" name="Oval 30">
            <a:extLst>
              <a:ext uri="{FF2B5EF4-FFF2-40B4-BE49-F238E27FC236}">
                <a16:creationId xmlns:a16="http://schemas.microsoft.com/office/drawing/2014/main" id="{7DE8D2AD-4CE0-4C8D-AD21-CCCD15E08D0A}"/>
              </a:ext>
            </a:extLst>
          </p:cNvPr>
          <p:cNvSpPr/>
          <p:nvPr/>
        </p:nvSpPr>
        <p:spPr>
          <a:xfrm>
            <a:off x="5915938" y="5470726"/>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LPC</a:t>
            </a:r>
          </a:p>
        </p:txBody>
      </p:sp>
      <p:sp>
        <p:nvSpPr>
          <p:cNvPr id="32" name="Oval 31">
            <a:extLst>
              <a:ext uri="{FF2B5EF4-FFF2-40B4-BE49-F238E27FC236}">
                <a16:creationId xmlns:a16="http://schemas.microsoft.com/office/drawing/2014/main" id="{08E7A990-5E7F-4BB0-BDF6-9F63BBFF74C9}"/>
              </a:ext>
            </a:extLst>
          </p:cNvPr>
          <p:cNvSpPr/>
          <p:nvPr/>
        </p:nvSpPr>
        <p:spPr>
          <a:xfrm>
            <a:off x="6205704"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CFT</a:t>
            </a:r>
          </a:p>
        </p:txBody>
      </p:sp>
      <p:sp>
        <p:nvSpPr>
          <p:cNvPr id="33" name="Oval 32">
            <a:extLst>
              <a:ext uri="{FF2B5EF4-FFF2-40B4-BE49-F238E27FC236}">
                <a16:creationId xmlns:a16="http://schemas.microsoft.com/office/drawing/2014/main" id="{99F4E3BF-CBA6-4C9F-A240-57FE647C1240}"/>
              </a:ext>
            </a:extLst>
          </p:cNvPr>
          <p:cNvSpPr/>
          <p:nvPr/>
        </p:nvSpPr>
        <p:spPr>
          <a:xfrm>
            <a:off x="7695716"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HOL</a:t>
            </a:r>
          </a:p>
        </p:txBody>
      </p:sp>
      <p:sp>
        <p:nvSpPr>
          <p:cNvPr id="34" name="Oval 33">
            <a:extLst>
              <a:ext uri="{FF2B5EF4-FFF2-40B4-BE49-F238E27FC236}">
                <a16:creationId xmlns:a16="http://schemas.microsoft.com/office/drawing/2014/main" id="{986C69DC-8315-4EE0-B772-D150A9BA4DE4}"/>
              </a:ext>
            </a:extLst>
          </p:cNvPr>
          <p:cNvSpPr/>
          <p:nvPr/>
        </p:nvSpPr>
        <p:spPr>
          <a:xfrm>
            <a:off x="8242402"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JNH2</a:t>
            </a:r>
          </a:p>
        </p:txBody>
      </p:sp>
      <p:sp>
        <p:nvSpPr>
          <p:cNvPr id="35" name="Oval 34">
            <a:extLst>
              <a:ext uri="{FF2B5EF4-FFF2-40B4-BE49-F238E27FC236}">
                <a16:creationId xmlns:a16="http://schemas.microsoft.com/office/drawing/2014/main" id="{8D7AF07A-7725-4C5A-90F3-D11D6D99A58C}"/>
              </a:ext>
            </a:extLst>
          </p:cNvPr>
          <p:cNvSpPr/>
          <p:nvPr/>
        </p:nvSpPr>
        <p:spPr>
          <a:xfrm>
            <a:off x="7965545" y="5470726"/>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HYS</a:t>
            </a:r>
          </a:p>
        </p:txBody>
      </p:sp>
      <p:sp>
        <p:nvSpPr>
          <p:cNvPr id="36" name="Oval 35">
            <a:extLst>
              <a:ext uri="{FF2B5EF4-FFF2-40B4-BE49-F238E27FC236}">
                <a16:creationId xmlns:a16="http://schemas.microsoft.com/office/drawing/2014/main" id="{1CF52C47-2A82-4CE1-80A8-2CA689E4E320}"/>
              </a:ext>
            </a:extLst>
          </p:cNvPr>
          <p:cNvSpPr/>
          <p:nvPr/>
        </p:nvSpPr>
        <p:spPr>
          <a:xfrm>
            <a:off x="9254750" y="4999571"/>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EDW2</a:t>
            </a:r>
          </a:p>
        </p:txBody>
      </p:sp>
      <p:sp>
        <p:nvSpPr>
          <p:cNvPr id="37" name="Oval 36">
            <a:extLst>
              <a:ext uri="{FF2B5EF4-FFF2-40B4-BE49-F238E27FC236}">
                <a16:creationId xmlns:a16="http://schemas.microsoft.com/office/drawing/2014/main" id="{00239C0F-2F0D-4FC4-86E7-D691F8E21DBE}"/>
              </a:ext>
            </a:extLst>
          </p:cNvPr>
          <p:cNvSpPr/>
          <p:nvPr/>
        </p:nvSpPr>
        <p:spPr>
          <a:xfrm>
            <a:off x="9808414" y="4999570"/>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CJV2</a:t>
            </a:r>
          </a:p>
        </p:txBody>
      </p:sp>
      <p:sp>
        <p:nvSpPr>
          <p:cNvPr id="38" name="Oval 37">
            <a:extLst>
              <a:ext uri="{FF2B5EF4-FFF2-40B4-BE49-F238E27FC236}">
                <a16:creationId xmlns:a16="http://schemas.microsoft.com/office/drawing/2014/main" id="{1D29F9BF-1458-4318-B5A3-58A54A0AB547}"/>
              </a:ext>
            </a:extLst>
          </p:cNvPr>
          <p:cNvSpPr/>
          <p:nvPr/>
        </p:nvSpPr>
        <p:spPr>
          <a:xfrm>
            <a:off x="10362129"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FOX2</a:t>
            </a:r>
          </a:p>
        </p:txBody>
      </p:sp>
      <p:sp>
        <p:nvSpPr>
          <p:cNvPr id="39" name="Oval 38">
            <a:extLst>
              <a:ext uri="{FF2B5EF4-FFF2-40B4-BE49-F238E27FC236}">
                <a16:creationId xmlns:a16="http://schemas.microsoft.com/office/drawing/2014/main" id="{2C2926BB-4332-46E9-8888-0C549A686EEC}"/>
              </a:ext>
            </a:extLst>
          </p:cNvPr>
          <p:cNvSpPr/>
          <p:nvPr/>
        </p:nvSpPr>
        <p:spPr>
          <a:xfrm>
            <a:off x="9551330" y="545535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THC</a:t>
            </a:r>
          </a:p>
        </p:txBody>
      </p:sp>
      <p:sp>
        <p:nvSpPr>
          <p:cNvPr id="40" name="Oval 39">
            <a:extLst>
              <a:ext uri="{FF2B5EF4-FFF2-40B4-BE49-F238E27FC236}">
                <a16:creationId xmlns:a16="http://schemas.microsoft.com/office/drawing/2014/main" id="{7A6A138E-7785-40B6-B53E-4511C6041B20}"/>
              </a:ext>
            </a:extLst>
          </p:cNvPr>
          <p:cNvSpPr/>
          <p:nvPr/>
        </p:nvSpPr>
        <p:spPr>
          <a:xfrm>
            <a:off x="10102685" y="548223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HDH</a:t>
            </a:r>
          </a:p>
        </p:txBody>
      </p:sp>
      <p:sp>
        <p:nvSpPr>
          <p:cNvPr id="41" name="Oval 40">
            <a:extLst>
              <a:ext uri="{FF2B5EF4-FFF2-40B4-BE49-F238E27FC236}">
                <a16:creationId xmlns:a16="http://schemas.microsoft.com/office/drawing/2014/main" id="{C2F2B94F-DBDF-4F81-8D0C-A0417AD842F0}"/>
              </a:ext>
            </a:extLst>
          </p:cNvPr>
          <p:cNvSpPr/>
          <p:nvPr/>
        </p:nvSpPr>
        <p:spPr>
          <a:xfrm>
            <a:off x="10908815"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MPI</a:t>
            </a:r>
          </a:p>
        </p:txBody>
      </p:sp>
      <p:sp>
        <p:nvSpPr>
          <p:cNvPr id="42" name="Oval 41">
            <a:extLst>
              <a:ext uri="{FF2B5EF4-FFF2-40B4-BE49-F238E27FC236}">
                <a16:creationId xmlns:a16="http://schemas.microsoft.com/office/drawing/2014/main" id="{6E321BFC-70EE-4B73-9BE9-DB979435E3A9}"/>
              </a:ext>
            </a:extLst>
          </p:cNvPr>
          <p:cNvSpPr/>
          <p:nvPr/>
        </p:nvSpPr>
        <p:spPr>
          <a:xfrm>
            <a:off x="10654040" y="5509120"/>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MPP</a:t>
            </a:r>
          </a:p>
        </p:txBody>
      </p:sp>
      <p:sp>
        <p:nvSpPr>
          <p:cNvPr id="51" name="Rectangle 50">
            <a:extLst>
              <a:ext uri="{FF2B5EF4-FFF2-40B4-BE49-F238E27FC236}">
                <a16:creationId xmlns:a16="http://schemas.microsoft.com/office/drawing/2014/main" id="{1A0236D4-CB31-4CB6-BE8E-DC24A40D920E}"/>
              </a:ext>
            </a:extLst>
          </p:cNvPr>
          <p:cNvSpPr/>
          <p:nvPr/>
        </p:nvSpPr>
        <p:spPr>
          <a:xfrm>
            <a:off x="1248816" y="2354057"/>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Pasadena</a:t>
            </a:r>
            <a:br>
              <a:rPr lang="en-US" dirty="0"/>
            </a:br>
            <a:r>
              <a:rPr lang="en-US" dirty="0"/>
              <a:t>525 S Wilson</a:t>
            </a:r>
          </a:p>
        </p:txBody>
      </p:sp>
      <p:cxnSp>
        <p:nvCxnSpPr>
          <p:cNvPr id="67" name="Connector: Elbow 66">
            <a:extLst>
              <a:ext uri="{FF2B5EF4-FFF2-40B4-BE49-F238E27FC236}">
                <a16:creationId xmlns:a16="http://schemas.microsoft.com/office/drawing/2014/main" id="{E6A6E898-0309-4466-BDB9-90E75294880C}"/>
              </a:ext>
            </a:extLst>
          </p:cNvPr>
          <p:cNvCxnSpPr>
            <a:stCxn id="51" idx="1"/>
            <a:endCxn id="4" idx="1"/>
          </p:cNvCxnSpPr>
          <p:nvPr/>
        </p:nvCxnSpPr>
        <p:spPr>
          <a:xfrm rot="10800000" flipV="1">
            <a:off x="1242466" y="2675144"/>
            <a:ext cx="6350" cy="1640336"/>
          </a:xfrm>
          <a:prstGeom prst="bentConnector3">
            <a:avLst>
              <a:gd name="adj1" fmla="val 3700000"/>
            </a:avLst>
          </a:prstGeom>
          <a:ln w="12700"/>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79D1110-2F14-4954-86A4-D8C731EF27A6}"/>
              </a:ext>
            </a:extLst>
          </p:cNvPr>
          <p:cNvSpPr txBox="1"/>
          <p:nvPr/>
        </p:nvSpPr>
        <p:spPr>
          <a:xfrm>
            <a:off x="383906" y="3310646"/>
            <a:ext cx="704996" cy="369332"/>
          </a:xfrm>
          <a:prstGeom prst="rect">
            <a:avLst/>
          </a:prstGeom>
          <a:noFill/>
        </p:spPr>
        <p:txBody>
          <a:bodyPr wrap="square" rtlCol="0">
            <a:spAutoFit/>
          </a:bodyPr>
          <a:lstStyle/>
          <a:p>
            <a:r>
              <a:rPr lang="en-US" dirty="0"/>
              <a:t>Fiber</a:t>
            </a:r>
          </a:p>
        </p:txBody>
      </p:sp>
      <p:sp>
        <p:nvSpPr>
          <p:cNvPr id="70" name="Title 69">
            <a:extLst>
              <a:ext uri="{FF2B5EF4-FFF2-40B4-BE49-F238E27FC236}">
                <a16:creationId xmlns:a16="http://schemas.microsoft.com/office/drawing/2014/main" id="{CA88D15A-102E-44C8-BC9E-1B37352A0577}"/>
              </a:ext>
            </a:extLst>
          </p:cNvPr>
          <p:cNvSpPr>
            <a:spLocks noGrp="1"/>
          </p:cNvSpPr>
          <p:nvPr>
            <p:ph type="title"/>
          </p:nvPr>
        </p:nvSpPr>
        <p:spPr/>
        <p:txBody>
          <a:bodyPr/>
          <a:lstStyle/>
          <a:p>
            <a:r>
              <a:rPr lang="en-US" dirty="0"/>
              <a:t>USGS Microwave South</a:t>
            </a:r>
          </a:p>
        </p:txBody>
      </p:sp>
      <p:sp>
        <p:nvSpPr>
          <p:cNvPr id="71" name="Smiley Face 70">
            <a:extLst>
              <a:ext uri="{FF2B5EF4-FFF2-40B4-BE49-F238E27FC236}">
                <a16:creationId xmlns:a16="http://schemas.microsoft.com/office/drawing/2014/main" id="{4EBA609B-AA15-49D8-B912-2FE226174089}"/>
              </a:ext>
            </a:extLst>
          </p:cNvPr>
          <p:cNvSpPr/>
          <p:nvPr/>
        </p:nvSpPr>
        <p:spPr>
          <a:xfrm>
            <a:off x="2745798" y="2819573"/>
            <a:ext cx="380727" cy="380727"/>
          </a:xfrm>
          <a:prstGeom prst="smileyFace">
            <a:avLst>
              <a:gd name="adj" fmla="val 4653"/>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2" name="Smiley Face 71">
            <a:extLst>
              <a:ext uri="{FF2B5EF4-FFF2-40B4-BE49-F238E27FC236}">
                <a16:creationId xmlns:a16="http://schemas.microsoft.com/office/drawing/2014/main" id="{CC0609A5-50BD-4EA6-BE28-5ECBCA44C76A}"/>
              </a:ext>
            </a:extLst>
          </p:cNvPr>
          <p:cNvSpPr/>
          <p:nvPr/>
        </p:nvSpPr>
        <p:spPr>
          <a:xfrm>
            <a:off x="2745797" y="4467397"/>
            <a:ext cx="380727" cy="380727"/>
          </a:xfrm>
          <a:prstGeom prst="smileyFace">
            <a:avLst>
              <a:gd name="adj" fmla="val 4653"/>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Multiplication Sign 42">
            <a:extLst>
              <a:ext uri="{FF2B5EF4-FFF2-40B4-BE49-F238E27FC236}">
                <a16:creationId xmlns:a16="http://schemas.microsoft.com/office/drawing/2014/main" id="{DC89256D-96FA-487E-B3FB-C7F39BEA8755}"/>
              </a:ext>
            </a:extLst>
          </p:cNvPr>
          <p:cNvSpPr/>
          <p:nvPr/>
        </p:nvSpPr>
        <p:spPr>
          <a:xfrm>
            <a:off x="3911211" y="4092115"/>
            <a:ext cx="481630" cy="446730"/>
          </a:xfrm>
          <a:prstGeom prst="mathMultiply">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44" name="Connector: Elbow 43">
            <a:extLst>
              <a:ext uri="{FF2B5EF4-FFF2-40B4-BE49-F238E27FC236}">
                <a16:creationId xmlns:a16="http://schemas.microsoft.com/office/drawing/2014/main" id="{D18B3E76-1D76-42E0-9129-FE8F3D96A531}"/>
              </a:ext>
            </a:extLst>
          </p:cNvPr>
          <p:cNvCxnSpPr>
            <a:cxnSpLocks/>
          </p:cNvCxnSpPr>
          <p:nvPr/>
        </p:nvCxnSpPr>
        <p:spPr>
          <a:xfrm rot="16200000" flipH="1">
            <a:off x="5386036" y="-924604"/>
            <a:ext cx="1640336" cy="8197658"/>
          </a:xfrm>
          <a:prstGeom prst="bentConnector3">
            <a:avLst>
              <a:gd name="adj1" fmla="val -13936"/>
            </a:avLst>
          </a:prstGeom>
          <a:ln w="190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6561CF6-8B35-41DE-BCFF-5212675C4F71}"/>
              </a:ext>
            </a:extLst>
          </p:cNvPr>
          <p:cNvSpPr txBox="1"/>
          <p:nvPr/>
        </p:nvSpPr>
        <p:spPr>
          <a:xfrm>
            <a:off x="5654348" y="1752311"/>
            <a:ext cx="413896" cy="369332"/>
          </a:xfrm>
          <a:prstGeom prst="rect">
            <a:avLst/>
          </a:prstGeom>
          <a:noFill/>
        </p:spPr>
        <p:txBody>
          <a:bodyPr wrap="none" rtlCol="0">
            <a:spAutoFit/>
          </a:bodyPr>
          <a:lstStyle/>
          <a:p>
            <a:r>
              <a:rPr lang="en-US" dirty="0"/>
              <a:t>T1</a:t>
            </a:r>
          </a:p>
        </p:txBody>
      </p:sp>
      <p:sp>
        <p:nvSpPr>
          <p:cNvPr id="46" name="Arrow: Right 45">
            <a:extLst>
              <a:ext uri="{FF2B5EF4-FFF2-40B4-BE49-F238E27FC236}">
                <a16:creationId xmlns:a16="http://schemas.microsoft.com/office/drawing/2014/main" id="{FC0692B3-D8D9-45BC-9D9C-346B3B0624FB}"/>
              </a:ext>
            </a:extLst>
          </p:cNvPr>
          <p:cNvSpPr/>
          <p:nvPr/>
        </p:nvSpPr>
        <p:spPr>
          <a:xfrm>
            <a:off x="5915938" y="3530496"/>
            <a:ext cx="3152633" cy="341839"/>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Data flow direction</a:t>
            </a:r>
          </a:p>
        </p:txBody>
      </p:sp>
      <p:sp>
        <p:nvSpPr>
          <p:cNvPr id="48" name="Arrow: Right 47">
            <a:extLst>
              <a:ext uri="{FF2B5EF4-FFF2-40B4-BE49-F238E27FC236}">
                <a16:creationId xmlns:a16="http://schemas.microsoft.com/office/drawing/2014/main" id="{A1992A0D-3BF7-4899-9584-33DC22045EFE}"/>
              </a:ext>
            </a:extLst>
          </p:cNvPr>
          <p:cNvSpPr/>
          <p:nvPr/>
        </p:nvSpPr>
        <p:spPr>
          <a:xfrm flipH="1">
            <a:off x="4436908" y="2202432"/>
            <a:ext cx="3152633" cy="341839"/>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Data flow direction</a:t>
            </a:r>
          </a:p>
        </p:txBody>
      </p:sp>
    </p:spTree>
    <p:extLst>
      <p:ext uri="{BB962C8B-B14F-4D97-AF65-F5344CB8AC3E}">
        <p14:creationId xmlns:p14="http://schemas.microsoft.com/office/powerpoint/2010/main" val="2006140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3AE078-8E86-4724-BED0-609398A3F085}"/>
              </a:ext>
            </a:extLst>
          </p:cNvPr>
          <p:cNvSpPr/>
          <p:nvPr/>
        </p:nvSpPr>
        <p:spPr>
          <a:xfrm>
            <a:off x="1242466"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Pasadena</a:t>
            </a:r>
            <a:br>
              <a:rPr lang="en-US" dirty="0"/>
            </a:br>
            <a:r>
              <a:rPr lang="en-US" dirty="0"/>
              <a:t>South Mudd</a:t>
            </a:r>
          </a:p>
        </p:txBody>
      </p:sp>
      <p:sp>
        <p:nvSpPr>
          <p:cNvPr id="5" name="Rectangle 4">
            <a:extLst>
              <a:ext uri="{FF2B5EF4-FFF2-40B4-BE49-F238E27FC236}">
                <a16:creationId xmlns:a16="http://schemas.microsoft.com/office/drawing/2014/main" id="{D96D1D40-E2BD-4567-8EDE-B100A498656C}"/>
              </a:ext>
            </a:extLst>
          </p:cNvPr>
          <p:cNvSpPr/>
          <p:nvPr/>
        </p:nvSpPr>
        <p:spPr>
          <a:xfrm>
            <a:off x="3293468"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Pleasants Pk</a:t>
            </a:r>
          </a:p>
        </p:txBody>
      </p:sp>
      <p:sp>
        <p:nvSpPr>
          <p:cNvPr id="6" name="Rectangle 5">
            <a:extLst>
              <a:ext uri="{FF2B5EF4-FFF2-40B4-BE49-F238E27FC236}">
                <a16:creationId xmlns:a16="http://schemas.microsoft.com/office/drawing/2014/main" id="{3A626D9C-A665-4EB7-A23B-506038E6B61B}"/>
              </a:ext>
            </a:extLst>
          </p:cNvPr>
          <p:cNvSpPr/>
          <p:nvPr/>
        </p:nvSpPr>
        <p:spPr>
          <a:xfrm>
            <a:off x="5344470"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Strawberry Pk</a:t>
            </a:r>
          </a:p>
        </p:txBody>
      </p:sp>
      <p:sp>
        <p:nvSpPr>
          <p:cNvPr id="7" name="Rectangle 6">
            <a:extLst>
              <a:ext uri="{FF2B5EF4-FFF2-40B4-BE49-F238E27FC236}">
                <a16:creationId xmlns:a16="http://schemas.microsoft.com/office/drawing/2014/main" id="{702E010B-F05A-4FCD-A52D-E40EC7ED177D}"/>
              </a:ext>
            </a:extLst>
          </p:cNvPr>
          <p:cNvSpPr/>
          <p:nvPr/>
        </p:nvSpPr>
        <p:spPr>
          <a:xfrm>
            <a:off x="7395472"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Shadow Mtn</a:t>
            </a:r>
          </a:p>
        </p:txBody>
      </p:sp>
      <p:sp>
        <p:nvSpPr>
          <p:cNvPr id="8" name="Rectangle 7">
            <a:extLst>
              <a:ext uri="{FF2B5EF4-FFF2-40B4-BE49-F238E27FC236}">
                <a16:creationId xmlns:a16="http://schemas.microsoft.com/office/drawing/2014/main" id="{A28EF79F-95DF-4C82-895E-035DE3CF31C3}"/>
              </a:ext>
            </a:extLst>
          </p:cNvPr>
          <p:cNvSpPr/>
          <p:nvPr/>
        </p:nvSpPr>
        <p:spPr>
          <a:xfrm>
            <a:off x="9446474"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Edwards AFB</a:t>
            </a:r>
          </a:p>
        </p:txBody>
      </p:sp>
      <p:cxnSp>
        <p:nvCxnSpPr>
          <p:cNvPr id="10" name="Straight Connector 9">
            <a:extLst>
              <a:ext uri="{FF2B5EF4-FFF2-40B4-BE49-F238E27FC236}">
                <a16:creationId xmlns:a16="http://schemas.microsoft.com/office/drawing/2014/main" id="{D6019C4A-300F-4B4D-AC77-D09DBD4B9C06}"/>
              </a:ext>
            </a:extLst>
          </p:cNvPr>
          <p:cNvCxnSpPr>
            <a:stCxn id="4" idx="3"/>
            <a:endCxn id="5" idx="1"/>
          </p:cNvCxnSpPr>
          <p:nvPr/>
        </p:nvCxnSpPr>
        <p:spPr>
          <a:xfrm>
            <a:off x="2959583"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C112746-E9EC-437E-9FF2-25E23D0E5D2E}"/>
              </a:ext>
            </a:extLst>
          </p:cNvPr>
          <p:cNvCxnSpPr>
            <a:cxnSpLocks/>
            <a:stCxn id="5" idx="3"/>
            <a:endCxn id="6" idx="1"/>
          </p:cNvCxnSpPr>
          <p:nvPr/>
        </p:nvCxnSpPr>
        <p:spPr>
          <a:xfrm>
            <a:off x="5010585"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94966EB-CC53-4CC9-BFF6-BE0BD04B6D57}"/>
              </a:ext>
            </a:extLst>
          </p:cNvPr>
          <p:cNvCxnSpPr>
            <a:cxnSpLocks/>
            <a:stCxn id="6" idx="3"/>
            <a:endCxn id="7" idx="1"/>
          </p:cNvCxnSpPr>
          <p:nvPr/>
        </p:nvCxnSpPr>
        <p:spPr>
          <a:xfrm>
            <a:off x="7061587"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41BF317-CF01-492F-9540-45E47D23C846}"/>
              </a:ext>
            </a:extLst>
          </p:cNvPr>
          <p:cNvCxnSpPr>
            <a:cxnSpLocks/>
            <a:stCxn id="7" idx="3"/>
            <a:endCxn id="8" idx="1"/>
          </p:cNvCxnSpPr>
          <p:nvPr/>
        </p:nvCxnSpPr>
        <p:spPr>
          <a:xfrm>
            <a:off x="9112589"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55DE604A-411C-4F1F-829C-7D0CC9972DAF}"/>
              </a:ext>
            </a:extLst>
          </p:cNvPr>
          <p:cNvCxnSpPr>
            <a:cxnSpLocks/>
            <a:stCxn id="51" idx="0"/>
            <a:endCxn id="8" idx="0"/>
          </p:cNvCxnSpPr>
          <p:nvPr/>
        </p:nvCxnSpPr>
        <p:spPr>
          <a:xfrm rot="16200000" flipH="1">
            <a:off x="5386036" y="-924604"/>
            <a:ext cx="1640336" cy="8197658"/>
          </a:xfrm>
          <a:prstGeom prst="bentConnector3">
            <a:avLst>
              <a:gd name="adj1" fmla="val -13936"/>
            </a:avLst>
          </a:prstGeom>
          <a:ln w="1905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7C25D58-BD36-445D-9EAB-6179FC7F64EB}"/>
              </a:ext>
            </a:extLst>
          </p:cNvPr>
          <p:cNvSpPr txBox="1"/>
          <p:nvPr/>
        </p:nvSpPr>
        <p:spPr>
          <a:xfrm>
            <a:off x="5654348" y="1752311"/>
            <a:ext cx="413896" cy="369332"/>
          </a:xfrm>
          <a:prstGeom prst="rect">
            <a:avLst/>
          </a:prstGeom>
          <a:noFill/>
        </p:spPr>
        <p:txBody>
          <a:bodyPr wrap="none" rtlCol="0">
            <a:spAutoFit/>
          </a:bodyPr>
          <a:lstStyle/>
          <a:p>
            <a:r>
              <a:rPr lang="en-US" dirty="0"/>
              <a:t>T1</a:t>
            </a:r>
          </a:p>
        </p:txBody>
      </p:sp>
      <p:sp>
        <p:nvSpPr>
          <p:cNvPr id="27" name="Oval 26">
            <a:extLst>
              <a:ext uri="{FF2B5EF4-FFF2-40B4-BE49-F238E27FC236}">
                <a16:creationId xmlns:a16="http://schemas.microsoft.com/office/drawing/2014/main" id="{88A6BDA7-E2CC-475B-9CED-8E2B4E85D241}"/>
              </a:ext>
            </a:extLst>
          </p:cNvPr>
          <p:cNvSpPr/>
          <p:nvPr/>
        </p:nvSpPr>
        <p:spPr>
          <a:xfrm>
            <a:off x="3623215" y="4956857"/>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SSS</a:t>
            </a:r>
          </a:p>
        </p:txBody>
      </p:sp>
      <p:sp>
        <p:nvSpPr>
          <p:cNvPr id="28" name="Oval 27">
            <a:extLst>
              <a:ext uri="{FF2B5EF4-FFF2-40B4-BE49-F238E27FC236}">
                <a16:creationId xmlns:a16="http://schemas.microsoft.com/office/drawing/2014/main" id="{6F999427-303B-4F73-AF8F-442C9DC06760}"/>
              </a:ext>
            </a:extLst>
          </p:cNvPr>
          <p:cNvSpPr/>
          <p:nvPr/>
        </p:nvSpPr>
        <p:spPr>
          <a:xfrm>
            <a:off x="4182134" y="4955893"/>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PDW</a:t>
            </a:r>
          </a:p>
        </p:txBody>
      </p:sp>
      <p:sp>
        <p:nvSpPr>
          <p:cNvPr id="29" name="Oval 28">
            <a:extLst>
              <a:ext uri="{FF2B5EF4-FFF2-40B4-BE49-F238E27FC236}">
                <a16:creationId xmlns:a16="http://schemas.microsoft.com/office/drawing/2014/main" id="{FBD8C331-6BA5-44E7-ADE3-205F2E7E1987}"/>
              </a:ext>
            </a:extLst>
          </p:cNvPr>
          <p:cNvSpPr/>
          <p:nvPr/>
        </p:nvSpPr>
        <p:spPr>
          <a:xfrm>
            <a:off x="3905277" y="5428013"/>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BAC</a:t>
            </a:r>
          </a:p>
        </p:txBody>
      </p:sp>
      <p:sp>
        <p:nvSpPr>
          <p:cNvPr id="30" name="Oval 29">
            <a:extLst>
              <a:ext uri="{FF2B5EF4-FFF2-40B4-BE49-F238E27FC236}">
                <a16:creationId xmlns:a16="http://schemas.microsoft.com/office/drawing/2014/main" id="{B0E3C88B-A888-4D7D-8EED-327812C6EB2E}"/>
              </a:ext>
            </a:extLst>
          </p:cNvPr>
          <p:cNvSpPr/>
          <p:nvPr/>
        </p:nvSpPr>
        <p:spPr>
          <a:xfrm>
            <a:off x="5654348"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TA2</a:t>
            </a:r>
          </a:p>
        </p:txBody>
      </p:sp>
      <p:sp>
        <p:nvSpPr>
          <p:cNvPr id="31" name="Oval 30">
            <a:extLst>
              <a:ext uri="{FF2B5EF4-FFF2-40B4-BE49-F238E27FC236}">
                <a16:creationId xmlns:a16="http://schemas.microsoft.com/office/drawing/2014/main" id="{7DE8D2AD-4CE0-4C8D-AD21-CCCD15E08D0A}"/>
              </a:ext>
            </a:extLst>
          </p:cNvPr>
          <p:cNvSpPr/>
          <p:nvPr/>
        </p:nvSpPr>
        <p:spPr>
          <a:xfrm>
            <a:off x="5915938" y="5470726"/>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LPC</a:t>
            </a:r>
          </a:p>
        </p:txBody>
      </p:sp>
      <p:sp>
        <p:nvSpPr>
          <p:cNvPr id="32" name="Oval 31">
            <a:extLst>
              <a:ext uri="{FF2B5EF4-FFF2-40B4-BE49-F238E27FC236}">
                <a16:creationId xmlns:a16="http://schemas.microsoft.com/office/drawing/2014/main" id="{08E7A990-5E7F-4BB0-BDF6-9F63BBFF74C9}"/>
              </a:ext>
            </a:extLst>
          </p:cNvPr>
          <p:cNvSpPr/>
          <p:nvPr/>
        </p:nvSpPr>
        <p:spPr>
          <a:xfrm>
            <a:off x="6205704"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CFT</a:t>
            </a:r>
          </a:p>
        </p:txBody>
      </p:sp>
      <p:sp>
        <p:nvSpPr>
          <p:cNvPr id="33" name="Oval 32">
            <a:extLst>
              <a:ext uri="{FF2B5EF4-FFF2-40B4-BE49-F238E27FC236}">
                <a16:creationId xmlns:a16="http://schemas.microsoft.com/office/drawing/2014/main" id="{99F4E3BF-CBA6-4C9F-A240-57FE647C1240}"/>
              </a:ext>
            </a:extLst>
          </p:cNvPr>
          <p:cNvSpPr/>
          <p:nvPr/>
        </p:nvSpPr>
        <p:spPr>
          <a:xfrm>
            <a:off x="7695716"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HOL</a:t>
            </a:r>
          </a:p>
        </p:txBody>
      </p:sp>
      <p:sp>
        <p:nvSpPr>
          <p:cNvPr id="34" name="Oval 33">
            <a:extLst>
              <a:ext uri="{FF2B5EF4-FFF2-40B4-BE49-F238E27FC236}">
                <a16:creationId xmlns:a16="http://schemas.microsoft.com/office/drawing/2014/main" id="{986C69DC-8315-4EE0-B772-D150A9BA4DE4}"/>
              </a:ext>
            </a:extLst>
          </p:cNvPr>
          <p:cNvSpPr/>
          <p:nvPr/>
        </p:nvSpPr>
        <p:spPr>
          <a:xfrm>
            <a:off x="8242402"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JNH2</a:t>
            </a:r>
          </a:p>
        </p:txBody>
      </p:sp>
      <p:sp>
        <p:nvSpPr>
          <p:cNvPr id="35" name="Oval 34">
            <a:extLst>
              <a:ext uri="{FF2B5EF4-FFF2-40B4-BE49-F238E27FC236}">
                <a16:creationId xmlns:a16="http://schemas.microsoft.com/office/drawing/2014/main" id="{8D7AF07A-7725-4C5A-90F3-D11D6D99A58C}"/>
              </a:ext>
            </a:extLst>
          </p:cNvPr>
          <p:cNvSpPr/>
          <p:nvPr/>
        </p:nvSpPr>
        <p:spPr>
          <a:xfrm>
            <a:off x="7965545" y="5470726"/>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HYS</a:t>
            </a:r>
          </a:p>
        </p:txBody>
      </p:sp>
      <p:sp>
        <p:nvSpPr>
          <p:cNvPr id="36" name="Oval 35">
            <a:extLst>
              <a:ext uri="{FF2B5EF4-FFF2-40B4-BE49-F238E27FC236}">
                <a16:creationId xmlns:a16="http://schemas.microsoft.com/office/drawing/2014/main" id="{1CF52C47-2A82-4CE1-80A8-2CA689E4E320}"/>
              </a:ext>
            </a:extLst>
          </p:cNvPr>
          <p:cNvSpPr/>
          <p:nvPr/>
        </p:nvSpPr>
        <p:spPr>
          <a:xfrm>
            <a:off x="9254750" y="4999571"/>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EDW2</a:t>
            </a:r>
          </a:p>
        </p:txBody>
      </p:sp>
      <p:sp>
        <p:nvSpPr>
          <p:cNvPr id="37" name="Oval 36">
            <a:extLst>
              <a:ext uri="{FF2B5EF4-FFF2-40B4-BE49-F238E27FC236}">
                <a16:creationId xmlns:a16="http://schemas.microsoft.com/office/drawing/2014/main" id="{00239C0F-2F0D-4FC4-86E7-D691F8E21DBE}"/>
              </a:ext>
            </a:extLst>
          </p:cNvPr>
          <p:cNvSpPr/>
          <p:nvPr/>
        </p:nvSpPr>
        <p:spPr>
          <a:xfrm>
            <a:off x="9808414" y="4999570"/>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CJV2</a:t>
            </a:r>
          </a:p>
        </p:txBody>
      </p:sp>
      <p:sp>
        <p:nvSpPr>
          <p:cNvPr id="38" name="Oval 37">
            <a:extLst>
              <a:ext uri="{FF2B5EF4-FFF2-40B4-BE49-F238E27FC236}">
                <a16:creationId xmlns:a16="http://schemas.microsoft.com/office/drawing/2014/main" id="{1D29F9BF-1458-4318-B5A3-58A54A0AB547}"/>
              </a:ext>
            </a:extLst>
          </p:cNvPr>
          <p:cNvSpPr/>
          <p:nvPr/>
        </p:nvSpPr>
        <p:spPr>
          <a:xfrm>
            <a:off x="10362129"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FOX2</a:t>
            </a:r>
          </a:p>
        </p:txBody>
      </p:sp>
      <p:sp>
        <p:nvSpPr>
          <p:cNvPr id="39" name="Oval 38">
            <a:extLst>
              <a:ext uri="{FF2B5EF4-FFF2-40B4-BE49-F238E27FC236}">
                <a16:creationId xmlns:a16="http://schemas.microsoft.com/office/drawing/2014/main" id="{2C2926BB-4332-46E9-8888-0C549A686EEC}"/>
              </a:ext>
            </a:extLst>
          </p:cNvPr>
          <p:cNvSpPr/>
          <p:nvPr/>
        </p:nvSpPr>
        <p:spPr>
          <a:xfrm>
            <a:off x="9551330" y="545535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THC</a:t>
            </a:r>
          </a:p>
        </p:txBody>
      </p:sp>
      <p:sp>
        <p:nvSpPr>
          <p:cNvPr id="40" name="Oval 39">
            <a:extLst>
              <a:ext uri="{FF2B5EF4-FFF2-40B4-BE49-F238E27FC236}">
                <a16:creationId xmlns:a16="http://schemas.microsoft.com/office/drawing/2014/main" id="{7A6A138E-7785-40B6-B53E-4511C6041B20}"/>
              </a:ext>
            </a:extLst>
          </p:cNvPr>
          <p:cNvSpPr/>
          <p:nvPr/>
        </p:nvSpPr>
        <p:spPr>
          <a:xfrm>
            <a:off x="10102685" y="548223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HDH</a:t>
            </a:r>
          </a:p>
        </p:txBody>
      </p:sp>
      <p:sp>
        <p:nvSpPr>
          <p:cNvPr id="41" name="Oval 40">
            <a:extLst>
              <a:ext uri="{FF2B5EF4-FFF2-40B4-BE49-F238E27FC236}">
                <a16:creationId xmlns:a16="http://schemas.microsoft.com/office/drawing/2014/main" id="{C2F2B94F-DBDF-4F81-8D0C-A0417AD842F0}"/>
              </a:ext>
            </a:extLst>
          </p:cNvPr>
          <p:cNvSpPr/>
          <p:nvPr/>
        </p:nvSpPr>
        <p:spPr>
          <a:xfrm>
            <a:off x="10908815"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MPI</a:t>
            </a:r>
          </a:p>
        </p:txBody>
      </p:sp>
      <p:sp>
        <p:nvSpPr>
          <p:cNvPr id="42" name="Oval 41">
            <a:extLst>
              <a:ext uri="{FF2B5EF4-FFF2-40B4-BE49-F238E27FC236}">
                <a16:creationId xmlns:a16="http://schemas.microsoft.com/office/drawing/2014/main" id="{6E321BFC-70EE-4B73-9BE9-DB979435E3A9}"/>
              </a:ext>
            </a:extLst>
          </p:cNvPr>
          <p:cNvSpPr/>
          <p:nvPr/>
        </p:nvSpPr>
        <p:spPr>
          <a:xfrm>
            <a:off x="10654040" y="5509120"/>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MPP</a:t>
            </a:r>
          </a:p>
        </p:txBody>
      </p:sp>
      <p:sp>
        <p:nvSpPr>
          <p:cNvPr id="51" name="Rectangle 50">
            <a:extLst>
              <a:ext uri="{FF2B5EF4-FFF2-40B4-BE49-F238E27FC236}">
                <a16:creationId xmlns:a16="http://schemas.microsoft.com/office/drawing/2014/main" id="{1A0236D4-CB31-4CB6-BE8E-DC24A40D920E}"/>
              </a:ext>
            </a:extLst>
          </p:cNvPr>
          <p:cNvSpPr/>
          <p:nvPr/>
        </p:nvSpPr>
        <p:spPr>
          <a:xfrm>
            <a:off x="1248816" y="2354057"/>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Pasadena</a:t>
            </a:r>
            <a:br>
              <a:rPr lang="en-US" dirty="0"/>
            </a:br>
            <a:r>
              <a:rPr lang="en-US" dirty="0"/>
              <a:t>525 S Wilson</a:t>
            </a:r>
          </a:p>
        </p:txBody>
      </p:sp>
      <p:cxnSp>
        <p:nvCxnSpPr>
          <p:cNvPr id="67" name="Connector: Elbow 66">
            <a:extLst>
              <a:ext uri="{FF2B5EF4-FFF2-40B4-BE49-F238E27FC236}">
                <a16:creationId xmlns:a16="http://schemas.microsoft.com/office/drawing/2014/main" id="{E6A6E898-0309-4466-BDB9-90E75294880C}"/>
              </a:ext>
            </a:extLst>
          </p:cNvPr>
          <p:cNvCxnSpPr>
            <a:stCxn id="51" idx="1"/>
            <a:endCxn id="4" idx="1"/>
          </p:cNvCxnSpPr>
          <p:nvPr/>
        </p:nvCxnSpPr>
        <p:spPr>
          <a:xfrm rot="10800000" flipV="1">
            <a:off x="1242466" y="2675144"/>
            <a:ext cx="6350" cy="1640336"/>
          </a:xfrm>
          <a:prstGeom prst="bentConnector3">
            <a:avLst>
              <a:gd name="adj1" fmla="val 3700000"/>
            </a:avLst>
          </a:prstGeom>
          <a:ln w="12700"/>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79D1110-2F14-4954-86A4-D8C731EF27A6}"/>
              </a:ext>
            </a:extLst>
          </p:cNvPr>
          <p:cNvSpPr txBox="1"/>
          <p:nvPr/>
        </p:nvSpPr>
        <p:spPr>
          <a:xfrm>
            <a:off x="383906" y="3310646"/>
            <a:ext cx="704996" cy="369332"/>
          </a:xfrm>
          <a:prstGeom prst="rect">
            <a:avLst/>
          </a:prstGeom>
          <a:noFill/>
        </p:spPr>
        <p:txBody>
          <a:bodyPr wrap="square" rtlCol="0">
            <a:spAutoFit/>
          </a:bodyPr>
          <a:lstStyle/>
          <a:p>
            <a:r>
              <a:rPr lang="en-US" dirty="0"/>
              <a:t>Fiber</a:t>
            </a:r>
          </a:p>
        </p:txBody>
      </p:sp>
      <p:sp>
        <p:nvSpPr>
          <p:cNvPr id="70" name="Title 69">
            <a:extLst>
              <a:ext uri="{FF2B5EF4-FFF2-40B4-BE49-F238E27FC236}">
                <a16:creationId xmlns:a16="http://schemas.microsoft.com/office/drawing/2014/main" id="{CA88D15A-102E-44C8-BC9E-1B37352A0577}"/>
              </a:ext>
            </a:extLst>
          </p:cNvPr>
          <p:cNvSpPr>
            <a:spLocks noGrp="1"/>
          </p:cNvSpPr>
          <p:nvPr>
            <p:ph type="title"/>
          </p:nvPr>
        </p:nvSpPr>
        <p:spPr/>
        <p:txBody>
          <a:bodyPr/>
          <a:lstStyle/>
          <a:p>
            <a:r>
              <a:rPr lang="en-US" dirty="0"/>
              <a:t>USGS Microwave South</a:t>
            </a:r>
          </a:p>
        </p:txBody>
      </p:sp>
      <p:sp>
        <p:nvSpPr>
          <p:cNvPr id="71" name="Smiley Face 70">
            <a:extLst>
              <a:ext uri="{FF2B5EF4-FFF2-40B4-BE49-F238E27FC236}">
                <a16:creationId xmlns:a16="http://schemas.microsoft.com/office/drawing/2014/main" id="{4EBA609B-AA15-49D8-B912-2FE226174089}"/>
              </a:ext>
            </a:extLst>
          </p:cNvPr>
          <p:cNvSpPr/>
          <p:nvPr/>
        </p:nvSpPr>
        <p:spPr>
          <a:xfrm>
            <a:off x="2745798" y="2819573"/>
            <a:ext cx="380727" cy="380727"/>
          </a:xfrm>
          <a:prstGeom prst="smileyFace">
            <a:avLst>
              <a:gd name="adj" fmla="val 4653"/>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2" name="Smiley Face 71">
            <a:extLst>
              <a:ext uri="{FF2B5EF4-FFF2-40B4-BE49-F238E27FC236}">
                <a16:creationId xmlns:a16="http://schemas.microsoft.com/office/drawing/2014/main" id="{CC0609A5-50BD-4EA6-BE28-5ECBCA44C76A}"/>
              </a:ext>
            </a:extLst>
          </p:cNvPr>
          <p:cNvSpPr/>
          <p:nvPr/>
        </p:nvSpPr>
        <p:spPr>
          <a:xfrm>
            <a:off x="2745797" y="4467397"/>
            <a:ext cx="380727" cy="380727"/>
          </a:xfrm>
          <a:prstGeom prst="smileyFace">
            <a:avLst>
              <a:gd name="adj" fmla="val 4653"/>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4" name="Arrow: Right 73">
            <a:extLst>
              <a:ext uri="{FF2B5EF4-FFF2-40B4-BE49-F238E27FC236}">
                <a16:creationId xmlns:a16="http://schemas.microsoft.com/office/drawing/2014/main" id="{7C3E9F3B-E65E-46F0-9CE3-5CA458B04EA7}"/>
              </a:ext>
            </a:extLst>
          </p:cNvPr>
          <p:cNvSpPr/>
          <p:nvPr/>
        </p:nvSpPr>
        <p:spPr>
          <a:xfrm flipH="1">
            <a:off x="4436908" y="3521389"/>
            <a:ext cx="3152633" cy="341839"/>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Data flow direction</a:t>
            </a:r>
          </a:p>
        </p:txBody>
      </p:sp>
      <p:sp>
        <p:nvSpPr>
          <p:cNvPr id="76" name="Rectangle 75">
            <a:extLst>
              <a:ext uri="{FF2B5EF4-FFF2-40B4-BE49-F238E27FC236}">
                <a16:creationId xmlns:a16="http://schemas.microsoft.com/office/drawing/2014/main" id="{77A43435-5138-4A66-8A2A-F3ADFB100E10}"/>
              </a:ext>
            </a:extLst>
          </p:cNvPr>
          <p:cNvSpPr/>
          <p:nvPr/>
        </p:nvSpPr>
        <p:spPr>
          <a:xfrm>
            <a:off x="5010585" y="2222891"/>
            <a:ext cx="2051002" cy="21983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a:t>Idle backup path</a:t>
            </a:r>
          </a:p>
        </p:txBody>
      </p:sp>
    </p:spTree>
    <p:extLst>
      <p:ext uri="{BB962C8B-B14F-4D97-AF65-F5344CB8AC3E}">
        <p14:creationId xmlns:p14="http://schemas.microsoft.com/office/powerpoint/2010/main" val="837456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3AE078-8E86-4724-BED0-609398A3F085}"/>
              </a:ext>
            </a:extLst>
          </p:cNvPr>
          <p:cNvSpPr/>
          <p:nvPr/>
        </p:nvSpPr>
        <p:spPr>
          <a:xfrm>
            <a:off x="1242466"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Pasadena</a:t>
            </a:r>
            <a:br>
              <a:rPr lang="en-US" dirty="0"/>
            </a:br>
            <a:r>
              <a:rPr lang="en-US" dirty="0"/>
              <a:t>South Mudd</a:t>
            </a:r>
          </a:p>
        </p:txBody>
      </p:sp>
      <p:sp>
        <p:nvSpPr>
          <p:cNvPr id="5" name="Rectangle 4">
            <a:extLst>
              <a:ext uri="{FF2B5EF4-FFF2-40B4-BE49-F238E27FC236}">
                <a16:creationId xmlns:a16="http://schemas.microsoft.com/office/drawing/2014/main" id="{D96D1D40-E2BD-4567-8EDE-B100A498656C}"/>
              </a:ext>
            </a:extLst>
          </p:cNvPr>
          <p:cNvSpPr/>
          <p:nvPr/>
        </p:nvSpPr>
        <p:spPr>
          <a:xfrm>
            <a:off x="3293468"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Pleasants Pk</a:t>
            </a:r>
          </a:p>
        </p:txBody>
      </p:sp>
      <p:sp>
        <p:nvSpPr>
          <p:cNvPr id="6" name="Rectangle 5">
            <a:extLst>
              <a:ext uri="{FF2B5EF4-FFF2-40B4-BE49-F238E27FC236}">
                <a16:creationId xmlns:a16="http://schemas.microsoft.com/office/drawing/2014/main" id="{3A626D9C-A665-4EB7-A23B-506038E6B61B}"/>
              </a:ext>
            </a:extLst>
          </p:cNvPr>
          <p:cNvSpPr/>
          <p:nvPr/>
        </p:nvSpPr>
        <p:spPr>
          <a:xfrm>
            <a:off x="5344470"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Strawberry Pk</a:t>
            </a:r>
          </a:p>
        </p:txBody>
      </p:sp>
      <p:sp>
        <p:nvSpPr>
          <p:cNvPr id="7" name="Rectangle 6">
            <a:extLst>
              <a:ext uri="{FF2B5EF4-FFF2-40B4-BE49-F238E27FC236}">
                <a16:creationId xmlns:a16="http://schemas.microsoft.com/office/drawing/2014/main" id="{702E010B-F05A-4FCD-A52D-E40EC7ED177D}"/>
              </a:ext>
            </a:extLst>
          </p:cNvPr>
          <p:cNvSpPr/>
          <p:nvPr/>
        </p:nvSpPr>
        <p:spPr>
          <a:xfrm>
            <a:off x="7395472"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Shadow Mtn</a:t>
            </a:r>
          </a:p>
        </p:txBody>
      </p:sp>
      <p:sp>
        <p:nvSpPr>
          <p:cNvPr id="8" name="Rectangle 7">
            <a:extLst>
              <a:ext uri="{FF2B5EF4-FFF2-40B4-BE49-F238E27FC236}">
                <a16:creationId xmlns:a16="http://schemas.microsoft.com/office/drawing/2014/main" id="{A28EF79F-95DF-4C82-895E-035DE3CF31C3}"/>
              </a:ext>
            </a:extLst>
          </p:cNvPr>
          <p:cNvSpPr/>
          <p:nvPr/>
        </p:nvSpPr>
        <p:spPr>
          <a:xfrm>
            <a:off x="9446474"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Edwards AFB</a:t>
            </a:r>
          </a:p>
        </p:txBody>
      </p:sp>
      <p:cxnSp>
        <p:nvCxnSpPr>
          <p:cNvPr id="10" name="Straight Connector 9">
            <a:extLst>
              <a:ext uri="{FF2B5EF4-FFF2-40B4-BE49-F238E27FC236}">
                <a16:creationId xmlns:a16="http://schemas.microsoft.com/office/drawing/2014/main" id="{D6019C4A-300F-4B4D-AC77-D09DBD4B9C06}"/>
              </a:ext>
            </a:extLst>
          </p:cNvPr>
          <p:cNvCxnSpPr>
            <a:stCxn id="4" idx="3"/>
            <a:endCxn id="5" idx="1"/>
          </p:cNvCxnSpPr>
          <p:nvPr/>
        </p:nvCxnSpPr>
        <p:spPr>
          <a:xfrm>
            <a:off x="2959583"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C112746-E9EC-437E-9FF2-25E23D0E5D2E}"/>
              </a:ext>
            </a:extLst>
          </p:cNvPr>
          <p:cNvCxnSpPr>
            <a:cxnSpLocks/>
            <a:stCxn id="5" idx="3"/>
            <a:endCxn id="6" idx="1"/>
          </p:cNvCxnSpPr>
          <p:nvPr/>
        </p:nvCxnSpPr>
        <p:spPr>
          <a:xfrm>
            <a:off x="5010585"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94966EB-CC53-4CC9-BFF6-BE0BD04B6D57}"/>
              </a:ext>
            </a:extLst>
          </p:cNvPr>
          <p:cNvCxnSpPr>
            <a:cxnSpLocks/>
            <a:stCxn id="6" idx="3"/>
            <a:endCxn id="7" idx="1"/>
          </p:cNvCxnSpPr>
          <p:nvPr/>
        </p:nvCxnSpPr>
        <p:spPr>
          <a:xfrm>
            <a:off x="7061587"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41BF317-CF01-492F-9540-45E47D23C846}"/>
              </a:ext>
            </a:extLst>
          </p:cNvPr>
          <p:cNvCxnSpPr>
            <a:cxnSpLocks/>
            <a:stCxn id="7" idx="3"/>
            <a:endCxn id="8" idx="1"/>
          </p:cNvCxnSpPr>
          <p:nvPr/>
        </p:nvCxnSpPr>
        <p:spPr>
          <a:xfrm>
            <a:off x="9112589"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55DE604A-411C-4F1F-829C-7D0CC9972DAF}"/>
              </a:ext>
            </a:extLst>
          </p:cNvPr>
          <p:cNvCxnSpPr>
            <a:cxnSpLocks/>
            <a:stCxn id="51" idx="0"/>
            <a:endCxn id="8" idx="0"/>
          </p:cNvCxnSpPr>
          <p:nvPr/>
        </p:nvCxnSpPr>
        <p:spPr>
          <a:xfrm rot="16200000" flipH="1">
            <a:off x="5386036" y="-924604"/>
            <a:ext cx="1640336" cy="8197658"/>
          </a:xfrm>
          <a:prstGeom prst="bentConnector3">
            <a:avLst>
              <a:gd name="adj1" fmla="val -13936"/>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7C25D58-BD36-445D-9EAB-6179FC7F64EB}"/>
              </a:ext>
            </a:extLst>
          </p:cNvPr>
          <p:cNvSpPr txBox="1"/>
          <p:nvPr/>
        </p:nvSpPr>
        <p:spPr>
          <a:xfrm>
            <a:off x="5654348" y="1752311"/>
            <a:ext cx="413896" cy="369332"/>
          </a:xfrm>
          <a:prstGeom prst="rect">
            <a:avLst/>
          </a:prstGeom>
          <a:noFill/>
        </p:spPr>
        <p:txBody>
          <a:bodyPr wrap="none" rtlCol="0">
            <a:spAutoFit/>
          </a:bodyPr>
          <a:lstStyle/>
          <a:p>
            <a:r>
              <a:rPr lang="en-US" dirty="0">
                <a:solidFill>
                  <a:schemeClr val="bg2">
                    <a:lumMod val="90000"/>
                  </a:schemeClr>
                </a:solidFill>
              </a:rPr>
              <a:t>T1</a:t>
            </a:r>
          </a:p>
        </p:txBody>
      </p:sp>
      <p:sp>
        <p:nvSpPr>
          <p:cNvPr id="27" name="Oval 26">
            <a:extLst>
              <a:ext uri="{FF2B5EF4-FFF2-40B4-BE49-F238E27FC236}">
                <a16:creationId xmlns:a16="http://schemas.microsoft.com/office/drawing/2014/main" id="{88A6BDA7-E2CC-475B-9CED-8E2B4E85D241}"/>
              </a:ext>
            </a:extLst>
          </p:cNvPr>
          <p:cNvSpPr/>
          <p:nvPr/>
        </p:nvSpPr>
        <p:spPr>
          <a:xfrm>
            <a:off x="3623215" y="4956857"/>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SSS</a:t>
            </a:r>
          </a:p>
        </p:txBody>
      </p:sp>
      <p:sp>
        <p:nvSpPr>
          <p:cNvPr id="28" name="Oval 27">
            <a:extLst>
              <a:ext uri="{FF2B5EF4-FFF2-40B4-BE49-F238E27FC236}">
                <a16:creationId xmlns:a16="http://schemas.microsoft.com/office/drawing/2014/main" id="{6F999427-303B-4F73-AF8F-442C9DC06760}"/>
              </a:ext>
            </a:extLst>
          </p:cNvPr>
          <p:cNvSpPr/>
          <p:nvPr/>
        </p:nvSpPr>
        <p:spPr>
          <a:xfrm>
            <a:off x="4182134" y="4955893"/>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PDW</a:t>
            </a:r>
          </a:p>
        </p:txBody>
      </p:sp>
      <p:sp>
        <p:nvSpPr>
          <p:cNvPr id="29" name="Oval 28">
            <a:extLst>
              <a:ext uri="{FF2B5EF4-FFF2-40B4-BE49-F238E27FC236}">
                <a16:creationId xmlns:a16="http://schemas.microsoft.com/office/drawing/2014/main" id="{FBD8C331-6BA5-44E7-ADE3-205F2E7E1987}"/>
              </a:ext>
            </a:extLst>
          </p:cNvPr>
          <p:cNvSpPr/>
          <p:nvPr/>
        </p:nvSpPr>
        <p:spPr>
          <a:xfrm>
            <a:off x="3905277" y="5428013"/>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BAC</a:t>
            </a:r>
          </a:p>
        </p:txBody>
      </p:sp>
      <p:sp>
        <p:nvSpPr>
          <p:cNvPr id="30" name="Oval 29">
            <a:extLst>
              <a:ext uri="{FF2B5EF4-FFF2-40B4-BE49-F238E27FC236}">
                <a16:creationId xmlns:a16="http://schemas.microsoft.com/office/drawing/2014/main" id="{B0E3C88B-A888-4D7D-8EED-327812C6EB2E}"/>
              </a:ext>
            </a:extLst>
          </p:cNvPr>
          <p:cNvSpPr/>
          <p:nvPr/>
        </p:nvSpPr>
        <p:spPr>
          <a:xfrm>
            <a:off x="5654348"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TA2</a:t>
            </a:r>
          </a:p>
        </p:txBody>
      </p:sp>
      <p:sp>
        <p:nvSpPr>
          <p:cNvPr id="31" name="Oval 30">
            <a:extLst>
              <a:ext uri="{FF2B5EF4-FFF2-40B4-BE49-F238E27FC236}">
                <a16:creationId xmlns:a16="http://schemas.microsoft.com/office/drawing/2014/main" id="{7DE8D2AD-4CE0-4C8D-AD21-CCCD15E08D0A}"/>
              </a:ext>
            </a:extLst>
          </p:cNvPr>
          <p:cNvSpPr/>
          <p:nvPr/>
        </p:nvSpPr>
        <p:spPr>
          <a:xfrm>
            <a:off x="5915938" y="5470726"/>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LPC</a:t>
            </a:r>
          </a:p>
        </p:txBody>
      </p:sp>
      <p:sp>
        <p:nvSpPr>
          <p:cNvPr id="32" name="Oval 31">
            <a:extLst>
              <a:ext uri="{FF2B5EF4-FFF2-40B4-BE49-F238E27FC236}">
                <a16:creationId xmlns:a16="http://schemas.microsoft.com/office/drawing/2014/main" id="{08E7A990-5E7F-4BB0-BDF6-9F63BBFF74C9}"/>
              </a:ext>
            </a:extLst>
          </p:cNvPr>
          <p:cNvSpPr/>
          <p:nvPr/>
        </p:nvSpPr>
        <p:spPr>
          <a:xfrm>
            <a:off x="6205704"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CFT</a:t>
            </a:r>
          </a:p>
        </p:txBody>
      </p:sp>
      <p:sp>
        <p:nvSpPr>
          <p:cNvPr id="33" name="Oval 32">
            <a:extLst>
              <a:ext uri="{FF2B5EF4-FFF2-40B4-BE49-F238E27FC236}">
                <a16:creationId xmlns:a16="http://schemas.microsoft.com/office/drawing/2014/main" id="{99F4E3BF-CBA6-4C9F-A240-57FE647C1240}"/>
              </a:ext>
            </a:extLst>
          </p:cNvPr>
          <p:cNvSpPr/>
          <p:nvPr/>
        </p:nvSpPr>
        <p:spPr>
          <a:xfrm>
            <a:off x="7695716"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HOL</a:t>
            </a:r>
          </a:p>
        </p:txBody>
      </p:sp>
      <p:sp>
        <p:nvSpPr>
          <p:cNvPr id="34" name="Oval 33">
            <a:extLst>
              <a:ext uri="{FF2B5EF4-FFF2-40B4-BE49-F238E27FC236}">
                <a16:creationId xmlns:a16="http://schemas.microsoft.com/office/drawing/2014/main" id="{986C69DC-8315-4EE0-B772-D150A9BA4DE4}"/>
              </a:ext>
            </a:extLst>
          </p:cNvPr>
          <p:cNvSpPr/>
          <p:nvPr/>
        </p:nvSpPr>
        <p:spPr>
          <a:xfrm>
            <a:off x="8242402"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JNH2</a:t>
            </a:r>
          </a:p>
        </p:txBody>
      </p:sp>
      <p:sp>
        <p:nvSpPr>
          <p:cNvPr id="35" name="Oval 34">
            <a:extLst>
              <a:ext uri="{FF2B5EF4-FFF2-40B4-BE49-F238E27FC236}">
                <a16:creationId xmlns:a16="http://schemas.microsoft.com/office/drawing/2014/main" id="{8D7AF07A-7725-4C5A-90F3-D11D6D99A58C}"/>
              </a:ext>
            </a:extLst>
          </p:cNvPr>
          <p:cNvSpPr/>
          <p:nvPr/>
        </p:nvSpPr>
        <p:spPr>
          <a:xfrm>
            <a:off x="7965545" y="5470726"/>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HYS</a:t>
            </a:r>
          </a:p>
        </p:txBody>
      </p:sp>
      <p:sp>
        <p:nvSpPr>
          <p:cNvPr id="36" name="Oval 35">
            <a:extLst>
              <a:ext uri="{FF2B5EF4-FFF2-40B4-BE49-F238E27FC236}">
                <a16:creationId xmlns:a16="http://schemas.microsoft.com/office/drawing/2014/main" id="{1CF52C47-2A82-4CE1-80A8-2CA689E4E320}"/>
              </a:ext>
            </a:extLst>
          </p:cNvPr>
          <p:cNvSpPr/>
          <p:nvPr/>
        </p:nvSpPr>
        <p:spPr>
          <a:xfrm>
            <a:off x="9254750" y="4999571"/>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EDW2</a:t>
            </a:r>
          </a:p>
        </p:txBody>
      </p:sp>
      <p:sp>
        <p:nvSpPr>
          <p:cNvPr id="37" name="Oval 36">
            <a:extLst>
              <a:ext uri="{FF2B5EF4-FFF2-40B4-BE49-F238E27FC236}">
                <a16:creationId xmlns:a16="http://schemas.microsoft.com/office/drawing/2014/main" id="{00239C0F-2F0D-4FC4-86E7-D691F8E21DBE}"/>
              </a:ext>
            </a:extLst>
          </p:cNvPr>
          <p:cNvSpPr/>
          <p:nvPr/>
        </p:nvSpPr>
        <p:spPr>
          <a:xfrm>
            <a:off x="9808414" y="4999570"/>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CJV2</a:t>
            </a:r>
          </a:p>
        </p:txBody>
      </p:sp>
      <p:sp>
        <p:nvSpPr>
          <p:cNvPr id="38" name="Oval 37">
            <a:extLst>
              <a:ext uri="{FF2B5EF4-FFF2-40B4-BE49-F238E27FC236}">
                <a16:creationId xmlns:a16="http://schemas.microsoft.com/office/drawing/2014/main" id="{1D29F9BF-1458-4318-B5A3-58A54A0AB547}"/>
              </a:ext>
            </a:extLst>
          </p:cNvPr>
          <p:cNvSpPr/>
          <p:nvPr/>
        </p:nvSpPr>
        <p:spPr>
          <a:xfrm>
            <a:off x="10362129"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FOX2</a:t>
            </a:r>
          </a:p>
        </p:txBody>
      </p:sp>
      <p:sp>
        <p:nvSpPr>
          <p:cNvPr id="39" name="Oval 38">
            <a:extLst>
              <a:ext uri="{FF2B5EF4-FFF2-40B4-BE49-F238E27FC236}">
                <a16:creationId xmlns:a16="http://schemas.microsoft.com/office/drawing/2014/main" id="{2C2926BB-4332-46E9-8888-0C549A686EEC}"/>
              </a:ext>
            </a:extLst>
          </p:cNvPr>
          <p:cNvSpPr/>
          <p:nvPr/>
        </p:nvSpPr>
        <p:spPr>
          <a:xfrm>
            <a:off x="9551330" y="545535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THC</a:t>
            </a:r>
          </a:p>
        </p:txBody>
      </p:sp>
      <p:sp>
        <p:nvSpPr>
          <p:cNvPr id="40" name="Oval 39">
            <a:extLst>
              <a:ext uri="{FF2B5EF4-FFF2-40B4-BE49-F238E27FC236}">
                <a16:creationId xmlns:a16="http://schemas.microsoft.com/office/drawing/2014/main" id="{7A6A138E-7785-40B6-B53E-4511C6041B20}"/>
              </a:ext>
            </a:extLst>
          </p:cNvPr>
          <p:cNvSpPr/>
          <p:nvPr/>
        </p:nvSpPr>
        <p:spPr>
          <a:xfrm>
            <a:off x="10102685" y="548223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HDH</a:t>
            </a:r>
          </a:p>
        </p:txBody>
      </p:sp>
      <p:sp>
        <p:nvSpPr>
          <p:cNvPr id="41" name="Oval 40">
            <a:extLst>
              <a:ext uri="{FF2B5EF4-FFF2-40B4-BE49-F238E27FC236}">
                <a16:creationId xmlns:a16="http://schemas.microsoft.com/office/drawing/2014/main" id="{C2F2B94F-DBDF-4F81-8D0C-A0417AD842F0}"/>
              </a:ext>
            </a:extLst>
          </p:cNvPr>
          <p:cNvSpPr/>
          <p:nvPr/>
        </p:nvSpPr>
        <p:spPr>
          <a:xfrm>
            <a:off x="10908815"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MPI</a:t>
            </a:r>
          </a:p>
        </p:txBody>
      </p:sp>
      <p:sp>
        <p:nvSpPr>
          <p:cNvPr id="42" name="Oval 41">
            <a:extLst>
              <a:ext uri="{FF2B5EF4-FFF2-40B4-BE49-F238E27FC236}">
                <a16:creationId xmlns:a16="http://schemas.microsoft.com/office/drawing/2014/main" id="{6E321BFC-70EE-4B73-9BE9-DB979435E3A9}"/>
              </a:ext>
            </a:extLst>
          </p:cNvPr>
          <p:cNvSpPr/>
          <p:nvPr/>
        </p:nvSpPr>
        <p:spPr>
          <a:xfrm>
            <a:off x="10654040" y="5509120"/>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MPP</a:t>
            </a:r>
          </a:p>
        </p:txBody>
      </p:sp>
      <p:sp>
        <p:nvSpPr>
          <p:cNvPr id="51" name="Rectangle 50">
            <a:extLst>
              <a:ext uri="{FF2B5EF4-FFF2-40B4-BE49-F238E27FC236}">
                <a16:creationId xmlns:a16="http://schemas.microsoft.com/office/drawing/2014/main" id="{1A0236D4-CB31-4CB6-BE8E-DC24A40D920E}"/>
              </a:ext>
            </a:extLst>
          </p:cNvPr>
          <p:cNvSpPr/>
          <p:nvPr/>
        </p:nvSpPr>
        <p:spPr>
          <a:xfrm>
            <a:off x="1248816" y="2354057"/>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Pasadena</a:t>
            </a:r>
            <a:br>
              <a:rPr lang="en-US" dirty="0"/>
            </a:br>
            <a:r>
              <a:rPr lang="en-US" dirty="0"/>
              <a:t>525 S Wilson</a:t>
            </a:r>
          </a:p>
        </p:txBody>
      </p:sp>
      <p:cxnSp>
        <p:nvCxnSpPr>
          <p:cNvPr id="67" name="Connector: Elbow 66">
            <a:extLst>
              <a:ext uri="{FF2B5EF4-FFF2-40B4-BE49-F238E27FC236}">
                <a16:creationId xmlns:a16="http://schemas.microsoft.com/office/drawing/2014/main" id="{E6A6E898-0309-4466-BDB9-90E75294880C}"/>
              </a:ext>
            </a:extLst>
          </p:cNvPr>
          <p:cNvCxnSpPr>
            <a:stCxn id="51" idx="1"/>
            <a:endCxn id="4" idx="1"/>
          </p:cNvCxnSpPr>
          <p:nvPr/>
        </p:nvCxnSpPr>
        <p:spPr>
          <a:xfrm rot="10800000" flipV="1">
            <a:off x="1242466" y="2675144"/>
            <a:ext cx="6350" cy="1640336"/>
          </a:xfrm>
          <a:prstGeom prst="bentConnector3">
            <a:avLst>
              <a:gd name="adj1" fmla="val 3700000"/>
            </a:avLst>
          </a:prstGeom>
          <a:ln w="12700"/>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79D1110-2F14-4954-86A4-D8C731EF27A6}"/>
              </a:ext>
            </a:extLst>
          </p:cNvPr>
          <p:cNvSpPr txBox="1"/>
          <p:nvPr/>
        </p:nvSpPr>
        <p:spPr>
          <a:xfrm>
            <a:off x="383906" y="3310646"/>
            <a:ext cx="704996" cy="369332"/>
          </a:xfrm>
          <a:prstGeom prst="rect">
            <a:avLst/>
          </a:prstGeom>
          <a:noFill/>
        </p:spPr>
        <p:txBody>
          <a:bodyPr wrap="square" rtlCol="0">
            <a:spAutoFit/>
          </a:bodyPr>
          <a:lstStyle/>
          <a:p>
            <a:r>
              <a:rPr lang="en-US" dirty="0"/>
              <a:t>Fiber</a:t>
            </a:r>
          </a:p>
        </p:txBody>
      </p:sp>
      <p:sp>
        <p:nvSpPr>
          <p:cNvPr id="70" name="Title 69">
            <a:extLst>
              <a:ext uri="{FF2B5EF4-FFF2-40B4-BE49-F238E27FC236}">
                <a16:creationId xmlns:a16="http://schemas.microsoft.com/office/drawing/2014/main" id="{CA88D15A-102E-44C8-BC9E-1B37352A0577}"/>
              </a:ext>
            </a:extLst>
          </p:cNvPr>
          <p:cNvSpPr>
            <a:spLocks noGrp="1"/>
          </p:cNvSpPr>
          <p:nvPr>
            <p:ph type="title"/>
          </p:nvPr>
        </p:nvSpPr>
        <p:spPr/>
        <p:txBody>
          <a:bodyPr/>
          <a:lstStyle/>
          <a:p>
            <a:r>
              <a:rPr lang="en-US" dirty="0"/>
              <a:t>USGS Microwave South</a:t>
            </a:r>
          </a:p>
        </p:txBody>
      </p:sp>
      <p:sp>
        <p:nvSpPr>
          <p:cNvPr id="71" name="Smiley Face 70">
            <a:extLst>
              <a:ext uri="{FF2B5EF4-FFF2-40B4-BE49-F238E27FC236}">
                <a16:creationId xmlns:a16="http://schemas.microsoft.com/office/drawing/2014/main" id="{4EBA609B-AA15-49D8-B912-2FE226174089}"/>
              </a:ext>
            </a:extLst>
          </p:cNvPr>
          <p:cNvSpPr/>
          <p:nvPr/>
        </p:nvSpPr>
        <p:spPr>
          <a:xfrm>
            <a:off x="2745798" y="2819573"/>
            <a:ext cx="380727" cy="380727"/>
          </a:xfrm>
          <a:prstGeom prst="smileyFace">
            <a:avLst>
              <a:gd name="adj" fmla="val 4653"/>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2" name="Smiley Face 71">
            <a:extLst>
              <a:ext uri="{FF2B5EF4-FFF2-40B4-BE49-F238E27FC236}">
                <a16:creationId xmlns:a16="http://schemas.microsoft.com/office/drawing/2014/main" id="{CC0609A5-50BD-4EA6-BE28-5ECBCA44C76A}"/>
              </a:ext>
            </a:extLst>
          </p:cNvPr>
          <p:cNvSpPr/>
          <p:nvPr/>
        </p:nvSpPr>
        <p:spPr>
          <a:xfrm>
            <a:off x="2745797" y="4467397"/>
            <a:ext cx="380727" cy="380727"/>
          </a:xfrm>
          <a:prstGeom prst="smileyFace">
            <a:avLst>
              <a:gd name="adj" fmla="val 4653"/>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Multiplication Sign 1">
            <a:extLst>
              <a:ext uri="{FF2B5EF4-FFF2-40B4-BE49-F238E27FC236}">
                <a16:creationId xmlns:a16="http://schemas.microsoft.com/office/drawing/2014/main" id="{639C83F2-7C7E-44FD-A03C-E7131765933D}"/>
              </a:ext>
            </a:extLst>
          </p:cNvPr>
          <p:cNvSpPr/>
          <p:nvPr/>
        </p:nvSpPr>
        <p:spPr>
          <a:xfrm>
            <a:off x="6123758" y="1907325"/>
            <a:ext cx="481630" cy="446730"/>
          </a:xfrm>
          <a:prstGeom prst="mathMultiply">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Arrow: Right 42">
            <a:extLst>
              <a:ext uri="{FF2B5EF4-FFF2-40B4-BE49-F238E27FC236}">
                <a16:creationId xmlns:a16="http://schemas.microsoft.com/office/drawing/2014/main" id="{A6AFB029-72BC-42C3-BB58-4D3C54036F1E}"/>
              </a:ext>
            </a:extLst>
          </p:cNvPr>
          <p:cNvSpPr/>
          <p:nvPr/>
        </p:nvSpPr>
        <p:spPr>
          <a:xfrm flipH="1">
            <a:off x="4436908" y="3521389"/>
            <a:ext cx="3152633" cy="341839"/>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Data flow direction</a:t>
            </a:r>
          </a:p>
        </p:txBody>
      </p:sp>
    </p:spTree>
    <p:extLst>
      <p:ext uri="{BB962C8B-B14F-4D97-AF65-F5344CB8AC3E}">
        <p14:creationId xmlns:p14="http://schemas.microsoft.com/office/powerpoint/2010/main" val="4232549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3AE078-8E86-4724-BED0-609398A3F085}"/>
              </a:ext>
            </a:extLst>
          </p:cNvPr>
          <p:cNvSpPr/>
          <p:nvPr/>
        </p:nvSpPr>
        <p:spPr>
          <a:xfrm>
            <a:off x="1242466"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Pasadena</a:t>
            </a:r>
            <a:br>
              <a:rPr lang="en-US" dirty="0"/>
            </a:br>
            <a:r>
              <a:rPr lang="en-US" dirty="0"/>
              <a:t>South Mudd</a:t>
            </a:r>
          </a:p>
        </p:txBody>
      </p:sp>
      <p:sp>
        <p:nvSpPr>
          <p:cNvPr id="5" name="Rectangle 4">
            <a:extLst>
              <a:ext uri="{FF2B5EF4-FFF2-40B4-BE49-F238E27FC236}">
                <a16:creationId xmlns:a16="http://schemas.microsoft.com/office/drawing/2014/main" id="{D96D1D40-E2BD-4567-8EDE-B100A498656C}"/>
              </a:ext>
            </a:extLst>
          </p:cNvPr>
          <p:cNvSpPr/>
          <p:nvPr/>
        </p:nvSpPr>
        <p:spPr>
          <a:xfrm>
            <a:off x="3293468" y="3994393"/>
            <a:ext cx="1717117" cy="64217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Pleasants Pk</a:t>
            </a:r>
          </a:p>
        </p:txBody>
      </p:sp>
      <p:sp>
        <p:nvSpPr>
          <p:cNvPr id="6" name="Rectangle 5">
            <a:extLst>
              <a:ext uri="{FF2B5EF4-FFF2-40B4-BE49-F238E27FC236}">
                <a16:creationId xmlns:a16="http://schemas.microsoft.com/office/drawing/2014/main" id="{3A626D9C-A665-4EB7-A23B-506038E6B61B}"/>
              </a:ext>
            </a:extLst>
          </p:cNvPr>
          <p:cNvSpPr/>
          <p:nvPr/>
        </p:nvSpPr>
        <p:spPr>
          <a:xfrm>
            <a:off x="5344470"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Strawberry Pk</a:t>
            </a:r>
          </a:p>
        </p:txBody>
      </p:sp>
      <p:sp>
        <p:nvSpPr>
          <p:cNvPr id="7" name="Rectangle 6">
            <a:extLst>
              <a:ext uri="{FF2B5EF4-FFF2-40B4-BE49-F238E27FC236}">
                <a16:creationId xmlns:a16="http://schemas.microsoft.com/office/drawing/2014/main" id="{702E010B-F05A-4FCD-A52D-E40EC7ED177D}"/>
              </a:ext>
            </a:extLst>
          </p:cNvPr>
          <p:cNvSpPr/>
          <p:nvPr/>
        </p:nvSpPr>
        <p:spPr>
          <a:xfrm>
            <a:off x="7395472"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Shadow Mtn</a:t>
            </a:r>
          </a:p>
        </p:txBody>
      </p:sp>
      <p:sp>
        <p:nvSpPr>
          <p:cNvPr id="8" name="Rectangle 7">
            <a:extLst>
              <a:ext uri="{FF2B5EF4-FFF2-40B4-BE49-F238E27FC236}">
                <a16:creationId xmlns:a16="http://schemas.microsoft.com/office/drawing/2014/main" id="{A28EF79F-95DF-4C82-895E-035DE3CF31C3}"/>
              </a:ext>
            </a:extLst>
          </p:cNvPr>
          <p:cNvSpPr/>
          <p:nvPr/>
        </p:nvSpPr>
        <p:spPr>
          <a:xfrm>
            <a:off x="9446474"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Edwards AFB</a:t>
            </a:r>
          </a:p>
        </p:txBody>
      </p:sp>
      <p:cxnSp>
        <p:nvCxnSpPr>
          <p:cNvPr id="10" name="Straight Connector 9">
            <a:extLst>
              <a:ext uri="{FF2B5EF4-FFF2-40B4-BE49-F238E27FC236}">
                <a16:creationId xmlns:a16="http://schemas.microsoft.com/office/drawing/2014/main" id="{D6019C4A-300F-4B4D-AC77-D09DBD4B9C06}"/>
              </a:ext>
            </a:extLst>
          </p:cNvPr>
          <p:cNvCxnSpPr>
            <a:stCxn id="4" idx="3"/>
            <a:endCxn id="5" idx="1"/>
          </p:cNvCxnSpPr>
          <p:nvPr/>
        </p:nvCxnSpPr>
        <p:spPr>
          <a:xfrm>
            <a:off x="2959583"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C112746-E9EC-437E-9FF2-25E23D0E5D2E}"/>
              </a:ext>
            </a:extLst>
          </p:cNvPr>
          <p:cNvCxnSpPr>
            <a:cxnSpLocks/>
            <a:stCxn id="5" idx="3"/>
            <a:endCxn id="6" idx="1"/>
          </p:cNvCxnSpPr>
          <p:nvPr/>
        </p:nvCxnSpPr>
        <p:spPr>
          <a:xfrm>
            <a:off x="5010585"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94966EB-CC53-4CC9-BFF6-BE0BD04B6D57}"/>
              </a:ext>
            </a:extLst>
          </p:cNvPr>
          <p:cNvCxnSpPr>
            <a:cxnSpLocks/>
            <a:stCxn id="6" idx="3"/>
            <a:endCxn id="7" idx="1"/>
          </p:cNvCxnSpPr>
          <p:nvPr/>
        </p:nvCxnSpPr>
        <p:spPr>
          <a:xfrm>
            <a:off x="7061587"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41BF317-CF01-492F-9540-45E47D23C846}"/>
              </a:ext>
            </a:extLst>
          </p:cNvPr>
          <p:cNvCxnSpPr>
            <a:cxnSpLocks/>
            <a:stCxn id="7" idx="3"/>
            <a:endCxn id="8" idx="1"/>
          </p:cNvCxnSpPr>
          <p:nvPr/>
        </p:nvCxnSpPr>
        <p:spPr>
          <a:xfrm>
            <a:off x="9112589"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55DE604A-411C-4F1F-829C-7D0CC9972DAF}"/>
              </a:ext>
            </a:extLst>
          </p:cNvPr>
          <p:cNvCxnSpPr>
            <a:cxnSpLocks/>
            <a:stCxn id="51" idx="0"/>
            <a:endCxn id="8" idx="0"/>
          </p:cNvCxnSpPr>
          <p:nvPr/>
        </p:nvCxnSpPr>
        <p:spPr>
          <a:xfrm rot="16200000" flipH="1">
            <a:off x="5386036" y="-924604"/>
            <a:ext cx="1640336" cy="8197658"/>
          </a:xfrm>
          <a:prstGeom prst="bentConnector3">
            <a:avLst>
              <a:gd name="adj1" fmla="val -13936"/>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7C25D58-BD36-445D-9EAB-6179FC7F64EB}"/>
              </a:ext>
            </a:extLst>
          </p:cNvPr>
          <p:cNvSpPr txBox="1"/>
          <p:nvPr/>
        </p:nvSpPr>
        <p:spPr>
          <a:xfrm>
            <a:off x="5654348" y="1752311"/>
            <a:ext cx="413896" cy="369332"/>
          </a:xfrm>
          <a:prstGeom prst="rect">
            <a:avLst/>
          </a:prstGeom>
          <a:noFill/>
        </p:spPr>
        <p:txBody>
          <a:bodyPr wrap="none" rtlCol="0">
            <a:spAutoFit/>
          </a:bodyPr>
          <a:lstStyle/>
          <a:p>
            <a:r>
              <a:rPr lang="en-US" dirty="0">
                <a:solidFill>
                  <a:schemeClr val="bg2">
                    <a:lumMod val="90000"/>
                  </a:schemeClr>
                </a:solidFill>
              </a:rPr>
              <a:t>T1</a:t>
            </a:r>
          </a:p>
        </p:txBody>
      </p:sp>
      <p:sp>
        <p:nvSpPr>
          <p:cNvPr id="27" name="Oval 26">
            <a:extLst>
              <a:ext uri="{FF2B5EF4-FFF2-40B4-BE49-F238E27FC236}">
                <a16:creationId xmlns:a16="http://schemas.microsoft.com/office/drawing/2014/main" id="{88A6BDA7-E2CC-475B-9CED-8E2B4E85D241}"/>
              </a:ext>
            </a:extLst>
          </p:cNvPr>
          <p:cNvSpPr/>
          <p:nvPr/>
        </p:nvSpPr>
        <p:spPr>
          <a:xfrm>
            <a:off x="3623215" y="4956857"/>
            <a:ext cx="509551" cy="50955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dirty="0"/>
              <a:t>SSS</a:t>
            </a:r>
          </a:p>
        </p:txBody>
      </p:sp>
      <p:sp>
        <p:nvSpPr>
          <p:cNvPr id="28" name="Oval 27">
            <a:extLst>
              <a:ext uri="{FF2B5EF4-FFF2-40B4-BE49-F238E27FC236}">
                <a16:creationId xmlns:a16="http://schemas.microsoft.com/office/drawing/2014/main" id="{6F999427-303B-4F73-AF8F-442C9DC06760}"/>
              </a:ext>
            </a:extLst>
          </p:cNvPr>
          <p:cNvSpPr/>
          <p:nvPr/>
        </p:nvSpPr>
        <p:spPr>
          <a:xfrm>
            <a:off x="4182134" y="4955893"/>
            <a:ext cx="509551" cy="50955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dirty="0"/>
              <a:t>PDW</a:t>
            </a:r>
          </a:p>
        </p:txBody>
      </p:sp>
      <p:sp>
        <p:nvSpPr>
          <p:cNvPr id="29" name="Oval 28">
            <a:extLst>
              <a:ext uri="{FF2B5EF4-FFF2-40B4-BE49-F238E27FC236}">
                <a16:creationId xmlns:a16="http://schemas.microsoft.com/office/drawing/2014/main" id="{FBD8C331-6BA5-44E7-ADE3-205F2E7E1987}"/>
              </a:ext>
            </a:extLst>
          </p:cNvPr>
          <p:cNvSpPr/>
          <p:nvPr/>
        </p:nvSpPr>
        <p:spPr>
          <a:xfrm>
            <a:off x="3905277" y="5428013"/>
            <a:ext cx="509551" cy="50955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dirty="0"/>
              <a:t>BAC</a:t>
            </a:r>
          </a:p>
        </p:txBody>
      </p:sp>
      <p:sp>
        <p:nvSpPr>
          <p:cNvPr id="30" name="Oval 29">
            <a:extLst>
              <a:ext uri="{FF2B5EF4-FFF2-40B4-BE49-F238E27FC236}">
                <a16:creationId xmlns:a16="http://schemas.microsoft.com/office/drawing/2014/main" id="{B0E3C88B-A888-4D7D-8EED-327812C6EB2E}"/>
              </a:ext>
            </a:extLst>
          </p:cNvPr>
          <p:cNvSpPr/>
          <p:nvPr/>
        </p:nvSpPr>
        <p:spPr>
          <a:xfrm>
            <a:off x="5654348" y="4999569"/>
            <a:ext cx="509551" cy="50955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dirty="0"/>
              <a:t>TA2</a:t>
            </a:r>
          </a:p>
        </p:txBody>
      </p:sp>
      <p:sp>
        <p:nvSpPr>
          <p:cNvPr id="31" name="Oval 30">
            <a:extLst>
              <a:ext uri="{FF2B5EF4-FFF2-40B4-BE49-F238E27FC236}">
                <a16:creationId xmlns:a16="http://schemas.microsoft.com/office/drawing/2014/main" id="{7DE8D2AD-4CE0-4C8D-AD21-CCCD15E08D0A}"/>
              </a:ext>
            </a:extLst>
          </p:cNvPr>
          <p:cNvSpPr/>
          <p:nvPr/>
        </p:nvSpPr>
        <p:spPr>
          <a:xfrm>
            <a:off x="5915938" y="5470726"/>
            <a:ext cx="509551" cy="50955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dirty="0"/>
              <a:t>LPC</a:t>
            </a:r>
          </a:p>
        </p:txBody>
      </p:sp>
      <p:sp>
        <p:nvSpPr>
          <p:cNvPr id="32" name="Oval 31">
            <a:extLst>
              <a:ext uri="{FF2B5EF4-FFF2-40B4-BE49-F238E27FC236}">
                <a16:creationId xmlns:a16="http://schemas.microsoft.com/office/drawing/2014/main" id="{08E7A990-5E7F-4BB0-BDF6-9F63BBFF74C9}"/>
              </a:ext>
            </a:extLst>
          </p:cNvPr>
          <p:cNvSpPr/>
          <p:nvPr/>
        </p:nvSpPr>
        <p:spPr>
          <a:xfrm>
            <a:off x="6205704" y="4999569"/>
            <a:ext cx="509551" cy="50955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dirty="0"/>
              <a:t>CFT</a:t>
            </a:r>
          </a:p>
        </p:txBody>
      </p:sp>
      <p:sp>
        <p:nvSpPr>
          <p:cNvPr id="33" name="Oval 32">
            <a:extLst>
              <a:ext uri="{FF2B5EF4-FFF2-40B4-BE49-F238E27FC236}">
                <a16:creationId xmlns:a16="http://schemas.microsoft.com/office/drawing/2014/main" id="{99F4E3BF-CBA6-4C9F-A240-57FE647C1240}"/>
              </a:ext>
            </a:extLst>
          </p:cNvPr>
          <p:cNvSpPr/>
          <p:nvPr/>
        </p:nvSpPr>
        <p:spPr>
          <a:xfrm>
            <a:off x="7695716" y="4999569"/>
            <a:ext cx="509551" cy="50955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dirty="0"/>
              <a:t>HOL</a:t>
            </a:r>
          </a:p>
        </p:txBody>
      </p:sp>
      <p:sp>
        <p:nvSpPr>
          <p:cNvPr id="34" name="Oval 33">
            <a:extLst>
              <a:ext uri="{FF2B5EF4-FFF2-40B4-BE49-F238E27FC236}">
                <a16:creationId xmlns:a16="http://schemas.microsoft.com/office/drawing/2014/main" id="{986C69DC-8315-4EE0-B772-D150A9BA4DE4}"/>
              </a:ext>
            </a:extLst>
          </p:cNvPr>
          <p:cNvSpPr/>
          <p:nvPr/>
        </p:nvSpPr>
        <p:spPr>
          <a:xfrm>
            <a:off x="8242402" y="4999569"/>
            <a:ext cx="509551" cy="50955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dirty="0"/>
              <a:t>JNH2</a:t>
            </a:r>
          </a:p>
        </p:txBody>
      </p:sp>
      <p:sp>
        <p:nvSpPr>
          <p:cNvPr id="35" name="Oval 34">
            <a:extLst>
              <a:ext uri="{FF2B5EF4-FFF2-40B4-BE49-F238E27FC236}">
                <a16:creationId xmlns:a16="http://schemas.microsoft.com/office/drawing/2014/main" id="{8D7AF07A-7725-4C5A-90F3-D11D6D99A58C}"/>
              </a:ext>
            </a:extLst>
          </p:cNvPr>
          <p:cNvSpPr/>
          <p:nvPr/>
        </p:nvSpPr>
        <p:spPr>
          <a:xfrm>
            <a:off x="7965545" y="5470726"/>
            <a:ext cx="509551" cy="50955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dirty="0"/>
              <a:t>HYS</a:t>
            </a:r>
          </a:p>
        </p:txBody>
      </p:sp>
      <p:sp>
        <p:nvSpPr>
          <p:cNvPr id="36" name="Oval 35">
            <a:extLst>
              <a:ext uri="{FF2B5EF4-FFF2-40B4-BE49-F238E27FC236}">
                <a16:creationId xmlns:a16="http://schemas.microsoft.com/office/drawing/2014/main" id="{1CF52C47-2A82-4CE1-80A8-2CA689E4E320}"/>
              </a:ext>
            </a:extLst>
          </p:cNvPr>
          <p:cNvSpPr/>
          <p:nvPr/>
        </p:nvSpPr>
        <p:spPr>
          <a:xfrm>
            <a:off x="9254750" y="4999571"/>
            <a:ext cx="509551" cy="50955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dirty="0"/>
              <a:t>EDW2</a:t>
            </a:r>
          </a:p>
        </p:txBody>
      </p:sp>
      <p:sp>
        <p:nvSpPr>
          <p:cNvPr id="37" name="Oval 36">
            <a:extLst>
              <a:ext uri="{FF2B5EF4-FFF2-40B4-BE49-F238E27FC236}">
                <a16:creationId xmlns:a16="http://schemas.microsoft.com/office/drawing/2014/main" id="{00239C0F-2F0D-4FC4-86E7-D691F8E21DBE}"/>
              </a:ext>
            </a:extLst>
          </p:cNvPr>
          <p:cNvSpPr/>
          <p:nvPr/>
        </p:nvSpPr>
        <p:spPr>
          <a:xfrm>
            <a:off x="9808414" y="4999570"/>
            <a:ext cx="509551" cy="50955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dirty="0"/>
              <a:t>CJV2</a:t>
            </a:r>
          </a:p>
        </p:txBody>
      </p:sp>
      <p:sp>
        <p:nvSpPr>
          <p:cNvPr id="38" name="Oval 37">
            <a:extLst>
              <a:ext uri="{FF2B5EF4-FFF2-40B4-BE49-F238E27FC236}">
                <a16:creationId xmlns:a16="http://schemas.microsoft.com/office/drawing/2014/main" id="{1D29F9BF-1458-4318-B5A3-58A54A0AB547}"/>
              </a:ext>
            </a:extLst>
          </p:cNvPr>
          <p:cNvSpPr/>
          <p:nvPr/>
        </p:nvSpPr>
        <p:spPr>
          <a:xfrm>
            <a:off x="10362129" y="4999569"/>
            <a:ext cx="509551" cy="50955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dirty="0"/>
              <a:t>FOX2</a:t>
            </a:r>
          </a:p>
        </p:txBody>
      </p:sp>
      <p:sp>
        <p:nvSpPr>
          <p:cNvPr id="39" name="Oval 38">
            <a:extLst>
              <a:ext uri="{FF2B5EF4-FFF2-40B4-BE49-F238E27FC236}">
                <a16:creationId xmlns:a16="http://schemas.microsoft.com/office/drawing/2014/main" id="{2C2926BB-4332-46E9-8888-0C549A686EEC}"/>
              </a:ext>
            </a:extLst>
          </p:cNvPr>
          <p:cNvSpPr/>
          <p:nvPr/>
        </p:nvSpPr>
        <p:spPr>
          <a:xfrm>
            <a:off x="9551330" y="5455359"/>
            <a:ext cx="509551" cy="50955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dirty="0"/>
              <a:t>THC</a:t>
            </a:r>
          </a:p>
        </p:txBody>
      </p:sp>
      <p:sp>
        <p:nvSpPr>
          <p:cNvPr id="40" name="Oval 39">
            <a:extLst>
              <a:ext uri="{FF2B5EF4-FFF2-40B4-BE49-F238E27FC236}">
                <a16:creationId xmlns:a16="http://schemas.microsoft.com/office/drawing/2014/main" id="{7A6A138E-7785-40B6-B53E-4511C6041B20}"/>
              </a:ext>
            </a:extLst>
          </p:cNvPr>
          <p:cNvSpPr/>
          <p:nvPr/>
        </p:nvSpPr>
        <p:spPr>
          <a:xfrm>
            <a:off x="10102685" y="5482239"/>
            <a:ext cx="509551" cy="50955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dirty="0"/>
              <a:t>HDH</a:t>
            </a:r>
          </a:p>
        </p:txBody>
      </p:sp>
      <p:sp>
        <p:nvSpPr>
          <p:cNvPr id="41" name="Oval 40">
            <a:extLst>
              <a:ext uri="{FF2B5EF4-FFF2-40B4-BE49-F238E27FC236}">
                <a16:creationId xmlns:a16="http://schemas.microsoft.com/office/drawing/2014/main" id="{C2F2B94F-DBDF-4F81-8D0C-A0417AD842F0}"/>
              </a:ext>
            </a:extLst>
          </p:cNvPr>
          <p:cNvSpPr/>
          <p:nvPr/>
        </p:nvSpPr>
        <p:spPr>
          <a:xfrm>
            <a:off x="10908815" y="4999569"/>
            <a:ext cx="509551" cy="50955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dirty="0"/>
              <a:t>MPI</a:t>
            </a:r>
          </a:p>
        </p:txBody>
      </p:sp>
      <p:sp>
        <p:nvSpPr>
          <p:cNvPr id="42" name="Oval 41">
            <a:extLst>
              <a:ext uri="{FF2B5EF4-FFF2-40B4-BE49-F238E27FC236}">
                <a16:creationId xmlns:a16="http://schemas.microsoft.com/office/drawing/2014/main" id="{6E321BFC-70EE-4B73-9BE9-DB979435E3A9}"/>
              </a:ext>
            </a:extLst>
          </p:cNvPr>
          <p:cNvSpPr/>
          <p:nvPr/>
        </p:nvSpPr>
        <p:spPr>
          <a:xfrm>
            <a:off x="10654040" y="5509120"/>
            <a:ext cx="509551" cy="50955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dirty="0"/>
              <a:t>MPP</a:t>
            </a:r>
          </a:p>
        </p:txBody>
      </p:sp>
      <p:sp>
        <p:nvSpPr>
          <p:cNvPr id="51" name="Rectangle 50">
            <a:extLst>
              <a:ext uri="{FF2B5EF4-FFF2-40B4-BE49-F238E27FC236}">
                <a16:creationId xmlns:a16="http://schemas.microsoft.com/office/drawing/2014/main" id="{1A0236D4-CB31-4CB6-BE8E-DC24A40D920E}"/>
              </a:ext>
            </a:extLst>
          </p:cNvPr>
          <p:cNvSpPr/>
          <p:nvPr/>
        </p:nvSpPr>
        <p:spPr>
          <a:xfrm>
            <a:off x="1248816" y="2354057"/>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Pasadena</a:t>
            </a:r>
            <a:br>
              <a:rPr lang="en-US" dirty="0"/>
            </a:br>
            <a:r>
              <a:rPr lang="en-US" dirty="0"/>
              <a:t>525 S Wilson</a:t>
            </a:r>
          </a:p>
        </p:txBody>
      </p:sp>
      <p:cxnSp>
        <p:nvCxnSpPr>
          <p:cNvPr id="67" name="Connector: Elbow 66">
            <a:extLst>
              <a:ext uri="{FF2B5EF4-FFF2-40B4-BE49-F238E27FC236}">
                <a16:creationId xmlns:a16="http://schemas.microsoft.com/office/drawing/2014/main" id="{E6A6E898-0309-4466-BDB9-90E75294880C}"/>
              </a:ext>
            </a:extLst>
          </p:cNvPr>
          <p:cNvCxnSpPr>
            <a:stCxn id="51" idx="1"/>
            <a:endCxn id="4" idx="1"/>
          </p:cNvCxnSpPr>
          <p:nvPr/>
        </p:nvCxnSpPr>
        <p:spPr>
          <a:xfrm rot="10800000" flipV="1">
            <a:off x="1242466" y="2675144"/>
            <a:ext cx="6350" cy="1640336"/>
          </a:xfrm>
          <a:prstGeom prst="bentConnector3">
            <a:avLst>
              <a:gd name="adj1" fmla="val 3700000"/>
            </a:avLst>
          </a:prstGeom>
          <a:ln w="12700"/>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79D1110-2F14-4954-86A4-D8C731EF27A6}"/>
              </a:ext>
            </a:extLst>
          </p:cNvPr>
          <p:cNvSpPr txBox="1"/>
          <p:nvPr/>
        </p:nvSpPr>
        <p:spPr>
          <a:xfrm>
            <a:off x="383906" y="3310646"/>
            <a:ext cx="704996" cy="369332"/>
          </a:xfrm>
          <a:prstGeom prst="rect">
            <a:avLst/>
          </a:prstGeom>
          <a:noFill/>
        </p:spPr>
        <p:txBody>
          <a:bodyPr wrap="square" rtlCol="0">
            <a:spAutoFit/>
          </a:bodyPr>
          <a:lstStyle/>
          <a:p>
            <a:r>
              <a:rPr lang="en-US" dirty="0"/>
              <a:t>Fiber</a:t>
            </a:r>
          </a:p>
        </p:txBody>
      </p:sp>
      <p:sp>
        <p:nvSpPr>
          <p:cNvPr id="70" name="Title 69">
            <a:extLst>
              <a:ext uri="{FF2B5EF4-FFF2-40B4-BE49-F238E27FC236}">
                <a16:creationId xmlns:a16="http://schemas.microsoft.com/office/drawing/2014/main" id="{CA88D15A-102E-44C8-BC9E-1B37352A0577}"/>
              </a:ext>
            </a:extLst>
          </p:cNvPr>
          <p:cNvSpPr>
            <a:spLocks noGrp="1"/>
          </p:cNvSpPr>
          <p:nvPr>
            <p:ph type="title"/>
          </p:nvPr>
        </p:nvSpPr>
        <p:spPr/>
        <p:txBody>
          <a:bodyPr/>
          <a:lstStyle/>
          <a:p>
            <a:r>
              <a:rPr lang="en-US" dirty="0"/>
              <a:t>USGS Microwave South</a:t>
            </a:r>
          </a:p>
        </p:txBody>
      </p:sp>
      <p:sp>
        <p:nvSpPr>
          <p:cNvPr id="71" name="Smiley Face 70">
            <a:extLst>
              <a:ext uri="{FF2B5EF4-FFF2-40B4-BE49-F238E27FC236}">
                <a16:creationId xmlns:a16="http://schemas.microsoft.com/office/drawing/2014/main" id="{4EBA609B-AA15-49D8-B912-2FE226174089}"/>
              </a:ext>
            </a:extLst>
          </p:cNvPr>
          <p:cNvSpPr/>
          <p:nvPr/>
        </p:nvSpPr>
        <p:spPr>
          <a:xfrm>
            <a:off x="2745798" y="2819573"/>
            <a:ext cx="380727" cy="380727"/>
          </a:xfrm>
          <a:prstGeom prst="smileyFace">
            <a:avLst>
              <a:gd name="adj" fmla="val -4653"/>
            </a:avLst>
          </a:prstGeom>
          <a:solidFill>
            <a:srgbClr val="FF0000"/>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2" name="Smiley Face 71">
            <a:extLst>
              <a:ext uri="{FF2B5EF4-FFF2-40B4-BE49-F238E27FC236}">
                <a16:creationId xmlns:a16="http://schemas.microsoft.com/office/drawing/2014/main" id="{CC0609A5-50BD-4EA6-BE28-5ECBCA44C76A}"/>
              </a:ext>
            </a:extLst>
          </p:cNvPr>
          <p:cNvSpPr/>
          <p:nvPr/>
        </p:nvSpPr>
        <p:spPr>
          <a:xfrm>
            <a:off x="2745797" y="4467397"/>
            <a:ext cx="380727" cy="380727"/>
          </a:xfrm>
          <a:prstGeom prst="smileyFace">
            <a:avLst>
              <a:gd name="adj" fmla="val -4653"/>
            </a:avLst>
          </a:prstGeom>
          <a:solidFill>
            <a:srgbClr val="FF0000"/>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Multiplication Sign 1">
            <a:extLst>
              <a:ext uri="{FF2B5EF4-FFF2-40B4-BE49-F238E27FC236}">
                <a16:creationId xmlns:a16="http://schemas.microsoft.com/office/drawing/2014/main" id="{639C83F2-7C7E-44FD-A03C-E7131765933D}"/>
              </a:ext>
            </a:extLst>
          </p:cNvPr>
          <p:cNvSpPr/>
          <p:nvPr/>
        </p:nvSpPr>
        <p:spPr>
          <a:xfrm>
            <a:off x="6123758" y="1907325"/>
            <a:ext cx="481630" cy="446730"/>
          </a:xfrm>
          <a:prstGeom prst="mathMultiply">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Multiplication Sign 42">
            <a:extLst>
              <a:ext uri="{FF2B5EF4-FFF2-40B4-BE49-F238E27FC236}">
                <a16:creationId xmlns:a16="http://schemas.microsoft.com/office/drawing/2014/main" id="{DC89256D-96FA-487E-B3FB-C7F39BEA8755}"/>
              </a:ext>
            </a:extLst>
          </p:cNvPr>
          <p:cNvSpPr/>
          <p:nvPr/>
        </p:nvSpPr>
        <p:spPr>
          <a:xfrm>
            <a:off x="3911211" y="4092115"/>
            <a:ext cx="481630" cy="446730"/>
          </a:xfrm>
          <a:prstGeom prst="mathMultiply">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D97BCFF-E2E1-4CD0-B2D1-38576344FC48}"/>
              </a:ext>
            </a:extLst>
          </p:cNvPr>
          <p:cNvSpPr/>
          <p:nvPr/>
        </p:nvSpPr>
        <p:spPr>
          <a:xfrm>
            <a:off x="6308893" y="3521389"/>
            <a:ext cx="2051002" cy="21983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a:t>No path to Pasadena</a:t>
            </a:r>
          </a:p>
        </p:txBody>
      </p:sp>
    </p:spTree>
    <p:extLst>
      <p:ext uri="{BB962C8B-B14F-4D97-AF65-F5344CB8AC3E}">
        <p14:creationId xmlns:p14="http://schemas.microsoft.com/office/powerpoint/2010/main" val="3597522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3AE078-8E86-4724-BED0-609398A3F085}"/>
              </a:ext>
            </a:extLst>
          </p:cNvPr>
          <p:cNvSpPr/>
          <p:nvPr/>
        </p:nvSpPr>
        <p:spPr>
          <a:xfrm>
            <a:off x="1242466"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Pasadena</a:t>
            </a:r>
            <a:br>
              <a:rPr lang="en-US" dirty="0"/>
            </a:br>
            <a:r>
              <a:rPr lang="en-US" dirty="0"/>
              <a:t>South Mudd</a:t>
            </a:r>
          </a:p>
        </p:txBody>
      </p:sp>
      <p:sp>
        <p:nvSpPr>
          <p:cNvPr id="5" name="Rectangle 4">
            <a:extLst>
              <a:ext uri="{FF2B5EF4-FFF2-40B4-BE49-F238E27FC236}">
                <a16:creationId xmlns:a16="http://schemas.microsoft.com/office/drawing/2014/main" id="{D96D1D40-E2BD-4567-8EDE-B100A498656C}"/>
              </a:ext>
            </a:extLst>
          </p:cNvPr>
          <p:cNvSpPr/>
          <p:nvPr/>
        </p:nvSpPr>
        <p:spPr>
          <a:xfrm>
            <a:off x="3293468" y="3994393"/>
            <a:ext cx="1717117" cy="642174"/>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Pleasants Pk</a:t>
            </a:r>
          </a:p>
        </p:txBody>
      </p:sp>
      <p:sp>
        <p:nvSpPr>
          <p:cNvPr id="6" name="Rectangle 5">
            <a:extLst>
              <a:ext uri="{FF2B5EF4-FFF2-40B4-BE49-F238E27FC236}">
                <a16:creationId xmlns:a16="http://schemas.microsoft.com/office/drawing/2014/main" id="{3A626D9C-A665-4EB7-A23B-506038E6B61B}"/>
              </a:ext>
            </a:extLst>
          </p:cNvPr>
          <p:cNvSpPr/>
          <p:nvPr/>
        </p:nvSpPr>
        <p:spPr>
          <a:xfrm>
            <a:off x="5344470"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Strawberry Pk</a:t>
            </a:r>
          </a:p>
        </p:txBody>
      </p:sp>
      <p:sp>
        <p:nvSpPr>
          <p:cNvPr id="7" name="Rectangle 6">
            <a:extLst>
              <a:ext uri="{FF2B5EF4-FFF2-40B4-BE49-F238E27FC236}">
                <a16:creationId xmlns:a16="http://schemas.microsoft.com/office/drawing/2014/main" id="{702E010B-F05A-4FCD-A52D-E40EC7ED177D}"/>
              </a:ext>
            </a:extLst>
          </p:cNvPr>
          <p:cNvSpPr/>
          <p:nvPr/>
        </p:nvSpPr>
        <p:spPr>
          <a:xfrm>
            <a:off x="7395472"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Shadow Mtn</a:t>
            </a:r>
          </a:p>
        </p:txBody>
      </p:sp>
      <p:sp>
        <p:nvSpPr>
          <p:cNvPr id="8" name="Rectangle 7">
            <a:extLst>
              <a:ext uri="{FF2B5EF4-FFF2-40B4-BE49-F238E27FC236}">
                <a16:creationId xmlns:a16="http://schemas.microsoft.com/office/drawing/2014/main" id="{A28EF79F-95DF-4C82-895E-035DE3CF31C3}"/>
              </a:ext>
            </a:extLst>
          </p:cNvPr>
          <p:cNvSpPr/>
          <p:nvPr/>
        </p:nvSpPr>
        <p:spPr>
          <a:xfrm>
            <a:off x="9446474"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Edwards AFB</a:t>
            </a:r>
          </a:p>
        </p:txBody>
      </p:sp>
      <p:cxnSp>
        <p:nvCxnSpPr>
          <p:cNvPr id="10" name="Straight Connector 9">
            <a:extLst>
              <a:ext uri="{FF2B5EF4-FFF2-40B4-BE49-F238E27FC236}">
                <a16:creationId xmlns:a16="http://schemas.microsoft.com/office/drawing/2014/main" id="{D6019C4A-300F-4B4D-AC77-D09DBD4B9C06}"/>
              </a:ext>
            </a:extLst>
          </p:cNvPr>
          <p:cNvCxnSpPr>
            <a:stCxn id="4" idx="3"/>
            <a:endCxn id="5" idx="1"/>
          </p:cNvCxnSpPr>
          <p:nvPr/>
        </p:nvCxnSpPr>
        <p:spPr>
          <a:xfrm>
            <a:off x="2959583"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C112746-E9EC-437E-9FF2-25E23D0E5D2E}"/>
              </a:ext>
            </a:extLst>
          </p:cNvPr>
          <p:cNvCxnSpPr>
            <a:cxnSpLocks/>
            <a:stCxn id="5" idx="3"/>
            <a:endCxn id="6" idx="1"/>
          </p:cNvCxnSpPr>
          <p:nvPr/>
        </p:nvCxnSpPr>
        <p:spPr>
          <a:xfrm>
            <a:off x="5010585"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94966EB-CC53-4CC9-BFF6-BE0BD04B6D57}"/>
              </a:ext>
            </a:extLst>
          </p:cNvPr>
          <p:cNvCxnSpPr>
            <a:cxnSpLocks/>
            <a:stCxn id="6" idx="3"/>
            <a:endCxn id="7" idx="1"/>
          </p:cNvCxnSpPr>
          <p:nvPr/>
        </p:nvCxnSpPr>
        <p:spPr>
          <a:xfrm>
            <a:off x="7061587"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41BF317-CF01-492F-9540-45E47D23C846}"/>
              </a:ext>
            </a:extLst>
          </p:cNvPr>
          <p:cNvCxnSpPr>
            <a:cxnSpLocks/>
            <a:stCxn id="7" idx="3"/>
            <a:endCxn id="8" idx="1"/>
          </p:cNvCxnSpPr>
          <p:nvPr/>
        </p:nvCxnSpPr>
        <p:spPr>
          <a:xfrm>
            <a:off x="9112589"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88A6BDA7-E2CC-475B-9CED-8E2B4E85D241}"/>
              </a:ext>
            </a:extLst>
          </p:cNvPr>
          <p:cNvSpPr/>
          <p:nvPr/>
        </p:nvSpPr>
        <p:spPr>
          <a:xfrm>
            <a:off x="3623215" y="4956857"/>
            <a:ext cx="509551" cy="50955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dirty="0"/>
              <a:t>SSS</a:t>
            </a:r>
          </a:p>
        </p:txBody>
      </p:sp>
      <p:sp>
        <p:nvSpPr>
          <p:cNvPr id="28" name="Oval 27">
            <a:extLst>
              <a:ext uri="{FF2B5EF4-FFF2-40B4-BE49-F238E27FC236}">
                <a16:creationId xmlns:a16="http://schemas.microsoft.com/office/drawing/2014/main" id="{6F999427-303B-4F73-AF8F-442C9DC06760}"/>
              </a:ext>
            </a:extLst>
          </p:cNvPr>
          <p:cNvSpPr/>
          <p:nvPr/>
        </p:nvSpPr>
        <p:spPr>
          <a:xfrm>
            <a:off x="4182134" y="4955893"/>
            <a:ext cx="509551" cy="50955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dirty="0"/>
              <a:t>PDW</a:t>
            </a:r>
          </a:p>
        </p:txBody>
      </p:sp>
      <p:sp>
        <p:nvSpPr>
          <p:cNvPr id="29" name="Oval 28">
            <a:extLst>
              <a:ext uri="{FF2B5EF4-FFF2-40B4-BE49-F238E27FC236}">
                <a16:creationId xmlns:a16="http://schemas.microsoft.com/office/drawing/2014/main" id="{FBD8C331-6BA5-44E7-ADE3-205F2E7E1987}"/>
              </a:ext>
            </a:extLst>
          </p:cNvPr>
          <p:cNvSpPr/>
          <p:nvPr/>
        </p:nvSpPr>
        <p:spPr>
          <a:xfrm>
            <a:off x="3905277" y="5428013"/>
            <a:ext cx="509551" cy="50955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dirty="0"/>
              <a:t>BAC</a:t>
            </a:r>
          </a:p>
        </p:txBody>
      </p:sp>
      <p:sp>
        <p:nvSpPr>
          <p:cNvPr id="30" name="Oval 29">
            <a:extLst>
              <a:ext uri="{FF2B5EF4-FFF2-40B4-BE49-F238E27FC236}">
                <a16:creationId xmlns:a16="http://schemas.microsoft.com/office/drawing/2014/main" id="{B0E3C88B-A888-4D7D-8EED-327812C6EB2E}"/>
              </a:ext>
            </a:extLst>
          </p:cNvPr>
          <p:cNvSpPr/>
          <p:nvPr/>
        </p:nvSpPr>
        <p:spPr>
          <a:xfrm>
            <a:off x="5654348"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TA2</a:t>
            </a:r>
          </a:p>
        </p:txBody>
      </p:sp>
      <p:sp>
        <p:nvSpPr>
          <p:cNvPr id="31" name="Oval 30">
            <a:extLst>
              <a:ext uri="{FF2B5EF4-FFF2-40B4-BE49-F238E27FC236}">
                <a16:creationId xmlns:a16="http://schemas.microsoft.com/office/drawing/2014/main" id="{7DE8D2AD-4CE0-4C8D-AD21-CCCD15E08D0A}"/>
              </a:ext>
            </a:extLst>
          </p:cNvPr>
          <p:cNvSpPr/>
          <p:nvPr/>
        </p:nvSpPr>
        <p:spPr>
          <a:xfrm>
            <a:off x="5915938" y="5470726"/>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LPC</a:t>
            </a:r>
          </a:p>
        </p:txBody>
      </p:sp>
      <p:sp>
        <p:nvSpPr>
          <p:cNvPr id="32" name="Oval 31">
            <a:extLst>
              <a:ext uri="{FF2B5EF4-FFF2-40B4-BE49-F238E27FC236}">
                <a16:creationId xmlns:a16="http://schemas.microsoft.com/office/drawing/2014/main" id="{08E7A990-5E7F-4BB0-BDF6-9F63BBFF74C9}"/>
              </a:ext>
            </a:extLst>
          </p:cNvPr>
          <p:cNvSpPr/>
          <p:nvPr/>
        </p:nvSpPr>
        <p:spPr>
          <a:xfrm>
            <a:off x="6205704"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CFT</a:t>
            </a:r>
          </a:p>
        </p:txBody>
      </p:sp>
      <p:sp>
        <p:nvSpPr>
          <p:cNvPr id="33" name="Oval 32">
            <a:extLst>
              <a:ext uri="{FF2B5EF4-FFF2-40B4-BE49-F238E27FC236}">
                <a16:creationId xmlns:a16="http://schemas.microsoft.com/office/drawing/2014/main" id="{99F4E3BF-CBA6-4C9F-A240-57FE647C1240}"/>
              </a:ext>
            </a:extLst>
          </p:cNvPr>
          <p:cNvSpPr/>
          <p:nvPr/>
        </p:nvSpPr>
        <p:spPr>
          <a:xfrm>
            <a:off x="7695716"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HOL</a:t>
            </a:r>
          </a:p>
        </p:txBody>
      </p:sp>
      <p:sp>
        <p:nvSpPr>
          <p:cNvPr id="34" name="Oval 33">
            <a:extLst>
              <a:ext uri="{FF2B5EF4-FFF2-40B4-BE49-F238E27FC236}">
                <a16:creationId xmlns:a16="http://schemas.microsoft.com/office/drawing/2014/main" id="{986C69DC-8315-4EE0-B772-D150A9BA4DE4}"/>
              </a:ext>
            </a:extLst>
          </p:cNvPr>
          <p:cNvSpPr/>
          <p:nvPr/>
        </p:nvSpPr>
        <p:spPr>
          <a:xfrm>
            <a:off x="8242402"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JNH2</a:t>
            </a:r>
          </a:p>
        </p:txBody>
      </p:sp>
      <p:sp>
        <p:nvSpPr>
          <p:cNvPr id="35" name="Oval 34">
            <a:extLst>
              <a:ext uri="{FF2B5EF4-FFF2-40B4-BE49-F238E27FC236}">
                <a16:creationId xmlns:a16="http://schemas.microsoft.com/office/drawing/2014/main" id="{8D7AF07A-7725-4C5A-90F3-D11D6D99A58C}"/>
              </a:ext>
            </a:extLst>
          </p:cNvPr>
          <p:cNvSpPr/>
          <p:nvPr/>
        </p:nvSpPr>
        <p:spPr>
          <a:xfrm>
            <a:off x="7965545" y="5470726"/>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HYS</a:t>
            </a:r>
          </a:p>
        </p:txBody>
      </p:sp>
      <p:sp>
        <p:nvSpPr>
          <p:cNvPr id="36" name="Oval 35">
            <a:extLst>
              <a:ext uri="{FF2B5EF4-FFF2-40B4-BE49-F238E27FC236}">
                <a16:creationId xmlns:a16="http://schemas.microsoft.com/office/drawing/2014/main" id="{1CF52C47-2A82-4CE1-80A8-2CA689E4E320}"/>
              </a:ext>
            </a:extLst>
          </p:cNvPr>
          <p:cNvSpPr/>
          <p:nvPr/>
        </p:nvSpPr>
        <p:spPr>
          <a:xfrm>
            <a:off x="9254750" y="4999571"/>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EDW2</a:t>
            </a:r>
          </a:p>
        </p:txBody>
      </p:sp>
      <p:sp>
        <p:nvSpPr>
          <p:cNvPr id="37" name="Oval 36">
            <a:extLst>
              <a:ext uri="{FF2B5EF4-FFF2-40B4-BE49-F238E27FC236}">
                <a16:creationId xmlns:a16="http://schemas.microsoft.com/office/drawing/2014/main" id="{00239C0F-2F0D-4FC4-86E7-D691F8E21DBE}"/>
              </a:ext>
            </a:extLst>
          </p:cNvPr>
          <p:cNvSpPr/>
          <p:nvPr/>
        </p:nvSpPr>
        <p:spPr>
          <a:xfrm>
            <a:off x="9808414" y="4999570"/>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CJV2</a:t>
            </a:r>
          </a:p>
        </p:txBody>
      </p:sp>
      <p:sp>
        <p:nvSpPr>
          <p:cNvPr id="38" name="Oval 37">
            <a:extLst>
              <a:ext uri="{FF2B5EF4-FFF2-40B4-BE49-F238E27FC236}">
                <a16:creationId xmlns:a16="http://schemas.microsoft.com/office/drawing/2014/main" id="{1D29F9BF-1458-4318-B5A3-58A54A0AB547}"/>
              </a:ext>
            </a:extLst>
          </p:cNvPr>
          <p:cNvSpPr/>
          <p:nvPr/>
        </p:nvSpPr>
        <p:spPr>
          <a:xfrm>
            <a:off x="10362129"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FOX2</a:t>
            </a:r>
          </a:p>
        </p:txBody>
      </p:sp>
      <p:sp>
        <p:nvSpPr>
          <p:cNvPr id="39" name="Oval 38">
            <a:extLst>
              <a:ext uri="{FF2B5EF4-FFF2-40B4-BE49-F238E27FC236}">
                <a16:creationId xmlns:a16="http://schemas.microsoft.com/office/drawing/2014/main" id="{2C2926BB-4332-46E9-8888-0C549A686EEC}"/>
              </a:ext>
            </a:extLst>
          </p:cNvPr>
          <p:cNvSpPr/>
          <p:nvPr/>
        </p:nvSpPr>
        <p:spPr>
          <a:xfrm>
            <a:off x="9551330" y="545535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THC</a:t>
            </a:r>
          </a:p>
        </p:txBody>
      </p:sp>
      <p:sp>
        <p:nvSpPr>
          <p:cNvPr id="40" name="Oval 39">
            <a:extLst>
              <a:ext uri="{FF2B5EF4-FFF2-40B4-BE49-F238E27FC236}">
                <a16:creationId xmlns:a16="http://schemas.microsoft.com/office/drawing/2014/main" id="{7A6A138E-7785-40B6-B53E-4511C6041B20}"/>
              </a:ext>
            </a:extLst>
          </p:cNvPr>
          <p:cNvSpPr/>
          <p:nvPr/>
        </p:nvSpPr>
        <p:spPr>
          <a:xfrm>
            <a:off x="10102685" y="548223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HDH</a:t>
            </a:r>
          </a:p>
        </p:txBody>
      </p:sp>
      <p:sp>
        <p:nvSpPr>
          <p:cNvPr id="41" name="Oval 40">
            <a:extLst>
              <a:ext uri="{FF2B5EF4-FFF2-40B4-BE49-F238E27FC236}">
                <a16:creationId xmlns:a16="http://schemas.microsoft.com/office/drawing/2014/main" id="{C2F2B94F-DBDF-4F81-8D0C-A0417AD842F0}"/>
              </a:ext>
            </a:extLst>
          </p:cNvPr>
          <p:cNvSpPr/>
          <p:nvPr/>
        </p:nvSpPr>
        <p:spPr>
          <a:xfrm>
            <a:off x="10908815"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MPI</a:t>
            </a:r>
          </a:p>
        </p:txBody>
      </p:sp>
      <p:sp>
        <p:nvSpPr>
          <p:cNvPr id="42" name="Oval 41">
            <a:extLst>
              <a:ext uri="{FF2B5EF4-FFF2-40B4-BE49-F238E27FC236}">
                <a16:creationId xmlns:a16="http://schemas.microsoft.com/office/drawing/2014/main" id="{6E321BFC-70EE-4B73-9BE9-DB979435E3A9}"/>
              </a:ext>
            </a:extLst>
          </p:cNvPr>
          <p:cNvSpPr/>
          <p:nvPr/>
        </p:nvSpPr>
        <p:spPr>
          <a:xfrm>
            <a:off x="10654040" y="5509120"/>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MPP</a:t>
            </a:r>
          </a:p>
        </p:txBody>
      </p:sp>
      <p:sp>
        <p:nvSpPr>
          <p:cNvPr id="51" name="Rectangle 50">
            <a:extLst>
              <a:ext uri="{FF2B5EF4-FFF2-40B4-BE49-F238E27FC236}">
                <a16:creationId xmlns:a16="http://schemas.microsoft.com/office/drawing/2014/main" id="{1A0236D4-CB31-4CB6-BE8E-DC24A40D920E}"/>
              </a:ext>
            </a:extLst>
          </p:cNvPr>
          <p:cNvSpPr/>
          <p:nvPr/>
        </p:nvSpPr>
        <p:spPr>
          <a:xfrm>
            <a:off x="1248816" y="2354057"/>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Pasadena</a:t>
            </a:r>
            <a:br>
              <a:rPr lang="en-US" dirty="0"/>
            </a:br>
            <a:r>
              <a:rPr lang="en-US" dirty="0"/>
              <a:t>525 S Wilson</a:t>
            </a:r>
          </a:p>
        </p:txBody>
      </p:sp>
      <p:cxnSp>
        <p:nvCxnSpPr>
          <p:cNvPr id="58" name="Connector: Elbow 57">
            <a:extLst>
              <a:ext uri="{FF2B5EF4-FFF2-40B4-BE49-F238E27FC236}">
                <a16:creationId xmlns:a16="http://schemas.microsoft.com/office/drawing/2014/main" id="{E2C7FE57-0A3A-4902-B47E-4C81AAA3ADD0}"/>
              </a:ext>
            </a:extLst>
          </p:cNvPr>
          <p:cNvCxnSpPr>
            <a:stCxn id="4" idx="0"/>
            <a:endCxn id="6" idx="0"/>
          </p:cNvCxnSpPr>
          <p:nvPr/>
        </p:nvCxnSpPr>
        <p:spPr>
          <a:xfrm rot="5400000" flipH="1" flipV="1">
            <a:off x="4152027" y="1943391"/>
            <a:ext cx="12700" cy="4102004"/>
          </a:xfrm>
          <a:prstGeom prst="bentConnector3">
            <a:avLst>
              <a:gd name="adj1" fmla="val 5262598"/>
            </a:avLst>
          </a:prstGeom>
          <a:ln w="19050"/>
        </p:spPr>
        <p:style>
          <a:lnRef idx="1">
            <a:schemeClr val="accent1"/>
          </a:lnRef>
          <a:fillRef idx="0">
            <a:schemeClr val="accent1"/>
          </a:fillRef>
          <a:effectRef idx="0">
            <a:schemeClr val="accent1"/>
          </a:effectRef>
          <a:fontRef idx="minor">
            <a:schemeClr val="tx1"/>
          </a:fontRef>
        </p:style>
      </p:cxnSp>
      <p:cxnSp>
        <p:nvCxnSpPr>
          <p:cNvPr id="67" name="Connector: Elbow 66">
            <a:extLst>
              <a:ext uri="{FF2B5EF4-FFF2-40B4-BE49-F238E27FC236}">
                <a16:creationId xmlns:a16="http://schemas.microsoft.com/office/drawing/2014/main" id="{E6A6E898-0309-4466-BDB9-90E75294880C}"/>
              </a:ext>
            </a:extLst>
          </p:cNvPr>
          <p:cNvCxnSpPr>
            <a:stCxn id="51" idx="1"/>
            <a:endCxn id="4" idx="1"/>
          </p:cNvCxnSpPr>
          <p:nvPr/>
        </p:nvCxnSpPr>
        <p:spPr>
          <a:xfrm rot="10800000" flipV="1">
            <a:off x="1242466" y="2675144"/>
            <a:ext cx="6350" cy="1640336"/>
          </a:xfrm>
          <a:prstGeom prst="bentConnector3">
            <a:avLst>
              <a:gd name="adj1" fmla="val 3700000"/>
            </a:avLst>
          </a:prstGeom>
          <a:ln w="12700"/>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79D1110-2F14-4954-86A4-D8C731EF27A6}"/>
              </a:ext>
            </a:extLst>
          </p:cNvPr>
          <p:cNvSpPr txBox="1"/>
          <p:nvPr/>
        </p:nvSpPr>
        <p:spPr>
          <a:xfrm>
            <a:off x="383906" y="3310646"/>
            <a:ext cx="704996" cy="369332"/>
          </a:xfrm>
          <a:prstGeom prst="rect">
            <a:avLst/>
          </a:prstGeom>
          <a:noFill/>
        </p:spPr>
        <p:txBody>
          <a:bodyPr wrap="square" rtlCol="0">
            <a:spAutoFit/>
          </a:bodyPr>
          <a:lstStyle/>
          <a:p>
            <a:r>
              <a:rPr lang="en-US" dirty="0"/>
              <a:t>Fiber</a:t>
            </a:r>
          </a:p>
        </p:txBody>
      </p:sp>
      <p:sp>
        <p:nvSpPr>
          <p:cNvPr id="69" name="TextBox 68">
            <a:extLst>
              <a:ext uri="{FF2B5EF4-FFF2-40B4-BE49-F238E27FC236}">
                <a16:creationId xmlns:a16="http://schemas.microsoft.com/office/drawing/2014/main" id="{09A0DF56-FDC2-4B9E-AFD9-4B5A3CE33690}"/>
              </a:ext>
            </a:extLst>
          </p:cNvPr>
          <p:cNvSpPr txBox="1"/>
          <p:nvPr/>
        </p:nvSpPr>
        <p:spPr>
          <a:xfrm>
            <a:off x="3563882" y="3018281"/>
            <a:ext cx="1950437" cy="369332"/>
          </a:xfrm>
          <a:prstGeom prst="rect">
            <a:avLst/>
          </a:prstGeom>
          <a:noFill/>
        </p:spPr>
        <p:txBody>
          <a:bodyPr wrap="square" rtlCol="0">
            <a:spAutoFit/>
          </a:bodyPr>
          <a:lstStyle/>
          <a:p>
            <a:r>
              <a:rPr lang="en-US" dirty="0"/>
              <a:t>Cal OES PSC MPLS</a:t>
            </a:r>
          </a:p>
        </p:txBody>
      </p:sp>
      <p:sp>
        <p:nvSpPr>
          <p:cNvPr id="70" name="Title 69">
            <a:extLst>
              <a:ext uri="{FF2B5EF4-FFF2-40B4-BE49-F238E27FC236}">
                <a16:creationId xmlns:a16="http://schemas.microsoft.com/office/drawing/2014/main" id="{CA88D15A-102E-44C8-BC9E-1B37352A0577}"/>
              </a:ext>
            </a:extLst>
          </p:cNvPr>
          <p:cNvSpPr>
            <a:spLocks noGrp="1"/>
          </p:cNvSpPr>
          <p:nvPr>
            <p:ph type="title"/>
          </p:nvPr>
        </p:nvSpPr>
        <p:spPr/>
        <p:txBody>
          <a:bodyPr/>
          <a:lstStyle/>
          <a:p>
            <a:r>
              <a:rPr lang="en-US" dirty="0"/>
              <a:t>USGS Microwave South</a:t>
            </a:r>
          </a:p>
        </p:txBody>
      </p:sp>
      <p:sp>
        <p:nvSpPr>
          <p:cNvPr id="43" name="Smiley Face 42">
            <a:extLst>
              <a:ext uri="{FF2B5EF4-FFF2-40B4-BE49-F238E27FC236}">
                <a16:creationId xmlns:a16="http://schemas.microsoft.com/office/drawing/2014/main" id="{6E46334B-6E9C-4310-8336-FAB692E80525}"/>
              </a:ext>
            </a:extLst>
          </p:cNvPr>
          <p:cNvSpPr/>
          <p:nvPr/>
        </p:nvSpPr>
        <p:spPr>
          <a:xfrm>
            <a:off x="2745798" y="2819573"/>
            <a:ext cx="380727" cy="380727"/>
          </a:xfrm>
          <a:prstGeom prst="smileyFace">
            <a:avLst>
              <a:gd name="adj" fmla="val 4653"/>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4" name="Smiley Face 43">
            <a:extLst>
              <a:ext uri="{FF2B5EF4-FFF2-40B4-BE49-F238E27FC236}">
                <a16:creationId xmlns:a16="http://schemas.microsoft.com/office/drawing/2014/main" id="{474ECA61-3B4F-42BA-AA64-4179D6D51297}"/>
              </a:ext>
            </a:extLst>
          </p:cNvPr>
          <p:cNvSpPr/>
          <p:nvPr/>
        </p:nvSpPr>
        <p:spPr>
          <a:xfrm>
            <a:off x="2745797" y="4467397"/>
            <a:ext cx="380727" cy="380727"/>
          </a:xfrm>
          <a:prstGeom prst="smileyFace">
            <a:avLst>
              <a:gd name="adj" fmla="val 4653"/>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45" name="Connector: Elbow 44">
            <a:extLst>
              <a:ext uri="{FF2B5EF4-FFF2-40B4-BE49-F238E27FC236}">
                <a16:creationId xmlns:a16="http://schemas.microsoft.com/office/drawing/2014/main" id="{F9B6F3C0-57D1-49A1-ABE7-38521924C44B}"/>
              </a:ext>
            </a:extLst>
          </p:cNvPr>
          <p:cNvCxnSpPr>
            <a:cxnSpLocks/>
          </p:cNvCxnSpPr>
          <p:nvPr/>
        </p:nvCxnSpPr>
        <p:spPr>
          <a:xfrm rot="16200000" flipH="1">
            <a:off x="5386036" y="-924604"/>
            <a:ext cx="1640336" cy="8197658"/>
          </a:xfrm>
          <a:prstGeom prst="bentConnector3">
            <a:avLst>
              <a:gd name="adj1" fmla="val -13936"/>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0BF1F5DF-ACE9-4AF4-9DA8-142FA27956AB}"/>
              </a:ext>
            </a:extLst>
          </p:cNvPr>
          <p:cNvSpPr txBox="1"/>
          <p:nvPr/>
        </p:nvSpPr>
        <p:spPr>
          <a:xfrm>
            <a:off x="5654348" y="1752311"/>
            <a:ext cx="413896" cy="369332"/>
          </a:xfrm>
          <a:prstGeom prst="rect">
            <a:avLst/>
          </a:prstGeom>
          <a:noFill/>
        </p:spPr>
        <p:txBody>
          <a:bodyPr wrap="none" rtlCol="0">
            <a:spAutoFit/>
          </a:bodyPr>
          <a:lstStyle/>
          <a:p>
            <a:r>
              <a:rPr lang="en-US" dirty="0">
                <a:solidFill>
                  <a:schemeClr val="bg2">
                    <a:lumMod val="90000"/>
                  </a:schemeClr>
                </a:solidFill>
              </a:rPr>
              <a:t>T1</a:t>
            </a:r>
          </a:p>
        </p:txBody>
      </p:sp>
      <p:sp>
        <p:nvSpPr>
          <p:cNvPr id="47" name="Multiplication Sign 46">
            <a:extLst>
              <a:ext uri="{FF2B5EF4-FFF2-40B4-BE49-F238E27FC236}">
                <a16:creationId xmlns:a16="http://schemas.microsoft.com/office/drawing/2014/main" id="{0A12F985-F6F5-4360-B063-4F6D36E549AE}"/>
              </a:ext>
            </a:extLst>
          </p:cNvPr>
          <p:cNvSpPr/>
          <p:nvPr/>
        </p:nvSpPr>
        <p:spPr>
          <a:xfrm>
            <a:off x="6123758" y="1907325"/>
            <a:ext cx="481630" cy="446730"/>
          </a:xfrm>
          <a:prstGeom prst="mathMultiply">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8" name="Multiplication Sign 47">
            <a:extLst>
              <a:ext uri="{FF2B5EF4-FFF2-40B4-BE49-F238E27FC236}">
                <a16:creationId xmlns:a16="http://schemas.microsoft.com/office/drawing/2014/main" id="{CF972154-138A-4518-8588-3BD785F1EAFF}"/>
              </a:ext>
            </a:extLst>
          </p:cNvPr>
          <p:cNvSpPr/>
          <p:nvPr/>
        </p:nvSpPr>
        <p:spPr>
          <a:xfrm>
            <a:off x="3911211" y="4092115"/>
            <a:ext cx="481630" cy="446730"/>
          </a:xfrm>
          <a:prstGeom prst="mathMultiply">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9" name="Arrow: Right 48">
            <a:extLst>
              <a:ext uri="{FF2B5EF4-FFF2-40B4-BE49-F238E27FC236}">
                <a16:creationId xmlns:a16="http://schemas.microsoft.com/office/drawing/2014/main" id="{0A16975B-AEA2-4B9F-9C9F-7D3C76EE4BF3}"/>
              </a:ext>
            </a:extLst>
          </p:cNvPr>
          <p:cNvSpPr/>
          <p:nvPr/>
        </p:nvSpPr>
        <p:spPr>
          <a:xfrm flipH="1">
            <a:off x="2605817" y="3352218"/>
            <a:ext cx="3152633" cy="341839"/>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Data flow direction</a:t>
            </a:r>
          </a:p>
        </p:txBody>
      </p:sp>
      <p:sp>
        <p:nvSpPr>
          <p:cNvPr id="50" name="Arrow: Right 49">
            <a:extLst>
              <a:ext uri="{FF2B5EF4-FFF2-40B4-BE49-F238E27FC236}">
                <a16:creationId xmlns:a16="http://schemas.microsoft.com/office/drawing/2014/main" id="{BB01C322-069B-401F-91B3-7DEA445525F8}"/>
              </a:ext>
            </a:extLst>
          </p:cNvPr>
          <p:cNvSpPr/>
          <p:nvPr/>
        </p:nvSpPr>
        <p:spPr>
          <a:xfrm flipH="1">
            <a:off x="6611668" y="3562511"/>
            <a:ext cx="3152633" cy="341839"/>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Data flow direction</a:t>
            </a:r>
          </a:p>
        </p:txBody>
      </p:sp>
    </p:spTree>
    <p:extLst>
      <p:ext uri="{BB962C8B-B14F-4D97-AF65-F5344CB8AC3E}">
        <p14:creationId xmlns:p14="http://schemas.microsoft.com/office/powerpoint/2010/main" val="3187522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3AE078-8E86-4724-BED0-609398A3F085}"/>
              </a:ext>
            </a:extLst>
          </p:cNvPr>
          <p:cNvSpPr/>
          <p:nvPr/>
        </p:nvSpPr>
        <p:spPr>
          <a:xfrm>
            <a:off x="1242466"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Pasadena</a:t>
            </a:r>
            <a:br>
              <a:rPr lang="en-US" dirty="0"/>
            </a:br>
            <a:r>
              <a:rPr lang="en-US" dirty="0"/>
              <a:t>South Mudd</a:t>
            </a:r>
          </a:p>
        </p:txBody>
      </p:sp>
      <p:sp>
        <p:nvSpPr>
          <p:cNvPr id="5" name="Rectangle 4">
            <a:extLst>
              <a:ext uri="{FF2B5EF4-FFF2-40B4-BE49-F238E27FC236}">
                <a16:creationId xmlns:a16="http://schemas.microsoft.com/office/drawing/2014/main" id="{D96D1D40-E2BD-4567-8EDE-B100A498656C}"/>
              </a:ext>
            </a:extLst>
          </p:cNvPr>
          <p:cNvSpPr/>
          <p:nvPr/>
        </p:nvSpPr>
        <p:spPr>
          <a:xfrm>
            <a:off x="3293468"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Pleasants Pk</a:t>
            </a:r>
          </a:p>
        </p:txBody>
      </p:sp>
      <p:sp>
        <p:nvSpPr>
          <p:cNvPr id="6" name="Rectangle 5">
            <a:extLst>
              <a:ext uri="{FF2B5EF4-FFF2-40B4-BE49-F238E27FC236}">
                <a16:creationId xmlns:a16="http://schemas.microsoft.com/office/drawing/2014/main" id="{3A626D9C-A665-4EB7-A23B-506038E6B61B}"/>
              </a:ext>
            </a:extLst>
          </p:cNvPr>
          <p:cNvSpPr/>
          <p:nvPr/>
        </p:nvSpPr>
        <p:spPr>
          <a:xfrm>
            <a:off x="5344470"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Strawberry Pk</a:t>
            </a:r>
          </a:p>
        </p:txBody>
      </p:sp>
      <p:sp>
        <p:nvSpPr>
          <p:cNvPr id="7" name="Rectangle 6">
            <a:extLst>
              <a:ext uri="{FF2B5EF4-FFF2-40B4-BE49-F238E27FC236}">
                <a16:creationId xmlns:a16="http://schemas.microsoft.com/office/drawing/2014/main" id="{702E010B-F05A-4FCD-A52D-E40EC7ED177D}"/>
              </a:ext>
            </a:extLst>
          </p:cNvPr>
          <p:cNvSpPr/>
          <p:nvPr/>
        </p:nvSpPr>
        <p:spPr>
          <a:xfrm>
            <a:off x="7395472"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Shadow Mtn</a:t>
            </a:r>
          </a:p>
        </p:txBody>
      </p:sp>
      <p:sp>
        <p:nvSpPr>
          <p:cNvPr id="8" name="Rectangle 7">
            <a:extLst>
              <a:ext uri="{FF2B5EF4-FFF2-40B4-BE49-F238E27FC236}">
                <a16:creationId xmlns:a16="http://schemas.microsoft.com/office/drawing/2014/main" id="{A28EF79F-95DF-4C82-895E-035DE3CF31C3}"/>
              </a:ext>
            </a:extLst>
          </p:cNvPr>
          <p:cNvSpPr/>
          <p:nvPr/>
        </p:nvSpPr>
        <p:spPr>
          <a:xfrm>
            <a:off x="9446474"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Edwards AFB</a:t>
            </a:r>
          </a:p>
        </p:txBody>
      </p:sp>
      <p:cxnSp>
        <p:nvCxnSpPr>
          <p:cNvPr id="10" name="Straight Connector 9">
            <a:extLst>
              <a:ext uri="{FF2B5EF4-FFF2-40B4-BE49-F238E27FC236}">
                <a16:creationId xmlns:a16="http://schemas.microsoft.com/office/drawing/2014/main" id="{D6019C4A-300F-4B4D-AC77-D09DBD4B9C06}"/>
              </a:ext>
            </a:extLst>
          </p:cNvPr>
          <p:cNvCxnSpPr>
            <a:stCxn id="4" idx="3"/>
            <a:endCxn id="5" idx="1"/>
          </p:cNvCxnSpPr>
          <p:nvPr/>
        </p:nvCxnSpPr>
        <p:spPr>
          <a:xfrm>
            <a:off x="2959583"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C112746-E9EC-437E-9FF2-25E23D0E5D2E}"/>
              </a:ext>
            </a:extLst>
          </p:cNvPr>
          <p:cNvCxnSpPr>
            <a:cxnSpLocks/>
            <a:stCxn id="5" idx="3"/>
            <a:endCxn id="6" idx="1"/>
          </p:cNvCxnSpPr>
          <p:nvPr/>
        </p:nvCxnSpPr>
        <p:spPr>
          <a:xfrm>
            <a:off x="5010585"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94966EB-CC53-4CC9-BFF6-BE0BD04B6D57}"/>
              </a:ext>
            </a:extLst>
          </p:cNvPr>
          <p:cNvCxnSpPr>
            <a:cxnSpLocks/>
            <a:stCxn id="6" idx="3"/>
            <a:endCxn id="7" idx="1"/>
          </p:cNvCxnSpPr>
          <p:nvPr/>
        </p:nvCxnSpPr>
        <p:spPr>
          <a:xfrm>
            <a:off x="7061587"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41BF317-CF01-492F-9540-45E47D23C846}"/>
              </a:ext>
            </a:extLst>
          </p:cNvPr>
          <p:cNvCxnSpPr>
            <a:cxnSpLocks/>
            <a:stCxn id="7" idx="3"/>
            <a:endCxn id="8" idx="1"/>
          </p:cNvCxnSpPr>
          <p:nvPr/>
        </p:nvCxnSpPr>
        <p:spPr>
          <a:xfrm>
            <a:off x="9112589"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55DE604A-411C-4F1F-829C-7D0CC9972DAF}"/>
              </a:ext>
            </a:extLst>
          </p:cNvPr>
          <p:cNvCxnSpPr>
            <a:cxnSpLocks/>
            <a:stCxn id="51" idx="0"/>
            <a:endCxn id="8" idx="0"/>
          </p:cNvCxnSpPr>
          <p:nvPr/>
        </p:nvCxnSpPr>
        <p:spPr>
          <a:xfrm rot="16200000" flipH="1">
            <a:off x="5386036" y="-924604"/>
            <a:ext cx="1640336" cy="8197658"/>
          </a:xfrm>
          <a:prstGeom prst="bentConnector3">
            <a:avLst>
              <a:gd name="adj1" fmla="val -13936"/>
            </a:avLst>
          </a:prstGeom>
          <a:ln w="1905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7C25D58-BD36-445D-9EAB-6179FC7F64EB}"/>
              </a:ext>
            </a:extLst>
          </p:cNvPr>
          <p:cNvSpPr txBox="1"/>
          <p:nvPr/>
        </p:nvSpPr>
        <p:spPr>
          <a:xfrm>
            <a:off x="5654348" y="1752311"/>
            <a:ext cx="413896" cy="369332"/>
          </a:xfrm>
          <a:prstGeom prst="rect">
            <a:avLst/>
          </a:prstGeom>
          <a:noFill/>
        </p:spPr>
        <p:txBody>
          <a:bodyPr wrap="none" rtlCol="0">
            <a:spAutoFit/>
          </a:bodyPr>
          <a:lstStyle/>
          <a:p>
            <a:r>
              <a:rPr lang="en-US" dirty="0"/>
              <a:t>T1</a:t>
            </a:r>
          </a:p>
        </p:txBody>
      </p:sp>
      <p:sp>
        <p:nvSpPr>
          <p:cNvPr id="27" name="Oval 26">
            <a:extLst>
              <a:ext uri="{FF2B5EF4-FFF2-40B4-BE49-F238E27FC236}">
                <a16:creationId xmlns:a16="http://schemas.microsoft.com/office/drawing/2014/main" id="{88A6BDA7-E2CC-475B-9CED-8E2B4E85D241}"/>
              </a:ext>
            </a:extLst>
          </p:cNvPr>
          <p:cNvSpPr/>
          <p:nvPr/>
        </p:nvSpPr>
        <p:spPr>
          <a:xfrm>
            <a:off x="3623215" y="4956857"/>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SSS</a:t>
            </a:r>
          </a:p>
        </p:txBody>
      </p:sp>
      <p:sp>
        <p:nvSpPr>
          <p:cNvPr id="28" name="Oval 27">
            <a:extLst>
              <a:ext uri="{FF2B5EF4-FFF2-40B4-BE49-F238E27FC236}">
                <a16:creationId xmlns:a16="http://schemas.microsoft.com/office/drawing/2014/main" id="{6F999427-303B-4F73-AF8F-442C9DC06760}"/>
              </a:ext>
            </a:extLst>
          </p:cNvPr>
          <p:cNvSpPr/>
          <p:nvPr/>
        </p:nvSpPr>
        <p:spPr>
          <a:xfrm>
            <a:off x="4182134" y="4955893"/>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PDW</a:t>
            </a:r>
          </a:p>
        </p:txBody>
      </p:sp>
      <p:sp>
        <p:nvSpPr>
          <p:cNvPr id="29" name="Oval 28">
            <a:extLst>
              <a:ext uri="{FF2B5EF4-FFF2-40B4-BE49-F238E27FC236}">
                <a16:creationId xmlns:a16="http://schemas.microsoft.com/office/drawing/2014/main" id="{FBD8C331-6BA5-44E7-ADE3-205F2E7E1987}"/>
              </a:ext>
            </a:extLst>
          </p:cNvPr>
          <p:cNvSpPr/>
          <p:nvPr/>
        </p:nvSpPr>
        <p:spPr>
          <a:xfrm>
            <a:off x="3905277" y="5428013"/>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BAC</a:t>
            </a:r>
          </a:p>
        </p:txBody>
      </p:sp>
      <p:sp>
        <p:nvSpPr>
          <p:cNvPr id="30" name="Oval 29">
            <a:extLst>
              <a:ext uri="{FF2B5EF4-FFF2-40B4-BE49-F238E27FC236}">
                <a16:creationId xmlns:a16="http://schemas.microsoft.com/office/drawing/2014/main" id="{B0E3C88B-A888-4D7D-8EED-327812C6EB2E}"/>
              </a:ext>
            </a:extLst>
          </p:cNvPr>
          <p:cNvSpPr/>
          <p:nvPr/>
        </p:nvSpPr>
        <p:spPr>
          <a:xfrm>
            <a:off x="5654348"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TA2</a:t>
            </a:r>
          </a:p>
        </p:txBody>
      </p:sp>
      <p:sp>
        <p:nvSpPr>
          <p:cNvPr id="31" name="Oval 30">
            <a:extLst>
              <a:ext uri="{FF2B5EF4-FFF2-40B4-BE49-F238E27FC236}">
                <a16:creationId xmlns:a16="http://schemas.microsoft.com/office/drawing/2014/main" id="{7DE8D2AD-4CE0-4C8D-AD21-CCCD15E08D0A}"/>
              </a:ext>
            </a:extLst>
          </p:cNvPr>
          <p:cNvSpPr/>
          <p:nvPr/>
        </p:nvSpPr>
        <p:spPr>
          <a:xfrm>
            <a:off x="5915938" y="5470726"/>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LPC</a:t>
            </a:r>
          </a:p>
        </p:txBody>
      </p:sp>
      <p:sp>
        <p:nvSpPr>
          <p:cNvPr id="32" name="Oval 31">
            <a:extLst>
              <a:ext uri="{FF2B5EF4-FFF2-40B4-BE49-F238E27FC236}">
                <a16:creationId xmlns:a16="http://schemas.microsoft.com/office/drawing/2014/main" id="{08E7A990-5E7F-4BB0-BDF6-9F63BBFF74C9}"/>
              </a:ext>
            </a:extLst>
          </p:cNvPr>
          <p:cNvSpPr/>
          <p:nvPr/>
        </p:nvSpPr>
        <p:spPr>
          <a:xfrm>
            <a:off x="6205704"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CFT</a:t>
            </a:r>
          </a:p>
        </p:txBody>
      </p:sp>
      <p:sp>
        <p:nvSpPr>
          <p:cNvPr id="33" name="Oval 32">
            <a:extLst>
              <a:ext uri="{FF2B5EF4-FFF2-40B4-BE49-F238E27FC236}">
                <a16:creationId xmlns:a16="http://schemas.microsoft.com/office/drawing/2014/main" id="{99F4E3BF-CBA6-4C9F-A240-57FE647C1240}"/>
              </a:ext>
            </a:extLst>
          </p:cNvPr>
          <p:cNvSpPr/>
          <p:nvPr/>
        </p:nvSpPr>
        <p:spPr>
          <a:xfrm>
            <a:off x="7695716"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HOL</a:t>
            </a:r>
          </a:p>
        </p:txBody>
      </p:sp>
      <p:sp>
        <p:nvSpPr>
          <p:cNvPr id="34" name="Oval 33">
            <a:extLst>
              <a:ext uri="{FF2B5EF4-FFF2-40B4-BE49-F238E27FC236}">
                <a16:creationId xmlns:a16="http://schemas.microsoft.com/office/drawing/2014/main" id="{986C69DC-8315-4EE0-B772-D150A9BA4DE4}"/>
              </a:ext>
            </a:extLst>
          </p:cNvPr>
          <p:cNvSpPr/>
          <p:nvPr/>
        </p:nvSpPr>
        <p:spPr>
          <a:xfrm>
            <a:off x="8242402"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JNH2</a:t>
            </a:r>
          </a:p>
        </p:txBody>
      </p:sp>
      <p:sp>
        <p:nvSpPr>
          <p:cNvPr id="35" name="Oval 34">
            <a:extLst>
              <a:ext uri="{FF2B5EF4-FFF2-40B4-BE49-F238E27FC236}">
                <a16:creationId xmlns:a16="http://schemas.microsoft.com/office/drawing/2014/main" id="{8D7AF07A-7725-4C5A-90F3-D11D6D99A58C}"/>
              </a:ext>
            </a:extLst>
          </p:cNvPr>
          <p:cNvSpPr/>
          <p:nvPr/>
        </p:nvSpPr>
        <p:spPr>
          <a:xfrm>
            <a:off x="7965545" y="5470726"/>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HYS</a:t>
            </a:r>
          </a:p>
        </p:txBody>
      </p:sp>
      <p:sp>
        <p:nvSpPr>
          <p:cNvPr id="36" name="Oval 35">
            <a:extLst>
              <a:ext uri="{FF2B5EF4-FFF2-40B4-BE49-F238E27FC236}">
                <a16:creationId xmlns:a16="http://schemas.microsoft.com/office/drawing/2014/main" id="{1CF52C47-2A82-4CE1-80A8-2CA689E4E320}"/>
              </a:ext>
            </a:extLst>
          </p:cNvPr>
          <p:cNvSpPr/>
          <p:nvPr/>
        </p:nvSpPr>
        <p:spPr>
          <a:xfrm>
            <a:off x="9254750" y="4999571"/>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EDW2</a:t>
            </a:r>
          </a:p>
        </p:txBody>
      </p:sp>
      <p:sp>
        <p:nvSpPr>
          <p:cNvPr id="37" name="Oval 36">
            <a:extLst>
              <a:ext uri="{FF2B5EF4-FFF2-40B4-BE49-F238E27FC236}">
                <a16:creationId xmlns:a16="http://schemas.microsoft.com/office/drawing/2014/main" id="{00239C0F-2F0D-4FC4-86E7-D691F8E21DBE}"/>
              </a:ext>
            </a:extLst>
          </p:cNvPr>
          <p:cNvSpPr/>
          <p:nvPr/>
        </p:nvSpPr>
        <p:spPr>
          <a:xfrm>
            <a:off x="9808414" y="4999570"/>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CJV2</a:t>
            </a:r>
          </a:p>
        </p:txBody>
      </p:sp>
      <p:sp>
        <p:nvSpPr>
          <p:cNvPr id="38" name="Oval 37">
            <a:extLst>
              <a:ext uri="{FF2B5EF4-FFF2-40B4-BE49-F238E27FC236}">
                <a16:creationId xmlns:a16="http://schemas.microsoft.com/office/drawing/2014/main" id="{1D29F9BF-1458-4318-B5A3-58A54A0AB547}"/>
              </a:ext>
            </a:extLst>
          </p:cNvPr>
          <p:cNvSpPr/>
          <p:nvPr/>
        </p:nvSpPr>
        <p:spPr>
          <a:xfrm>
            <a:off x="10362129"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FOX2</a:t>
            </a:r>
          </a:p>
        </p:txBody>
      </p:sp>
      <p:sp>
        <p:nvSpPr>
          <p:cNvPr id="39" name="Oval 38">
            <a:extLst>
              <a:ext uri="{FF2B5EF4-FFF2-40B4-BE49-F238E27FC236}">
                <a16:creationId xmlns:a16="http://schemas.microsoft.com/office/drawing/2014/main" id="{2C2926BB-4332-46E9-8888-0C549A686EEC}"/>
              </a:ext>
            </a:extLst>
          </p:cNvPr>
          <p:cNvSpPr/>
          <p:nvPr/>
        </p:nvSpPr>
        <p:spPr>
          <a:xfrm>
            <a:off x="9551330" y="545535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THC</a:t>
            </a:r>
          </a:p>
        </p:txBody>
      </p:sp>
      <p:sp>
        <p:nvSpPr>
          <p:cNvPr id="40" name="Oval 39">
            <a:extLst>
              <a:ext uri="{FF2B5EF4-FFF2-40B4-BE49-F238E27FC236}">
                <a16:creationId xmlns:a16="http://schemas.microsoft.com/office/drawing/2014/main" id="{7A6A138E-7785-40B6-B53E-4511C6041B20}"/>
              </a:ext>
            </a:extLst>
          </p:cNvPr>
          <p:cNvSpPr/>
          <p:nvPr/>
        </p:nvSpPr>
        <p:spPr>
          <a:xfrm>
            <a:off x="10102685" y="548223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HDH</a:t>
            </a:r>
          </a:p>
        </p:txBody>
      </p:sp>
      <p:sp>
        <p:nvSpPr>
          <p:cNvPr id="41" name="Oval 40">
            <a:extLst>
              <a:ext uri="{FF2B5EF4-FFF2-40B4-BE49-F238E27FC236}">
                <a16:creationId xmlns:a16="http://schemas.microsoft.com/office/drawing/2014/main" id="{C2F2B94F-DBDF-4F81-8D0C-A0417AD842F0}"/>
              </a:ext>
            </a:extLst>
          </p:cNvPr>
          <p:cNvSpPr/>
          <p:nvPr/>
        </p:nvSpPr>
        <p:spPr>
          <a:xfrm>
            <a:off x="10908815"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MPI</a:t>
            </a:r>
          </a:p>
        </p:txBody>
      </p:sp>
      <p:sp>
        <p:nvSpPr>
          <p:cNvPr id="42" name="Oval 41">
            <a:extLst>
              <a:ext uri="{FF2B5EF4-FFF2-40B4-BE49-F238E27FC236}">
                <a16:creationId xmlns:a16="http://schemas.microsoft.com/office/drawing/2014/main" id="{6E321BFC-70EE-4B73-9BE9-DB979435E3A9}"/>
              </a:ext>
            </a:extLst>
          </p:cNvPr>
          <p:cNvSpPr/>
          <p:nvPr/>
        </p:nvSpPr>
        <p:spPr>
          <a:xfrm>
            <a:off x="10654040" y="5509120"/>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MPP</a:t>
            </a:r>
          </a:p>
        </p:txBody>
      </p:sp>
      <p:sp>
        <p:nvSpPr>
          <p:cNvPr id="51" name="Rectangle 50">
            <a:extLst>
              <a:ext uri="{FF2B5EF4-FFF2-40B4-BE49-F238E27FC236}">
                <a16:creationId xmlns:a16="http://schemas.microsoft.com/office/drawing/2014/main" id="{1A0236D4-CB31-4CB6-BE8E-DC24A40D920E}"/>
              </a:ext>
            </a:extLst>
          </p:cNvPr>
          <p:cNvSpPr/>
          <p:nvPr/>
        </p:nvSpPr>
        <p:spPr>
          <a:xfrm>
            <a:off x="1248816" y="2354057"/>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Pasadena</a:t>
            </a:r>
            <a:br>
              <a:rPr lang="en-US" dirty="0"/>
            </a:br>
            <a:r>
              <a:rPr lang="en-US" dirty="0"/>
              <a:t>525 S Wilson</a:t>
            </a:r>
          </a:p>
        </p:txBody>
      </p:sp>
      <p:cxnSp>
        <p:nvCxnSpPr>
          <p:cNvPr id="67" name="Connector: Elbow 66">
            <a:extLst>
              <a:ext uri="{FF2B5EF4-FFF2-40B4-BE49-F238E27FC236}">
                <a16:creationId xmlns:a16="http://schemas.microsoft.com/office/drawing/2014/main" id="{E6A6E898-0309-4466-BDB9-90E75294880C}"/>
              </a:ext>
            </a:extLst>
          </p:cNvPr>
          <p:cNvCxnSpPr>
            <a:stCxn id="51" idx="1"/>
            <a:endCxn id="4" idx="1"/>
          </p:cNvCxnSpPr>
          <p:nvPr/>
        </p:nvCxnSpPr>
        <p:spPr>
          <a:xfrm rot="10800000" flipV="1">
            <a:off x="1242466" y="2675144"/>
            <a:ext cx="6350" cy="1640336"/>
          </a:xfrm>
          <a:prstGeom prst="bentConnector3">
            <a:avLst>
              <a:gd name="adj1" fmla="val 3700000"/>
            </a:avLst>
          </a:prstGeom>
          <a:ln w="12700"/>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79D1110-2F14-4954-86A4-D8C731EF27A6}"/>
              </a:ext>
            </a:extLst>
          </p:cNvPr>
          <p:cNvSpPr txBox="1"/>
          <p:nvPr/>
        </p:nvSpPr>
        <p:spPr>
          <a:xfrm>
            <a:off x="383906" y="3310646"/>
            <a:ext cx="704996" cy="369332"/>
          </a:xfrm>
          <a:prstGeom prst="rect">
            <a:avLst/>
          </a:prstGeom>
          <a:noFill/>
        </p:spPr>
        <p:txBody>
          <a:bodyPr wrap="square" rtlCol="0">
            <a:spAutoFit/>
          </a:bodyPr>
          <a:lstStyle/>
          <a:p>
            <a:r>
              <a:rPr lang="en-US" dirty="0"/>
              <a:t>Fiber</a:t>
            </a:r>
          </a:p>
        </p:txBody>
      </p:sp>
      <p:sp>
        <p:nvSpPr>
          <p:cNvPr id="70" name="Title 69">
            <a:extLst>
              <a:ext uri="{FF2B5EF4-FFF2-40B4-BE49-F238E27FC236}">
                <a16:creationId xmlns:a16="http://schemas.microsoft.com/office/drawing/2014/main" id="{CA88D15A-102E-44C8-BC9E-1B37352A0577}"/>
              </a:ext>
            </a:extLst>
          </p:cNvPr>
          <p:cNvSpPr>
            <a:spLocks noGrp="1"/>
          </p:cNvSpPr>
          <p:nvPr>
            <p:ph type="title"/>
          </p:nvPr>
        </p:nvSpPr>
        <p:spPr/>
        <p:txBody>
          <a:bodyPr/>
          <a:lstStyle/>
          <a:p>
            <a:r>
              <a:rPr lang="en-US" dirty="0"/>
              <a:t>USGS Microwave South</a:t>
            </a:r>
          </a:p>
        </p:txBody>
      </p:sp>
      <p:sp>
        <p:nvSpPr>
          <p:cNvPr id="71" name="Smiley Face 70">
            <a:extLst>
              <a:ext uri="{FF2B5EF4-FFF2-40B4-BE49-F238E27FC236}">
                <a16:creationId xmlns:a16="http://schemas.microsoft.com/office/drawing/2014/main" id="{4EBA609B-AA15-49D8-B912-2FE226174089}"/>
              </a:ext>
            </a:extLst>
          </p:cNvPr>
          <p:cNvSpPr/>
          <p:nvPr/>
        </p:nvSpPr>
        <p:spPr>
          <a:xfrm>
            <a:off x="2745798" y="2819573"/>
            <a:ext cx="380727" cy="380727"/>
          </a:xfrm>
          <a:prstGeom prst="smileyFace">
            <a:avLst>
              <a:gd name="adj" fmla="val 4653"/>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2" name="Smiley Face 71">
            <a:extLst>
              <a:ext uri="{FF2B5EF4-FFF2-40B4-BE49-F238E27FC236}">
                <a16:creationId xmlns:a16="http://schemas.microsoft.com/office/drawing/2014/main" id="{CC0609A5-50BD-4EA6-BE28-5ECBCA44C76A}"/>
              </a:ext>
            </a:extLst>
          </p:cNvPr>
          <p:cNvSpPr/>
          <p:nvPr/>
        </p:nvSpPr>
        <p:spPr>
          <a:xfrm>
            <a:off x="2745797" y="4467397"/>
            <a:ext cx="380727" cy="380727"/>
          </a:xfrm>
          <a:prstGeom prst="smileyFace">
            <a:avLst>
              <a:gd name="adj" fmla="val 4653"/>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4" name="Arrow: Right 73">
            <a:extLst>
              <a:ext uri="{FF2B5EF4-FFF2-40B4-BE49-F238E27FC236}">
                <a16:creationId xmlns:a16="http://schemas.microsoft.com/office/drawing/2014/main" id="{7C3E9F3B-E65E-46F0-9CE3-5CA458B04EA7}"/>
              </a:ext>
            </a:extLst>
          </p:cNvPr>
          <p:cNvSpPr/>
          <p:nvPr/>
        </p:nvSpPr>
        <p:spPr>
          <a:xfrm flipH="1">
            <a:off x="2756490" y="3693605"/>
            <a:ext cx="3152633" cy="341839"/>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Load balanced flow</a:t>
            </a:r>
          </a:p>
        </p:txBody>
      </p:sp>
      <p:sp>
        <p:nvSpPr>
          <p:cNvPr id="76" name="Rectangle 75">
            <a:extLst>
              <a:ext uri="{FF2B5EF4-FFF2-40B4-BE49-F238E27FC236}">
                <a16:creationId xmlns:a16="http://schemas.microsoft.com/office/drawing/2014/main" id="{77A43435-5138-4A66-8A2A-F3ADFB100E10}"/>
              </a:ext>
            </a:extLst>
          </p:cNvPr>
          <p:cNvSpPr/>
          <p:nvPr/>
        </p:nvSpPr>
        <p:spPr>
          <a:xfrm>
            <a:off x="5010585" y="2222891"/>
            <a:ext cx="2051002" cy="21983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a:t>Idle backup path</a:t>
            </a:r>
          </a:p>
        </p:txBody>
      </p:sp>
      <p:cxnSp>
        <p:nvCxnSpPr>
          <p:cNvPr id="43" name="Connector: Elbow 42">
            <a:extLst>
              <a:ext uri="{FF2B5EF4-FFF2-40B4-BE49-F238E27FC236}">
                <a16:creationId xmlns:a16="http://schemas.microsoft.com/office/drawing/2014/main" id="{39C00A4E-D7B3-440A-9137-BD6261E003D5}"/>
              </a:ext>
            </a:extLst>
          </p:cNvPr>
          <p:cNvCxnSpPr/>
          <p:nvPr/>
        </p:nvCxnSpPr>
        <p:spPr>
          <a:xfrm rot="5400000" flipH="1" flipV="1">
            <a:off x="4152027" y="1943391"/>
            <a:ext cx="12700" cy="4102004"/>
          </a:xfrm>
          <a:prstGeom prst="bentConnector3">
            <a:avLst>
              <a:gd name="adj1" fmla="val 5262598"/>
            </a:avLst>
          </a:prstGeom>
          <a:ln w="19050"/>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59225BC-ABF5-4AAE-8A87-08982B12B6D5}"/>
              </a:ext>
            </a:extLst>
          </p:cNvPr>
          <p:cNvSpPr txBox="1"/>
          <p:nvPr/>
        </p:nvSpPr>
        <p:spPr>
          <a:xfrm>
            <a:off x="3563882" y="3018281"/>
            <a:ext cx="1950437" cy="369332"/>
          </a:xfrm>
          <a:prstGeom prst="rect">
            <a:avLst/>
          </a:prstGeom>
          <a:noFill/>
        </p:spPr>
        <p:txBody>
          <a:bodyPr wrap="square" rtlCol="0">
            <a:spAutoFit/>
          </a:bodyPr>
          <a:lstStyle/>
          <a:p>
            <a:r>
              <a:rPr lang="en-US" dirty="0"/>
              <a:t>Cal OES PSC MPLS</a:t>
            </a:r>
          </a:p>
        </p:txBody>
      </p:sp>
      <p:sp>
        <p:nvSpPr>
          <p:cNvPr id="45" name="Arrow: Right 44">
            <a:extLst>
              <a:ext uri="{FF2B5EF4-FFF2-40B4-BE49-F238E27FC236}">
                <a16:creationId xmlns:a16="http://schemas.microsoft.com/office/drawing/2014/main" id="{B17A04F7-5590-4B03-A0E3-1070FFEDF27D}"/>
              </a:ext>
            </a:extLst>
          </p:cNvPr>
          <p:cNvSpPr/>
          <p:nvPr/>
        </p:nvSpPr>
        <p:spPr>
          <a:xfrm flipH="1">
            <a:off x="2763305" y="3315139"/>
            <a:ext cx="3152633" cy="341839"/>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Load balanced flow</a:t>
            </a:r>
          </a:p>
        </p:txBody>
      </p:sp>
      <p:sp>
        <p:nvSpPr>
          <p:cNvPr id="46" name="Arrow: Right 45">
            <a:extLst>
              <a:ext uri="{FF2B5EF4-FFF2-40B4-BE49-F238E27FC236}">
                <a16:creationId xmlns:a16="http://schemas.microsoft.com/office/drawing/2014/main" id="{A6CB8BA8-BA91-4337-82B2-8FED6F7B8FA8}"/>
              </a:ext>
            </a:extLst>
          </p:cNvPr>
          <p:cNvSpPr/>
          <p:nvPr/>
        </p:nvSpPr>
        <p:spPr>
          <a:xfrm flipH="1">
            <a:off x="6611668" y="3562511"/>
            <a:ext cx="3152633" cy="341839"/>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Data flow direction</a:t>
            </a:r>
          </a:p>
        </p:txBody>
      </p:sp>
    </p:spTree>
    <p:extLst>
      <p:ext uri="{BB962C8B-B14F-4D97-AF65-F5344CB8AC3E}">
        <p14:creationId xmlns:p14="http://schemas.microsoft.com/office/powerpoint/2010/main" val="3785227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4533-6873-1440-B2F9-5609EB566E1F}"/>
              </a:ext>
            </a:extLst>
          </p:cNvPr>
          <p:cNvSpPr>
            <a:spLocks noGrp="1"/>
          </p:cNvSpPr>
          <p:nvPr>
            <p:ph type="title"/>
          </p:nvPr>
        </p:nvSpPr>
        <p:spPr>
          <a:xfrm>
            <a:off x="838200" y="365125"/>
            <a:ext cx="5257800" cy="1325563"/>
          </a:xfrm>
        </p:spPr>
        <p:txBody>
          <a:bodyPr/>
          <a:lstStyle/>
          <a:p>
            <a:r>
              <a:rPr lang="en-US" dirty="0"/>
              <a:t>Desert Loop</a:t>
            </a:r>
          </a:p>
        </p:txBody>
      </p:sp>
      <p:pic>
        <p:nvPicPr>
          <p:cNvPr id="6" name="Picture 5" descr="A picture containing text, map, outdoor, mountain&#10;&#10;Description automatically generated">
            <a:extLst>
              <a:ext uri="{FF2B5EF4-FFF2-40B4-BE49-F238E27FC236}">
                <a16:creationId xmlns:a16="http://schemas.microsoft.com/office/drawing/2014/main" id="{32C3CD73-253F-1F43-ACBE-889A901738BE}"/>
              </a:ext>
            </a:extLst>
          </p:cNvPr>
          <p:cNvPicPr>
            <a:picLocks noChangeAspect="1"/>
          </p:cNvPicPr>
          <p:nvPr/>
        </p:nvPicPr>
        <p:blipFill>
          <a:blip r:embed="rId2"/>
          <a:stretch>
            <a:fillRect/>
          </a:stretch>
        </p:blipFill>
        <p:spPr>
          <a:xfrm>
            <a:off x="6388258" y="0"/>
            <a:ext cx="5803742" cy="6858000"/>
          </a:xfrm>
          <a:prstGeom prst="rect">
            <a:avLst/>
          </a:prstGeom>
        </p:spPr>
      </p:pic>
      <p:sp>
        <p:nvSpPr>
          <p:cNvPr id="7" name="TextBox 6">
            <a:extLst>
              <a:ext uri="{FF2B5EF4-FFF2-40B4-BE49-F238E27FC236}">
                <a16:creationId xmlns:a16="http://schemas.microsoft.com/office/drawing/2014/main" id="{E2B52EF2-25B2-984F-973A-7797C36F5A77}"/>
              </a:ext>
            </a:extLst>
          </p:cNvPr>
          <p:cNvSpPr txBox="1"/>
          <p:nvPr/>
        </p:nvSpPr>
        <p:spPr>
          <a:xfrm>
            <a:off x="646388" y="2551836"/>
            <a:ext cx="4377675" cy="2308324"/>
          </a:xfrm>
          <a:prstGeom prst="rect">
            <a:avLst/>
          </a:prstGeom>
          <a:noFill/>
        </p:spPr>
        <p:txBody>
          <a:bodyPr wrap="square" rtlCol="0">
            <a:spAutoFit/>
          </a:bodyPr>
          <a:lstStyle/>
          <a:p>
            <a:pPr marL="285750" indent="-285750">
              <a:buFont typeface="Arial" panose="020B0604020202020204" pitchFamily="34" charset="0"/>
              <a:buChar char="•"/>
            </a:pPr>
            <a:r>
              <a:rPr lang="en-US" dirty="0"/>
              <a:t>Private radio links between hubs in a geographic area</a:t>
            </a:r>
          </a:p>
          <a:p>
            <a:pPr marL="285750" indent="-285750">
              <a:buFont typeface="Arial" panose="020B0604020202020204" pitchFamily="34" charset="0"/>
              <a:buChar char="•"/>
            </a:pPr>
            <a:r>
              <a:rPr lang="en-US" dirty="0"/>
              <a:t>Allows stations to share Internet and T1 access</a:t>
            </a:r>
          </a:p>
          <a:p>
            <a:pPr marL="285750" indent="-285750">
              <a:buFont typeface="Arial" panose="020B0604020202020204" pitchFamily="34" charset="0"/>
              <a:buChar char="•"/>
            </a:pPr>
            <a:r>
              <a:rPr lang="en-US" dirty="0"/>
              <a:t>Many redundant paths – even multiple failures will not bring stations down</a:t>
            </a:r>
          </a:p>
          <a:p>
            <a:pPr marL="285750" indent="-285750">
              <a:buFont typeface="Arial" panose="020B0604020202020204" pitchFamily="34" charset="0"/>
              <a:buChar char="•"/>
            </a:pPr>
            <a:r>
              <a:rPr lang="en-US" dirty="0"/>
              <a:t>Routers use OSPF dynamic routing to determine the best path</a:t>
            </a:r>
          </a:p>
        </p:txBody>
      </p:sp>
      <p:sp>
        <p:nvSpPr>
          <p:cNvPr id="9" name="Rounded Rectangle 8">
            <a:extLst>
              <a:ext uri="{FF2B5EF4-FFF2-40B4-BE49-F238E27FC236}">
                <a16:creationId xmlns:a16="http://schemas.microsoft.com/office/drawing/2014/main" id="{10F510B4-F933-8747-891A-70C454E12F01}"/>
              </a:ext>
            </a:extLst>
          </p:cNvPr>
          <p:cNvSpPr/>
          <p:nvPr/>
        </p:nvSpPr>
        <p:spPr>
          <a:xfrm>
            <a:off x="7716495" y="1690688"/>
            <a:ext cx="525984" cy="29868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00" dirty="0"/>
              <a:t>XPDT</a:t>
            </a:r>
            <a:br>
              <a:rPr lang="en-US" sz="1000" dirty="0"/>
            </a:br>
            <a:r>
              <a:rPr lang="en-US" sz="1000" dirty="0"/>
              <a:t>T1</a:t>
            </a:r>
          </a:p>
        </p:txBody>
      </p:sp>
      <p:sp>
        <p:nvSpPr>
          <p:cNvPr id="11" name="Rounded Rectangle 10">
            <a:extLst>
              <a:ext uri="{FF2B5EF4-FFF2-40B4-BE49-F238E27FC236}">
                <a16:creationId xmlns:a16="http://schemas.microsoft.com/office/drawing/2014/main" id="{54D469FE-29E4-DB43-95F1-08C4F2479348}"/>
              </a:ext>
            </a:extLst>
          </p:cNvPr>
          <p:cNvSpPr/>
          <p:nvPr/>
        </p:nvSpPr>
        <p:spPr>
          <a:xfrm>
            <a:off x="11282620" y="4278140"/>
            <a:ext cx="525984" cy="29868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00" dirty="0"/>
              <a:t>XSSW</a:t>
            </a:r>
            <a:br>
              <a:rPr lang="en-US" sz="1000" dirty="0"/>
            </a:br>
            <a:r>
              <a:rPr lang="en-US" sz="1000" dirty="0"/>
              <a:t>T1</a:t>
            </a:r>
          </a:p>
        </p:txBody>
      </p:sp>
      <p:sp>
        <p:nvSpPr>
          <p:cNvPr id="12" name="TextBox 11">
            <a:extLst>
              <a:ext uri="{FF2B5EF4-FFF2-40B4-BE49-F238E27FC236}">
                <a16:creationId xmlns:a16="http://schemas.microsoft.com/office/drawing/2014/main" id="{EEF705FB-4812-8146-A27B-1474BDBB321D}"/>
              </a:ext>
            </a:extLst>
          </p:cNvPr>
          <p:cNvSpPr txBox="1"/>
          <p:nvPr/>
        </p:nvSpPr>
        <p:spPr>
          <a:xfrm>
            <a:off x="292258" y="6123543"/>
            <a:ext cx="5803742" cy="646331"/>
          </a:xfrm>
          <a:prstGeom prst="rect">
            <a:avLst/>
          </a:prstGeom>
          <a:noFill/>
        </p:spPr>
        <p:txBody>
          <a:bodyPr wrap="square" rtlCol="0">
            <a:spAutoFit/>
          </a:bodyPr>
          <a:lstStyle/>
          <a:p>
            <a:r>
              <a:rPr lang="en-US" dirty="0"/>
              <a:t>Map:</a:t>
            </a:r>
          </a:p>
          <a:p>
            <a:r>
              <a:rPr lang="en-US" dirty="0"/>
              <a:t>https://</a:t>
            </a:r>
            <a:r>
              <a:rPr lang="en-US" dirty="0" err="1"/>
              <a:t>anss-sis.scsn.org</a:t>
            </a:r>
            <a:r>
              <a:rPr lang="en-US" dirty="0"/>
              <a:t>/sis/sites/</a:t>
            </a:r>
            <a:r>
              <a:rPr lang="en-US" dirty="0" err="1"/>
              <a:t>telconn</a:t>
            </a:r>
            <a:r>
              <a:rPr lang="en-US" dirty="0"/>
              <a:t>/?</a:t>
            </a:r>
            <a:r>
              <a:rPr lang="en-US" dirty="0" err="1"/>
              <a:t>operatorids</a:t>
            </a:r>
            <a:r>
              <a:rPr lang="en-US" dirty="0"/>
              <a:t>=24</a:t>
            </a:r>
          </a:p>
        </p:txBody>
      </p:sp>
    </p:spTree>
    <p:extLst>
      <p:ext uri="{BB962C8B-B14F-4D97-AF65-F5344CB8AC3E}">
        <p14:creationId xmlns:p14="http://schemas.microsoft.com/office/powerpoint/2010/main" val="94315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map, outdoor, mountain&#10;&#10;Description automatically generated">
            <a:extLst>
              <a:ext uri="{FF2B5EF4-FFF2-40B4-BE49-F238E27FC236}">
                <a16:creationId xmlns:a16="http://schemas.microsoft.com/office/drawing/2014/main" id="{32C3CD73-253F-1F43-ACBE-889A901738BE}"/>
              </a:ext>
            </a:extLst>
          </p:cNvPr>
          <p:cNvPicPr>
            <a:picLocks noChangeAspect="1"/>
          </p:cNvPicPr>
          <p:nvPr/>
        </p:nvPicPr>
        <p:blipFill>
          <a:blip r:embed="rId2"/>
          <a:stretch>
            <a:fillRect/>
          </a:stretch>
        </p:blipFill>
        <p:spPr>
          <a:xfrm>
            <a:off x="6388258" y="0"/>
            <a:ext cx="5803742" cy="6858000"/>
          </a:xfrm>
          <a:prstGeom prst="rect">
            <a:avLst/>
          </a:prstGeom>
        </p:spPr>
      </p:pic>
      <p:pic>
        <p:nvPicPr>
          <p:cNvPr id="11" name="Picture 10" descr="Diagram&#10;&#10;Description automatically generated">
            <a:extLst>
              <a:ext uri="{FF2B5EF4-FFF2-40B4-BE49-F238E27FC236}">
                <a16:creationId xmlns:a16="http://schemas.microsoft.com/office/drawing/2014/main" id="{0596D898-F499-3644-A1CB-A8E7BDD2680A}"/>
              </a:ext>
            </a:extLst>
          </p:cNvPr>
          <p:cNvPicPr>
            <a:picLocks noChangeAspect="1"/>
          </p:cNvPicPr>
          <p:nvPr/>
        </p:nvPicPr>
        <p:blipFill>
          <a:blip r:embed="rId3"/>
          <a:stretch>
            <a:fillRect/>
          </a:stretch>
        </p:blipFill>
        <p:spPr>
          <a:xfrm>
            <a:off x="0" y="0"/>
            <a:ext cx="6891700" cy="6858000"/>
          </a:xfrm>
          <a:prstGeom prst="rect">
            <a:avLst/>
          </a:prstGeom>
        </p:spPr>
      </p:pic>
      <p:sp>
        <p:nvSpPr>
          <p:cNvPr id="5" name="TextBox 4">
            <a:extLst>
              <a:ext uri="{FF2B5EF4-FFF2-40B4-BE49-F238E27FC236}">
                <a16:creationId xmlns:a16="http://schemas.microsoft.com/office/drawing/2014/main" id="{ED5D62C1-B8F0-D441-AC04-AB6326D018B1}"/>
              </a:ext>
            </a:extLst>
          </p:cNvPr>
          <p:cNvSpPr txBox="1"/>
          <p:nvPr/>
        </p:nvSpPr>
        <p:spPr>
          <a:xfrm>
            <a:off x="143838" y="2311686"/>
            <a:ext cx="746864" cy="861774"/>
          </a:xfrm>
          <a:prstGeom prst="rect">
            <a:avLst/>
          </a:prstGeom>
          <a:noFill/>
          <a:ln>
            <a:solidFill>
              <a:schemeClr val="tx2"/>
            </a:solidFill>
          </a:ln>
        </p:spPr>
        <p:txBody>
          <a:bodyPr wrap="square" rtlCol="0">
            <a:spAutoFit/>
          </a:bodyPr>
          <a:lstStyle/>
          <a:p>
            <a:r>
              <a:rPr lang="en-US" sz="1000" b="1" dirty="0"/>
              <a:t>XCVW</a:t>
            </a:r>
            <a:br>
              <a:rPr lang="en-US" sz="1000" dirty="0"/>
            </a:br>
            <a:r>
              <a:rPr lang="en-US" sz="1000" dirty="0"/>
              <a:t>CI.THM</a:t>
            </a:r>
            <a:br>
              <a:rPr lang="en-US" sz="1000" dirty="0"/>
            </a:br>
            <a:r>
              <a:rPr lang="en-US" sz="1000" dirty="0"/>
              <a:t>CI.THMG</a:t>
            </a:r>
            <a:br>
              <a:rPr lang="en-US" sz="1000" dirty="0"/>
            </a:br>
            <a:r>
              <a:rPr lang="en-US" sz="1000" dirty="0"/>
              <a:t>CI.TOR</a:t>
            </a:r>
            <a:br>
              <a:rPr lang="en-US" sz="1000" dirty="0"/>
            </a:br>
            <a:r>
              <a:rPr lang="en-US" sz="1000" dirty="0"/>
              <a:t>NP.5444</a:t>
            </a:r>
          </a:p>
        </p:txBody>
      </p:sp>
      <p:sp>
        <p:nvSpPr>
          <p:cNvPr id="12" name="TextBox 11">
            <a:extLst>
              <a:ext uri="{FF2B5EF4-FFF2-40B4-BE49-F238E27FC236}">
                <a16:creationId xmlns:a16="http://schemas.microsoft.com/office/drawing/2014/main" id="{2B5782A7-2063-364C-A905-8465136DF565}"/>
              </a:ext>
            </a:extLst>
          </p:cNvPr>
          <p:cNvSpPr txBox="1"/>
          <p:nvPr/>
        </p:nvSpPr>
        <p:spPr>
          <a:xfrm>
            <a:off x="1749756" y="2311686"/>
            <a:ext cx="746864" cy="1631216"/>
          </a:xfrm>
          <a:prstGeom prst="rect">
            <a:avLst/>
          </a:prstGeom>
          <a:noFill/>
          <a:ln>
            <a:solidFill>
              <a:schemeClr val="tx2"/>
            </a:solidFill>
          </a:ln>
        </p:spPr>
        <p:txBody>
          <a:bodyPr wrap="square" rtlCol="0">
            <a:spAutoFit/>
          </a:bodyPr>
          <a:lstStyle/>
          <a:p>
            <a:r>
              <a:rPr lang="en-US" sz="1000" b="1" dirty="0"/>
              <a:t>XPDT</a:t>
            </a:r>
            <a:br>
              <a:rPr lang="en-US" sz="1000" dirty="0"/>
            </a:br>
            <a:r>
              <a:rPr lang="en-US" sz="1000" dirty="0"/>
              <a:t>CI.PMD</a:t>
            </a:r>
            <a:br>
              <a:rPr lang="en-US" sz="1000" dirty="0"/>
            </a:br>
            <a:r>
              <a:rPr lang="en-US" sz="1000" dirty="0"/>
              <a:t>CI.COTD</a:t>
            </a:r>
            <a:br>
              <a:rPr lang="en-US" sz="1000" dirty="0"/>
            </a:br>
            <a:r>
              <a:rPr lang="en-US" sz="1000" dirty="0"/>
              <a:t>CI.WWC</a:t>
            </a:r>
            <a:br>
              <a:rPr lang="en-US" sz="1000" dirty="0"/>
            </a:br>
            <a:r>
              <a:rPr lang="en-US" sz="1000" dirty="0"/>
              <a:t>CI.WWMT</a:t>
            </a:r>
            <a:br>
              <a:rPr lang="en-US" sz="1000" dirty="0"/>
            </a:br>
            <a:r>
              <a:rPr lang="en-US" sz="1000" dirty="0"/>
              <a:t>CI.WIDC</a:t>
            </a:r>
            <a:br>
              <a:rPr lang="en-US" sz="1000" dirty="0"/>
            </a:br>
            <a:r>
              <a:rPr lang="en-US" sz="1000" dirty="0"/>
              <a:t>CI.SNO</a:t>
            </a:r>
            <a:br>
              <a:rPr lang="en-US" sz="1000" dirty="0"/>
            </a:br>
            <a:r>
              <a:rPr lang="en-US" sz="1000" dirty="0"/>
              <a:t>CI.SNOG</a:t>
            </a:r>
            <a:br>
              <a:rPr lang="en-US" sz="1000" dirty="0"/>
            </a:br>
            <a:r>
              <a:rPr lang="en-US" sz="1000" dirty="0"/>
              <a:t>CI.MSC</a:t>
            </a:r>
            <a:br>
              <a:rPr lang="en-US" sz="1000" dirty="0"/>
            </a:br>
            <a:r>
              <a:rPr lang="en-US" sz="1000" dirty="0"/>
              <a:t>CI.MSCG</a:t>
            </a:r>
          </a:p>
        </p:txBody>
      </p:sp>
      <p:sp>
        <p:nvSpPr>
          <p:cNvPr id="13" name="TextBox 12">
            <a:extLst>
              <a:ext uri="{FF2B5EF4-FFF2-40B4-BE49-F238E27FC236}">
                <a16:creationId xmlns:a16="http://schemas.microsoft.com/office/drawing/2014/main" id="{DDDEF74F-16A3-0E43-89BF-A14AFE441A9C}"/>
              </a:ext>
            </a:extLst>
          </p:cNvPr>
          <p:cNvSpPr txBox="1"/>
          <p:nvPr/>
        </p:nvSpPr>
        <p:spPr>
          <a:xfrm>
            <a:off x="5641184" y="1142135"/>
            <a:ext cx="746864" cy="1323439"/>
          </a:xfrm>
          <a:prstGeom prst="rect">
            <a:avLst/>
          </a:prstGeom>
          <a:noFill/>
          <a:ln>
            <a:solidFill>
              <a:schemeClr val="tx2"/>
            </a:solidFill>
          </a:ln>
        </p:spPr>
        <p:txBody>
          <a:bodyPr wrap="square" rtlCol="0">
            <a:spAutoFit/>
          </a:bodyPr>
          <a:lstStyle/>
          <a:p>
            <a:r>
              <a:rPr lang="en-US" sz="1000" b="1" dirty="0"/>
              <a:t>XCTC</a:t>
            </a:r>
            <a:br>
              <a:rPr lang="en-US" sz="1000" dirty="0"/>
            </a:br>
            <a:r>
              <a:rPr lang="en-US" sz="1000" dirty="0"/>
              <a:t>CI.CACT</a:t>
            </a:r>
            <a:br>
              <a:rPr lang="en-US" sz="1000" dirty="0"/>
            </a:br>
            <a:r>
              <a:rPr lang="en-US" sz="1000" dirty="0"/>
              <a:t>CI.CTC</a:t>
            </a:r>
            <a:br>
              <a:rPr lang="en-US" sz="1000" dirty="0"/>
            </a:br>
            <a:r>
              <a:rPr lang="en-US" sz="1000" dirty="0"/>
              <a:t>CI.IDO</a:t>
            </a:r>
            <a:br>
              <a:rPr lang="en-US" sz="1000" dirty="0"/>
            </a:br>
            <a:r>
              <a:rPr lang="en-US" sz="1000" dirty="0"/>
              <a:t>CI.IDOG</a:t>
            </a:r>
            <a:br>
              <a:rPr lang="en-US" sz="1000" dirty="0"/>
            </a:br>
            <a:r>
              <a:rPr lang="en-US" sz="1000" dirty="0"/>
              <a:t>CI.IDQ</a:t>
            </a:r>
            <a:br>
              <a:rPr lang="en-US" sz="1000" dirty="0"/>
            </a:br>
            <a:r>
              <a:rPr lang="en-US" sz="1000" dirty="0"/>
              <a:t>CI.IDQG</a:t>
            </a:r>
            <a:br>
              <a:rPr lang="en-US" sz="1000" dirty="0"/>
            </a:br>
            <a:r>
              <a:rPr lang="en-US" sz="1000" dirty="0"/>
              <a:t>CI.SLB</a:t>
            </a:r>
          </a:p>
        </p:txBody>
      </p:sp>
      <p:sp>
        <p:nvSpPr>
          <p:cNvPr id="14" name="TextBox 13">
            <a:extLst>
              <a:ext uri="{FF2B5EF4-FFF2-40B4-BE49-F238E27FC236}">
                <a16:creationId xmlns:a16="http://schemas.microsoft.com/office/drawing/2014/main" id="{8A2DF4DE-074C-4142-96F2-7D65A512E48B}"/>
              </a:ext>
            </a:extLst>
          </p:cNvPr>
          <p:cNvSpPr txBox="1"/>
          <p:nvPr/>
        </p:nvSpPr>
        <p:spPr>
          <a:xfrm>
            <a:off x="5641184" y="3281552"/>
            <a:ext cx="746864" cy="1015663"/>
          </a:xfrm>
          <a:prstGeom prst="rect">
            <a:avLst/>
          </a:prstGeom>
          <a:noFill/>
          <a:ln>
            <a:solidFill>
              <a:schemeClr val="tx2"/>
            </a:solidFill>
          </a:ln>
        </p:spPr>
        <p:txBody>
          <a:bodyPr wrap="square" rtlCol="0">
            <a:spAutoFit/>
          </a:bodyPr>
          <a:lstStyle/>
          <a:p>
            <a:r>
              <a:rPr lang="en-US" sz="1000" b="1" dirty="0"/>
              <a:t>XBOM</a:t>
            </a:r>
            <a:r>
              <a:rPr lang="en-US" sz="1000" i="1" dirty="0"/>
              <a:t> Planned:</a:t>
            </a:r>
            <a:br>
              <a:rPr lang="en-US" sz="1000" i="1" dirty="0"/>
            </a:br>
            <a:r>
              <a:rPr lang="en-US" sz="1000" i="1" dirty="0"/>
              <a:t>CI.BOM</a:t>
            </a:r>
            <a:br>
              <a:rPr lang="en-US" sz="1000" i="1" dirty="0"/>
            </a:br>
            <a:r>
              <a:rPr lang="en-US" sz="1000" i="1" dirty="0"/>
              <a:t>CI.BOMG</a:t>
            </a:r>
            <a:br>
              <a:rPr lang="en-US" sz="1000" i="1" dirty="0"/>
            </a:br>
            <a:r>
              <a:rPr lang="en-US" sz="1000" i="1" dirty="0"/>
              <a:t>CI.SAL</a:t>
            </a:r>
            <a:br>
              <a:rPr lang="en-US" sz="1000" i="1" dirty="0"/>
            </a:br>
            <a:r>
              <a:rPr lang="en-US" sz="1000" i="1" dirty="0"/>
              <a:t>NP.5271</a:t>
            </a:r>
          </a:p>
        </p:txBody>
      </p:sp>
      <p:sp>
        <p:nvSpPr>
          <p:cNvPr id="15" name="TextBox 14">
            <a:extLst>
              <a:ext uri="{FF2B5EF4-FFF2-40B4-BE49-F238E27FC236}">
                <a16:creationId xmlns:a16="http://schemas.microsoft.com/office/drawing/2014/main" id="{88E0C6D2-DAFE-8249-949A-B22163E5D635}"/>
              </a:ext>
            </a:extLst>
          </p:cNvPr>
          <p:cNvSpPr txBox="1"/>
          <p:nvPr/>
        </p:nvSpPr>
        <p:spPr>
          <a:xfrm>
            <a:off x="2255863" y="5046508"/>
            <a:ext cx="746864" cy="707886"/>
          </a:xfrm>
          <a:prstGeom prst="rect">
            <a:avLst/>
          </a:prstGeom>
          <a:noFill/>
          <a:ln>
            <a:solidFill>
              <a:schemeClr val="tx2"/>
            </a:solidFill>
          </a:ln>
        </p:spPr>
        <p:txBody>
          <a:bodyPr wrap="square" rtlCol="0">
            <a:spAutoFit/>
          </a:bodyPr>
          <a:lstStyle/>
          <a:p>
            <a:r>
              <a:rPr lang="en-US" sz="1000" b="1" dirty="0"/>
              <a:t>XSSW</a:t>
            </a:r>
            <a:br>
              <a:rPr lang="en-US" sz="1000" dirty="0"/>
            </a:br>
            <a:r>
              <a:rPr lang="en-US" sz="1000" dirty="0"/>
              <a:t>CI.ERR</a:t>
            </a:r>
            <a:br>
              <a:rPr lang="en-US" sz="1000" dirty="0"/>
            </a:br>
            <a:r>
              <a:rPr lang="en-US" sz="1000" dirty="0"/>
              <a:t>CI.ERRG</a:t>
            </a:r>
            <a:br>
              <a:rPr lang="en-US" sz="1000" dirty="0"/>
            </a:br>
            <a:r>
              <a:rPr lang="en-US" sz="1000" dirty="0"/>
              <a:t>CI.RXH</a:t>
            </a:r>
          </a:p>
        </p:txBody>
      </p:sp>
      <p:sp>
        <p:nvSpPr>
          <p:cNvPr id="8" name="TextBox 7">
            <a:extLst>
              <a:ext uri="{FF2B5EF4-FFF2-40B4-BE49-F238E27FC236}">
                <a16:creationId xmlns:a16="http://schemas.microsoft.com/office/drawing/2014/main" id="{A5EBFCAC-75C4-5F44-AB0D-5BABC31DB9EB}"/>
              </a:ext>
            </a:extLst>
          </p:cNvPr>
          <p:cNvSpPr txBox="1"/>
          <p:nvPr/>
        </p:nvSpPr>
        <p:spPr>
          <a:xfrm>
            <a:off x="4308721" y="5462008"/>
            <a:ext cx="1495022" cy="1384995"/>
          </a:xfrm>
          <a:prstGeom prst="rect">
            <a:avLst/>
          </a:prstGeom>
          <a:noFill/>
          <a:ln>
            <a:solidFill>
              <a:schemeClr val="tx2"/>
            </a:solidFill>
          </a:ln>
        </p:spPr>
        <p:txBody>
          <a:bodyPr wrap="square" numCol="2" rtlCol="0">
            <a:spAutoFit/>
          </a:bodyPr>
          <a:lstStyle/>
          <a:p>
            <a:r>
              <a:rPr lang="en-US" sz="1050" b="1" dirty="0"/>
              <a:t>XFSH</a:t>
            </a:r>
            <a:br>
              <a:rPr lang="en-US" sz="1050" dirty="0"/>
            </a:br>
            <a:r>
              <a:rPr lang="en-US" sz="1050" dirty="0"/>
              <a:t>CI.WMD</a:t>
            </a:r>
            <a:br>
              <a:rPr lang="en-US" sz="1050" dirty="0"/>
            </a:br>
            <a:r>
              <a:rPr lang="en-US" sz="1050" dirty="0"/>
              <a:t>CI.WMDG</a:t>
            </a:r>
            <a:br>
              <a:rPr lang="en-US" sz="1050" dirty="0"/>
            </a:br>
            <a:r>
              <a:rPr lang="en-US" sz="1050" dirty="0"/>
              <a:t>CI.IMP</a:t>
            </a:r>
            <a:br>
              <a:rPr lang="en-US" sz="1050" dirty="0"/>
            </a:br>
            <a:r>
              <a:rPr lang="en-US" sz="1050" dirty="0"/>
              <a:t>CI.CRR</a:t>
            </a:r>
            <a:br>
              <a:rPr lang="en-US" sz="1050" dirty="0"/>
            </a:br>
            <a:r>
              <a:rPr lang="en-US" sz="1050" dirty="0"/>
              <a:t>CI.COK2</a:t>
            </a:r>
            <a:br>
              <a:rPr lang="en-US" sz="1050" dirty="0"/>
            </a:br>
            <a:r>
              <a:rPr lang="en-US" sz="1050" dirty="0"/>
              <a:t>CI.COKG</a:t>
            </a:r>
            <a:br>
              <a:rPr lang="en-US" sz="1050" dirty="0"/>
            </a:br>
            <a:r>
              <a:rPr lang="en-US" sz="1050" dirty="0"/>
              <a:t>CI.DRE</a:t>
            </a:r>
            <a:br>
              <a:rPr lang="en-US" sz="1050" dirty="0"/>
            </a:br>
            <a:endParaRPr lang="en-US" sz="1050" dirty="0"/>
          </a:p>
          <a:p>
            <a:r>
              <a:rPr lang="en-US" sz="1050" dirty="0"/>
              <a:t>CI.YUH2</a:t>
            </a:r>
            <a:br>
              <a:rPr lang="en-US" sz="1050" dirty="0"/>
            </a:br>
            <a:r>
              <a:rPr lang="en-US" sz="1050" dirty="0"/>
              <a:t>CI.YUHG</a:t>
            </a:r>
            <a:br>
              <a:rPr lang="en-US" sz="1050" dirty="0"/>
            </a:br>
            <a:r>
              <a:rPr lang="en-US" sz="1050" dirty="0"/>
              <a:t>CI.SGL</a:t>
            </a:r>
            <a:br>
              <a:rPr lang="en-US" sz="1050" dirty="0"/>
            </a:br>
            <a:r>
              <a:rPr lang="en-US" sz="1050" dirty="0"/>
              <a:t>CI.SGLG</a:t>
            </a:r>
            <a:br>
              <a:rPr lang="en-US" sz="1050" dirty="0"/>
            </a:br>
            <a:r>
              <a:rPr lang="en-US" sz="1050" dirty="0"/>
              <a:t>CI.SWS</a:t>
            </a:r>
            <a:br>
              <a:rPr lang="en-US" sz="1050" dirty="0"/>
            </a:br>
            <a:r>
              <a:rPr lang="en-US" sz="1050" dirty="0"/>
              <a:t>CI.FSHB</a:t>
            </a:r>
          </a:p>
          <a:p>
            <a:endParaRPr lang="en-US" sz="1050" dirty="0"/>
          </a:p>
        </p:txBody>
      </p:sp>
      <p:sp>
        <p:nvSpPr>
          <p:cNvPr id="17" name="Rounded Rectangle 16">
            <a:extLst>
              <a:ext uri="{FF2B5EF4-FFF2-40B4-BE49-F238E27FC236}">
                <a16:creationId xmlns:a16="http://schemas.microsoft.com/office/drawing/2014/main" id="{B9FB259F-0F01-EE4C-9765-83129417AA3A}"/>
              </a:ext>
            </a:extLst>
          </p:cNvPr>
          <p:cNvSpPr/>
          <p:nvPr/>
        </p:nvSpPr>
        <p:spPr>
          <a:xfrm>
            <a:off x="7716495" y="1690688"/>
            <a:ext cx="525984" cy="29868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00" dirty="0"/>
              <a:t>XPDT</a:t>
            </a:r>
            <a:br>
              <a:rPr lang="en-US" sz="1000" dirty="0"/>
            </a:br>
            <a:r>
              <a:rPr lang="en-US" sz="1000" dirty="0"/>
              <a:t>T1</a:t>
            </a:r>
          </a:p>
        </p:txBody>
      </p:sp>
      <p:sp>
        <p:nvSpPr>
          <p:cNvPr id="18" name="Rounded Rectangle 17">
            <a:extLst>
              <a:ext uri="{FF2B5EF4-FFF2-40B4-BE49-F238E27FC236}">
                <a16:creationId xmlns:a16="http://schemas.microsoft.com/office/drawing/2014/main" id="{EC2BA5D9-C9D5-8040-A552-CDA3539237FD}"/>
              </a:ext>
            </a:extLst>
          </p:cNvPr>
          <p:cNvSpPr/>
          <p:nvPr/>
        </p:nvSpPr>
        <p:spPr>
          <a:xfrm>
            <a:off x="11282620" y="4278140"/>
            <a:ext cx="525984" cy="29868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00" dirty="0"/>
              <a:t>XSSW</a:t>
            </a:r>
            <a:br>
              <a:rPr lang="en-US" sz="1000" dirty="0"/>
            </a:br>
            <a:r>
              <a:rPr lang="en-US" sz="1000" dirty="0"/>
              <a:t>T1</a:t>
            </a:r>
          </a:p>
        </p:txBody>
      </p:sp>
      <p:sp>
        <p:nvSpPr>
          <p:cNvPr id="19" name="Rounded Rectangle 18">
            <a:extLst>
              <a:ext uri="{FF2B5EF4-FFF2-40B4-BE49-F238E27FC236}">
                <a16:creationId xmlns:a16="http://schemas.microsoft.com/office/drawing/2014/main" id="{0C96AFBC-B189-6741-B6A2-84CED42AC006}"/>
              </a:ext>
            </a:extLst>
          </p:cNvPr>
          <p:cNvSpPr/>
          <p:nvPr/>
        </p:nvSpPr>
        <p:spPr>
          <a:xfrm>
            <a:off x="1486764" y="209497"/>
            <a:ext cx="525984" cy="29868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00" dirty="0"/>
              <a:t>XPDT</a:t>
            </a:r>
            <a:br>
              <a:rPr lang="en-US" sz="1000" dirty="0"/>
            </a:br>
            <a:r>
              <a:rPr lang="en-US" sz="1000" dirty="0"/>
              <a:t>T1</a:t>
            </a:r>
          </a:p>
        </p:txBody>
      </p:sp>
      <p:sp>
        <p:nvSpPr>
          <p:cNvPr id="20" name="Rounded Rectangle 19">
            <a:extLst>
              <a:ext uri="{FF2B5EF4-FFF2-40B4-BE49-F238E27FC236}">
                <a16:creationId xmlns:a16="http://schemas.microsoft.com/office/drawing/2014/main" id="{1AB74A34-C0D4-C64A-891C-1B36655F7054}"/>
              </a:ext>
            </a:extLst>
          </p:cNvPr>
          <p:cNvSpPr/>
          <p:nvPr/>
        </p:nvSpPr>
        <p:spPr>
          <a:xfrm>
            <a:off x="3182858" y="2977951"/>
            <a:ext cx="525984" cy="29868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00" dirty="0"/>
              <a:t>XSSW</a:t>
            </a:r>
            <a:br>
              <a:rPr lang="en-US" sz="1000" dirty="0"/>
            </a:br>
            <a:r>
              <a:rPr lang="en-US" sz="1000" dirty="0"/>
              <a:t>T1</a:t>
            </a:r>
          </a:p>
        </p:txBody>
      </p:sp>
      <p:sp>
        <p:nvSpPr>
          <p:cNvPr id="21" name="TextBox 20">
            <a:extLst>
              <a:ext uri="{FF2B5EF4-FFF2-40B4-BE49-F238E27FC236}">
                <a16:creationId xmlns:a16="http://schemas.microsoft.com/office/drawing/2014/main" id="{672ED033-7E01-AE40-ADEA-C2B8EF0E078D}"/>
              </a:ext>
            </a:extLst>
          </p:cNvPr>
          <p:cNvSpPr txBox="1"/>
          <p:nvPr/>
        </p:nvSpPr>
        <p:spPr>
          <a:xfrm>
            <a:off x="3708842" y="97721"/>
            <a:ext cx="2387158" cy="923330"/>
          </a:xfrm>
          <a:prstGeom prst="rect">
            <a:avLst/>
          </a:prstGeom>
          <a:noFill/>
        </p:spPr>
        <p:txBody>
          <a:bodyPr wrap="square" rtlCol="0">
            <a:spAutoFit/>
          </a:bodyPr>
          <a:lstStyle/>
          <a:p>
            <a:r>
              <a:rPr lang="en-US" b="1" dirty="0"/>
              <a:t>Desert Loop Network</a:t>
            </a:r>
            <a:br>
              <a:rPr lang="en-US" dirty="0"/>
            </a:br>
            <a:r>
              <a:rPr lang="en-US" dirty="0"/>
              <a:t>36 active stations</a:t>
            </a:r>
            <a:br>
              <a:rPr lang="en-US" dirty="0"/>
            </a:br>
            <a:r>
              <a:rPr lang="en-US" dirty="0"/>
              <a:t>4+ more planned</a:t>
            </a:r>
          </a:p>
        </p:txBody>
      </p:sp>
    </p:spTree>
    <p:extLst>
      <p:ext uri="{BB962C8B-B14F-4D97-AF65-F5344CB8AC3E}">
        <p14:creationId xmlns:p14="http://schemas.microsoft.com/office/powerpoint/2010/main" val="235702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15"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F9E539-7EC6-C640-AAF7-6F5DBE450DB5}"/>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Network Dialog</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CB4BEE2-109B-E846-B0F1-D48804F88C4A}"/>
              </a:ext>
            </a:extLst>
          </p:cNvPr>
          <p:cNvSpPr>
            <a:spLocks noGrp="1"/>
          </p:cNvSpPr>
          <p:nvPr>
            <p:ph idx="1"/>
          </p:nvPr>
        </p:nvSpPr>
        <p:spPr>
          <a:xfrm>
            <a:off x="4447308" y="591344"/>
            <a:ext cx="6906491" cy="5585619"/>
          </a:xfrm>
        </p:spPr>
        <p:txBody>
          <a:bodyPr anchor="ctr">
            <a:normAutofit/>
          </a:bodyPr>
          <a:lstStyle/>
          <a:p>
            <a:r>
              <a:rPr lang="en-US" dirty="0"/>
              <a:t>Examples from other networks</a:t>
            </a:r>
          </a:p>
          <a:p>
            <a:pPr lvl="1"/>
            <a:r>
              <a:rPr lang="en-US" dirty="0"/>
              <a:t>Alaska</a:t>
            </a:r>
          </a:p>
          <a:p>
            <a:pPr lvl="1"/>
            <a:r>
              <a:rPr lang="en-US" dirty="0"/>
              <a:t>Oregon</a:t>
            </a:r>
          </a:p>
          <a:p>
            <a:pPr lvl="1"/>
            <a:r>
              <a:rPr lang="en-US" dirty="0"/>
              <a:t>Utah and Others </a:t>
            </a:r>
          </a:p>
          <a:p>
            <a:pPr marL="0" indent="0">
              <a:buNone/>
            </a:pPr>
            <a:endParaRPr lang="en-US" dirty="0"/>
          </a:p>
        </p:txBody>
      </p:sp>
    </p:spTree>
    <p:extLst>
      <p:ext uri="{BB962C8B-B14F-4D97-AF65-F5344CB8AC3E}">
        <p14:creationId xmlns:p14="http://schemas.microsoft.com/office/powerpoint/2010/main" val="3475963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a:latin typeface="Calibri"/>
                <a:ea typeface="Calibri"/>
                <a:cs typeface="Calibri"/>
                <a:sym typeface="Calibri"/>
              </a:rPr>
              <a:t>Alaska Earthquake Center</a:t>
            </a:r>
            <a:endParaRPr>
              <a:latin typeface="Calibri"/>
              <a:ea typeface="Calibri"/>
              <a:cs typeface="Calibri"/>
              <a:sym typeface="Calibri"/>
            </a:endParaRPr>
          </a:p>
          <a:p>
            <a:pPr>
              <a:spcBef>
                <a:spcPts val="0"/>
              </a:spcBef>
            </a:pPr>
            <a:endParaRPr sz="2667">
              <a:latin typeface="Calibri"/>
              <a:ea typeface="Calibri"/>
              <a:cs typeface="Calibri"/>
              <a:sym typeface="Calibri"/>
            </a:endParaRPr>
          </a:p>
          <a:p>
            <a:pPr>
              <a:spcBef>
                <a:spcPts val="0"/>
              </a:spcBef>
            </a:pPr>
            <a:r>
              <a:rPr lang="en">
                <a:latin typeface="Calibri"/>
                <a:ea typeface="Calibri"/>
                <a:cs typeface="Calibri"/>
                <a:sym typeface="Calibri"/>
              </a:rPr>
              <a:t>Data routing redundancy </a:t>
            </a:r>
            <a:endParaRPr>
              <a:latin typeface="Calibri"/>
              <a:ea typeface="Calibri"/>
              <a:cs typeface="Calibri"/>
              <a:sym typeface="Calibri"/>
            </a:endParaRPr>
          </a:p>
          <a:p>
            <a:pPr>
              <a:spcBef>
                <a:spcPts val="0"/>
              </a:spcBef>
            </a:pPr>
            <a:endParaRPr sz="3533">
              <a:latin typeface="Calibri"/>
              <a:ea typeface="Calibri"/>
              <a:cs typeface="Calibri"/>
              <a:sym typeface="Calibri"/>
            </a:endParaRPr>
          </a:p>
        </p:txBody>
      </p:sp>
      <p:sp>
        <p:nvSpPr>
          <p:cNvPr id="55" name="Google Shape;55;p13"/>
          <p:cNvSpPr txBox="1">
            <a:spLocks noGrp="1"/>
          </p:cNvSpPr>
          <p:nvPr>
            <p:ph type="subTitle" idx="1"/>
          </p:nvPr>
        </p:nvSpPr>
        <p:spPr>
          <a:xfrm>
            <a:off x="477467" y="4059133"/>
            <a:ext cx="11360800" cy="1534000"/>
          </a:xfrm>
          <a:prstGeom prst="rect">
            <a:avLst/>
          </a:prstGeom>
        </p:spPr>
        <p:txBody>
          <a:bodyPr spcFirstLastPara="1" vert="horz" wrap="square" lIns="121900" tIns="121900" rIns="121900" bIns="121900" rtlCol="0" anchor="t" anchorCtr="0">
            <a:normAutofit/>
          </a:bodyPr>
          <a:lstStyle/>
          <a:p>
            <a:pPr>
              <a:spcBef>
                <a:spcPts val="0"/>
              </a:spcBef>
            </a:pPr>
            <a:r>
              <a:rPr lang="en">
                <a:solidFill>
                  <a:schemeClr val="dk1"/>
                </a:solidFill>
                <a:latin typeface="Calibri"/>
                <a:ea typeface="Calibri"/>
                <a:cs typeface="Calibri"/>
                <a:sym typeface="Calibri"/>
              </a:rPr>
              <a:t>Nate Murphy</a:t>
            </a:r>
            <a:endParaRPr>
              <a:solidFill>
                <a:schemeClr val="dk1"/>
              </a:solidFill>
              <a:latin typeface="Calibri"/>
              <a:ea typeface="Calibri"/>
              <a:cs typeface="Calibri"/>
              <a:sym typeface="Calibri"/>
            </a:endParaRPr>
          </a:p>
          <a:p>
            <a:pPr>
              <a:spcBef>
                <a:spcPts val="0"/>
              </a:spcBef>
            </a:pPr>
            <a:endParaRPr>
              <a:solidFill>
                <a:schemeClr val="dk1"/>
              </a:solidFill>
              <a:latin typeface="Calibri"/>
              <a:ea typeface="Calibri"/>
              <a:cs typeface="Calibri"/>
              <a:sym typeface="Calibri"/>
            </a:endParaRPr>
          </a:p>
          <a:p>
            <a:pPr>
              <a:spcBef>
                <a:spcPts val="0"/>
              </a:spcBef>
            </a:pPr>
            <a:r>
              <a:rPr lang="en">
                <a:solidFill>
                  <a:schemeClr val="dk1"/>
                </a:solidFill>
                <a:latin typeface="Calibri"/>
                <a:ea typeface="Calibri"/>
                <a:cs typeface="Calibri"/>
                <a:sym typeface="Calibri"/>
              </a:rPr>
              <a:t>NetOps 2021</a:t>
            </a:r>
            <a:endParaRPr>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F9E539-7EC6-C640-AAF7-6F5DBE450DB5}"/>
              </a:ext>
            </a:extLst>
          </p:cNvPr>
          <p:cNvSpPr>
            <a:spLocks noGrp="1"/>
          </p:cNvSpPr>
          <p:nvPr>
            <p:ph type="title"/>
          </p:nvPr>
        </p:nvSpPr>
        <p:spPr>
          <a:xfrm>
            <a:off x="686834" y="1153572"/>
            <a:ext cx="3200400" cy="4461163"/>
          </a:xfrm>
        </p:spPr>
        <p:txBody>
          <a:bodyPr>
            <a:normAutofit/>
          </a:bodyPr>
          <a:lstStyle/>
          <a:p>
            <a:r>
              <a:rPr lang="en-US">
                <a:solidFill>
                  <a:srgbClr val="FFFFFF"/>
                </a:solidFill>
              </a:rPr>
              <a:t>Outline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CB4BEE2-109B-E846-B0F1-D48804F88C4A}"/>
              </a:ext>
            </a:extLst>
          </p:cNvPr>
          <p:cNvSpPr>
            <a:spLocks noGrp="1"/>
          </p:cNvSpPr>
          <p:nvPr>
            <p:ph idx="1"/>
          </p:nvPr>
        </p:nvSpPr>
        <p:spPr>
          <a:xfrm>
            <a:off x="4447308" y="591344"/>
            <a:ext cx="6906491" cy="5585619"/>
          </a:xfrm>
        </p:spPr>
        <p:txBody>
          <a:bodyPr anchor="ctr">
            <a:normAutofit/>
          </a:bodyPr>
          <a:lstStyle/>
          <a:p>
            <a:r>
              <a:rPr lang="en-US" dirty="0"/>
              <a:t>Redundancy, what and why? – </a:t>
            </a:r>
            <a:r>
              <a:rPr lang="en-US" i="1" dirty="0"/>
              <a:t>3 min</a:t>
            </a:r>
            <a:endParaRPr lang="en-US" dirty="0"/>
          </a:p>
          <a:p>
            <a:r>
              <a:rPr lang="en-US" dirty="0"/>
              <a:t>Topologies in redundant telemetry – </a:t>
            </a:r>
            <a:r>
              <a:rPr lang="en-US" i="1" dirty="0"/>
              <a:t>5 min</a:t>
            </a:r>
            <a:endParaRPr lang="en-US" dirty="0"/>
          </a:p>
          <a:p>
            <a:r>
              <a:rPr lang="en-US" dirty="0"/>
              <a:t>Case studies, SCSN (</a:t>
            </a:r>
            <a:r>
              <a:rPr lang="en-US" i="1" dirty="0"/>
              <a:t>Chris Bruton, SCSN) – 15 min</a:t>
            </a:r>
            <a:endParaRPr lang="en-US" dirty="0"/>
          </a:p>
          <a:p>
            <a:r>
              <a:rPr lang="en-US" dirty="0"/>
              <a:t>Quick-look summaries, other ANSS networks </a:t>
            </a:r>
            <a:r>
              <a:rPr lang="en-US" i="1" dirty="0"/>
              <a:t>2-3 min </a:t>
            </a:r>
            <a:r>
              <a:rPr lang="en-US" i="1" dirty="0" err="1"/>
              <a:t>ea</a:t>
            </a:r>
            <a:endParaRPr lang="en-US" i="1" dirty="0"/>
          </a:p>
          <a:p>
            <a:pPr lvl="1"/>
            <a:r>
              <a:rPr lang="en-US" i="1" dirty="0"/>
              <a:t>Utah, Alaska, ... your network here!</a:t>
            </a:r>
          </a:p>
          <a:p>
            <a:r>
              <a:rPr lang="en-US" dirty="0"/>
              <a:t>Discussion</a:t>
            </a:r>
          </a:p>
          <a:p>
            <a:r>
              <a:rPr lang="en-US" dirty="0"/>
              <a:t>Feedback</a:t>
            </a:r>
          </a:p>
          <a:p>
            <a:endParaRPr lang="en-US" dirty="0"/>
          </a:p>
        </p:txBody>
      </p:sp>
    </p:spTree>
    <p:extLst>
      <p:ext uri="{BB962C8B-B14F-4D97-AF65-F5344CB8AC3E}">
        <p14:creationId xmlns:p14="http://schemas.microsoft.com/office/powerpoint/2010/main" val="880593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Calibri"/>
                <a:ea typeface="Calibri"/>
                <a:cs typeface="Calibri"/>
                <a:sym typeface="Calibri"/>
              </a:rPr>
              <a:t>AWS backup routing and data acquisition system	</a:t>
            </a:r>
            <a:endParaRPr>
              <a:latin typeface="Calibri"/>
              <a:ea typeface="Calibri"/>
              <a:cs typeface="Calibri"/>
              <a:sym typeface="Calibri"/>
            </a:endParaRPr>
          </a:p>
        </p:txBody>
      </p:sp>
      <p:sp>
        <p:nvSpPr>
          <p:cNvPr id="61" name="Google Shape;61;p1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fontScale="77500" lnSpcReduction="20000"/>
          </a:bodyPr>
          <a:lstStyle/>
          <a:p>
            <a:pPr indent="-445758">
              <a:lnSpc>
                <a:spcPct val="115000"/>
              </a:lnSpc>
              <a:buClr>
                <a:schemeClr val="dk1"/>
              </a:buClr>
              <a:buSzPct val="100000"/>
              <a:buFont typeface="Calibri"/>
              <a:buChar char="●"/>
            </a:pPr>
            <a:r>
              <a:rPr lang="en">
                <a:solidFill>
                  <a:schemeClr val="dk1"/>
                </a:solidFill>
                <a:latin typeface="Calibri"/>
                <a:ea typeface="Calibri"/>
                <a:cs typeface="Calibri"/>
                <a:sym typeface="Calibri"/>
              </a:rPr>
              <a:t>Initial development began in summer, 2019.</a:t>
            </a:r>
            <a:endParaRPr>
              <a:solidFill>
                <a:schemeClr val="dk1"/>
              </a:solidFill>
              <a:latin typeface="Calibri"/>
              <a:ea typeface="Calibri"/>
              <a:cs typeface="Calibri"/>
              <a:sym typeface="Calibri"/>
            </a:endParaRPr>
          </a:p>
          <a:p>
            <a:pPr indent="0">
              <a:lnSpc>
                <a:spcPct val="115000"/>
              </a:lnSpc>
              <a:buNone/>
            </a:pPr>
            <a:endParaRPr>
              <a:solidFill>
                <a:schemeClr val="dk1"/>
              </a:solidFill>
              <a:latin typeface="Calibri"/>
              <a:ea typeface="Calibri"/>
              <a:cs typeface="Calibri"/>
              <a:sym typeface="Calibri"/>
            </a:endParaRPr>
          </a:p>
          <a:p>
            <a:pPr indent="-445758">
              <a:lnSpc>
                <a:spcPct val="115000"/>
              </a:lnSpc>
              <a:buClr>
                <a:schemeClr val="dk1"/>
              </a:buClr>
              <a:buSzPct val="100000"/>
              <a:buFont typeface="Calibri"/>
              <a:buChar char="●"/>
            </a:pPr>
            <a:r>
              <a:rPr lang="en">
                <a:solidFill>
                  <a:schemeClr val="dk1"/>
                </a:solidFill>
                <a:latin typeface="Calibri"/>
                <a:ea typeface="Calibri"/>
                <a:cs typeface="Calibri"/>
                <a:sym typeface="Calibri"/>
              </a:rPr>
              <a:t>Mikrotik CHR instance serves as the VPN endpoint for field network tunnels</a:t>
            </a:r>
            <a:endParaRPr>
              <a:solidFill>
                <a:schemeClr val="dk1"/>
              </a:solidFill>
              <a:latin typeface="Calibri"/>
              <a:ea typeface="Calibri"/>
              <a:cs typeface="Calibri"/>
              <a:sym typeface="Calibri"/>
            </a:endParaRPr>
          </a:p>
          <a:p>
            <a:pPr lvl="1" indent="-414432">
              <a:lnSpc>
                <a:spcPct val="115000"/>
              </a:lnSpc>
              <a:buClr>
                <a:schemeClr val="dk1"/>
              </a:buClr>
              <a:buSzPct val="100000"/>
              <a:buFont typeface="Calibri"/>
              <a:buChar char="○"/>
            </a:pPr>
            <a:r>
              <a:rPr lang="en">
                <a:solidFill>
                  <a:schemeClr val="dk1"/>
                </a:solidFill>
                <a:latin typeface="Calibri"/>
                <a:ea typeface="Calibri"/>
                <a:cs typeface="Calibri"/>
                <a:sym typeface="Calibri"/>
              </a:rPr>
              <a:t>AWS t2.micro instance and single AWS elastic (public) IP</a:t>
            </a:r>
            <a:endParaRPr>
              <a:solidFill>
                <a:schemeClr val="dk1"/>
              </a:solidFill>
              <a:latin typeface="Calibri"/>
              <a:ea typeface="Calibri"/>
              <a:cs typeface="Calibri"/>
              <a:sym typeface="Calibri"/>
            </a:endParaRPr>
          </a:p>
          <a:p>
            <a:pPr lvl="1" indent="-414432">
              <a:lnSpc>
                <a:spcPct val="115000"/>
              </a:lnSpc>
              <a:buClr>
                <a:schemeClr val="dk1"/>
              </a:buClr>
              <a:buSzPct val="100000"/>
              <a:buFont typeface="Calibri"/>
              <a:buChar char="○"/>
            </a:pPr>
            <a:r>
              <a:rPr lang="en">
                <a:solidFill>
                  <a:schemeClr val="dk1"/>
                </a:solidFill>
                <a:latin typeface="Calibri"/>
                <a:ea typeface="Calibri"/>
                <a:cs typeface="Calibri"/>
                <a:sym typeface="Calibri"/>
              </a:rPr>
              <a:t>Consistent tunnel configurations with Mikrotik RB750 field routers</a:t>
            </a:r>
            <a:endParaRPr>
              <a:solidFill>
                <a:schemeClr val="dk1"/>
              </a:solidFill>
              <a:latin typeface="Calibri"/>
              <a:ea typeface="Calibri"/>
              <a:cs typeface="Calibri"/>
              <a:sym typeface="Calibri"/>
            </a:endParaRPr>
          </a:p>
          <a:p>
            <a:pPr lvl="1" indent="-414432">
              <a:lnSpc>
                <a:spcPct val="115000"/>
              </a:lnSpc>
              <a:buClr>
                <a:schemeClr val="dk1"/>
              </a:buClr>
              <a:buSzPct val="100000"/>
              <a:buFont typeface="Calibri"/>
              <a:buChar char="○"/>
            </a:pPr>
            <a:r>
              <a:rPr lang="en">
                <a:solidFill>
                  <a:schemeClr val="dk1"/>
                </a:solidFill>
                <a:latin typeface="Calibri"/>
                <a:ea typeface="Calibri"/>
                <a:cs typeface="Calibri"/>
                <a:sym typeface="Calibri"/>
              </a:rPr>
              <a:t>Prefer L2TP VPN tunnels</a:t>
            </a:r>
            <a:endParaRPr>
              <a:solidFill>
                <a:schemeClr val="dk1"/>
              </a:solidFill>
              <a:latin typeface="Calibri"/>
              <a:ea typeface="Calibri"/>
              <a:cs typeface="Calibri"/>
              <a:sym typeface="Calibri"/>
            </a:endParaRPr>
          </a:p>
          <a:p>
            <a:pPr lvl="1" indent="-414432">
              <a:lnSpc>
                <a:spcPct val="115000"/>
              </a:lnSpc>
              <a:buClr>
                <a:schemeClr val="dk1"/>
              </a:buClr>
              <a:buSzPct val="100000"/>
              <a:buFont typeface="Calibri"/>
              <a:buChar char="○"/>
            </a:pPr>
            <a:r>
              <a:rPr lang="en">
                <a:solidFill>
                  <a:schemeClr val="dk1"/>
                </a:solidFill>
                <a:latin typeface="Calibri"/>
                <a:ea typeface="Calibri"/>
                <a:cs typeface="Calibri"/>
                <a:sym typeface="Calibri"/>
              </a:rPr>
              <a:t>Tunnels remain active, route priority settings on field routers determines data path.</a:t>
            </a:r>
            <a:endParaRPr>
              <a:solidFill>
                <a:schemeClr val="dk1"/>
              </a:solidFill>
              <a:latin typeface="Calibri"/>
              <a:ea typeface="Calibri"/>
              <a:cs typeface="Calibri"/>
              <a:sym typeface="Calibri"/>
            </a:endParaRPr>
          </a:p>
          <a:p>
            <a:pPr indent="0">
              <a:lnSpc>
                <a:spcPct val="115000"/>
              </a:lnSpc>
              <a:buNone/>
            </a:pPr>
            <a:endParaRPr>
              <a:solidFill>
                <a:schemeClr val="dk1"/>
              </a:solidFill>
              <a:latin typeface="Calibri"/>
              <a:ea typeface="Calibri"/>
              <a:cs typeface="Calibri"/>
              <a:sym typeface="Calibri"/>
            </a:endParaRPr>
          </a:p>
          <a:p>
            <a:pPr indent="-445758">
              <a:lnSpc>
                <a:spcPct val="115000"/>
              </a:lnSpc>
              <a:buClr>
                <a:schemeClr val="dk1"/>
              </a:buClr>
              <a:buSzPct val="100000"/>
              <a:buFont typeface="Calibri"/>
              <a:buChar char="●"/>
            </a:pPr>
            <a:r>
              <a:rPr lang="en">
                <a:solidFill>
                  <a:schemeClr val="dk1"/>
                </a:solidFill>
                <a:latin typeface="Calibri"/>
                <a:ea typeface="Calibri"/>
                <a:cs typeface="Calibri"/>
                <a:sym typeface="Calibri"/>
              </a:rPr>
              <a:t>Separate AWS instances host data acquisition, processing, and development VMs</a:t>
            </a:r>
            <a:br>
              <a:rPr lang="en">
                <a:solidFill>
                  <a:schemeClr val="dk1"/>
                </a:solidFill>
                <a:latin typeface="Calibri"/>
                <a:ea typeface="Calibri"/>
                <a:cs typeface="Calibri"/>
                <a:sym typeface="Calibri"/>
              </a:rPr>
            </a:br>
            <a:endParaRPr>
              <a:solidFill>
                <a:schemeClr val="dk1"/>
              </a:solidFill>
              <a:latin typeface="Calibri"/>
              <a:ea typeface="Calibri"/>
              <a:cs typeface="Calibri"/>
              <a:sym typeface="Calibri"/>
            </a:endParaRPr>
          </a:p>
          <a:p>
            <a:pPr indent="-445758">
              <a:lnSpc>
                <a:spcPct val="115000"/>
              </a:lnSpc>
              <a:buClr>
                <a:schemeClr val="dk1"/>
              </a:buClr>
              <a:buSzPct val="100000"/>
              <a:buFont typeface="Calibri"/>
              <a:buChar char="●"/>
            </a:pPr>
            <a:r>
              <a:rPr lang="en">
                <a:solidFill>
                  <a:schemeClr val="dk1"/>
                </a:solidFill>
                <a:latin typeface="Calibri"/>
                <a:ea typeface="Calibri"/>
                <a:cs typeface="Calibri"/>
                <a:sym typeface="Calibri"/>
              </a:rPr>
              <a:t>Provides alternate routing options or full backup data acquisition</a:t>
            </a:r>
            <a:endParaRPr>
              <a:solidFill>
                <a:schemeClr val="dk1"/>
              </a:solidFill>
              <a:latin typeface="Calibri"/>
              <a:ea typeface="Calibri"/>
              <a:cs typeface="Calibri"/>
              <a:sym typeface="Calibri"/>
            </a:endParaRPr>
          </a:p>
          <a:p>
            <a:pPr lvl="1" indent="-414432">
              <a:lnSpc>
                <a:spcPct val="115000"/>
              </a:lnSpc>
              <a:buClr>
                <a:schemeClr val="dk1"/>
              </a:buClr>
              <a:buSzPct val="100000"/>
              <a:buFont typeface="Calibri"/>
              <a:buChar char="○"/>
            </a:pPr>
            <a:r>
              <a:rPr lang="en">
                <a:solidFill>
                  <a:schemeClr val="dk1"/>
                </a:solidFill>
                <a:latin typeface="Calibri"/>
                <a:ea typeface="Calibri"/>
                <a:cs typeface="Calibri"/>
                <a:sym typeface="Calibri"/>
              </a:rPr>
              <a:t>UA Cisco ASA firewall occasionally blocks a subset of our field VPN connections -&gt; backup route through AWS</a:t>
            </a:r>
            <a:endParaRPr>
              <a:solidFill>
                <a:schemeClr val="dk1"/>
              </a:solidFill>
              <a:latin typeface="Calibri"/>
              <a:ea typeface="Calibri"/>
              <a:cs typeface="Calibri"/>
              <a:sym typeface="Calibri"/>
            </a:endParaRPr>
          </a:p>
          <a:p>
            <a:pPr lvl="1" indent="-414432">
              <a:lnSpc>
                <a:spcPct val="115000"/>
              </a:lnSpc>
              <a:buClr>
                <a:schemeClr val="dk1"/>
              </a:buClr>
              <a:buSzPct val="100000"/>
              <a:buFont typeface="Calibri"/>
              <a:buChar char="○"/>
            </a:pPr>
            <a:r>
              <a:rPr lang="en">
                <a:solidFill>
                  <a:schemeClr val="dk1"/>
                </a:solidFill>
                <a:latin typeface="Calibri"/>
                <a:ea typeface="Calibri"/>
                <a:cs typeface="Calibri"/>
                <a:sym typeface="Calibri"/>
              </a:rPr>
              <a:t>Full local server or network outage -&gt; AWS backup acquisition system takes over</a:t>
            </a:r>
            <a:endParaRPr>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2022101" y="463966"/>
            <a:ext cx="8147815" cy="5690469"/>
          </a:xfrm>
          <a:prstGeom prst="rect">
            <a:avLst/>
          </a:prstGeom>
          <a:noFill/>
          <a:ln>
            <a:noFill/>
          </a:ln>
        </p:spPr>
      </p:pic>
      <p:grpSp>
        <p:nvGrpSpPr>
          <p:cNvPr id="67" name="Google Shape;67;p15"/>
          <p:cNvGrpSpPr/>
          <p:nvPr/>
        </p:nvGrpSpPr>
        <p:grpSpPr>
          <a:xfrm>
            <a:off x="67651" y="1802694"/>
            <a:ext cx="1953055" cy="1491973"/>
            <a:chOff x="50738" y="1352020"/>
            <a:chExt cx="1464791" cy="1118980"/>
          </a:xfrm>
        </p:grpSpPr>
        <p:pic>
          <p:nvPicPr>
            <p:cNvPr id="68" name="Google Shape;68;p15"/>
            <p:cNvPicPr preferRelativeResize="0"/>
            <p:nvPr/>
          </p:nvPicPr>
          <p:blipFill>
            <a:blip r:embed="rId4">
              <a:alphaModFix/>
            </a:blip>
            <a:stretch>
              <a:fillRect/>
            </a:stretch>
          </p:blipFill>
          <p:spPr>
            <a:xfrm>
              <a:off x="50738" y="1352020"/>
              <a:ext cx="1464791" cy="1118980"/>
            </a:xfrm>
            <a:prstGeom prst="rect">
              <a:avLst/>
            </a:prstGeom>
            <a:noFill/>
            <a:ln w="19050" cap="flat" cmpd="sng">
              <a:solidFill>
                <a:schemeClr val="dk2"/>
              </a:solidFill>
              <a:prstDash val="solid"/>
              <a:round/>
              <a:headEnd type="none" w="sm" len="sm"/>
              <a:tailEnd type="none" w="sm" len="sm"/>
            </a:ln>
          </p:spPr>
        </p:pic>
        <p:sp>
          <p:nvSpPr>
            <p:cNvPr id="69" name="Google Shape;69;p15"/>
            <p:cNvSpPr txBox="1"/>
            <p:nvPr/>
          </p:nvSpPr>
          <p:spPr>
            <a:xfrm>
              <a:off x="50751" y="1352020"/>
              <a:ext cx="587400" cy="184666"/>
            </a:xfrm>
            <a:prstGeom prst="rect">
              <a:avLst/>
            </a:prstGeom>
            <a:noFill/>
            <a:ln>
              <a:noFill/>
            </a:ln>
            <a:effectLst>
              <a:outerShdw blurRad="57150" dist="19050" dir="5400000" algn="bl" rotWithShape="0">
                <a:srgbClr val="000000">
                  <a:alpha val="50000"/>
                </a:srgbClr>
              </a:outerShdw>
            </a:effectLst>
          </p:spPr>
          <p:txBody>
            <a:bodyPr spcFirstLastPara="1" wrap="square" lIns="0" tIns="0" rIns="0" bIns="0" anchor="t" anchorCtr="0">
              <a:spAutoFit/>
            </a:bodyPr>
            <a:lstStyle/>
            <a:p>
              <a:r>
                <a:rPr lang="en" sz="1600">
                  <a:latin typeface="Calibri"/>
                  <a:ea typeface="Calibri"/>
                  <a:cs typeface="Calibri"/>
                  <a:sym typeface="Calibri"/>
                </a:rPr>
                <a:t>AK.PPLA</a:t>
              </a:r>
              <a:endParaRPr sz="1600">
                <a:latin typeface="Calibri"/>
                <a:ea typeface="Calibri"/>
                <a:cs typeface="Calibri"/>
                <a:sym typeface="Calibri"/>
              </a:endParaRPr>
            </a:p>
          </p:txBody>
        </p:sp>
      </p:grpSp>
      <p:grpSp>
        <p:nvGrpSpPr>
          <p:cNvPr id="70" name="Google Shape;70;p15"/>
          <p:cNvGrpSpPr/>
          <p:nvPr/>
        </p:nvGrpSpPr>
        <p:grpSpPr>
          <a:xfrm>
            <a:off x="58000" y="3459885"/>
            <a:ext cx="1962701" cy="1484116"/>
            <a:chOff x="43500" y="2594913"/>
            <a:chExt cx="1472026" cy="1113087"/>
          </a:xfrm>
        </p:grpSpPr>
        <p:pic>
          <p:nvPicPr>
            <p:cNvPr id="71" name="Google Shape;71;p15"/>
            <p:cNvPicPr preferRelativeResize="0"/>
            <p:nvPr/>
          </p:nvPicPr>
          <p:blipFill>
            <a:blip r:embed="rId5">
              <a:alphaModFix/>
            </a:blip>
            <a:stretch>
              <a:fillRect/>
            </a:stretch>
          </p:blipFill>
          <p:spPr>
            <a:xfrm>
              <a:off x="43500" y="2604000"/>
              <a:ext cx="1472026" cy="1104000"/>
            </a:xfrm>
            <a:prstGeom prst="rect">
              <a:avLst/>
            </a:prstGeom>
            <a:noFill/>
            <a:ln w="19050" cap="flat" cmpd="sng">
              <a:solidFill>
                <a:schemeClr val="dk2"/>
              </a:solidFill>
              <a:prstDash val="solid"/>
              <a:round/>
              <a:headEnd type="none" w="sm" len="sm"/>
              <a:tailEnd type="none" w="sm" len="sm"/>
            </a:ln>
          </p:spPr>
        </p:pic>
        <p:sp>
          <p:nvSpPr>
            <p:cNvPr id="72" name="Google Shape;72;p15"/>
            <p:cNvSpPr txBox="1"/>
            <p:nvPr/>
          </p:nvSpPr>
          <p:spPr>
            <a:xfrm>
              <a:off x="43500" y="2594913"/>
              <a:ext cx="539400" cy="184666"/>
            </a:xfrm>
            <a:prstGeom prst="rect">
              <a:avLst/>
            </a:prstGeom>
            <a:noFill/>
            <a:ln>
              <a:noFill/>
            </a:ln>
            <a:effectLst>
              <a:outerShdw blurRad="57150" dist="19050" dir="5400000" algn="bl" rotWithShape="0">
                <a:srgbClr val="000000">
                  <a:alpha val="50000"/>
                </a:srgbClr>
              </a:outerShdw>
            </a:effectLst>
          </p:spPr>
          <p:txBody>
            <a:bodyPr spcFirstLastPara="1" wrap="square" lIns="0" tIns="0" rIns="0" bIns="0" anchor="t" anchorCtr="0">
              <a:spAutoFit/>
            </a:bodyPr>
            <a:lstStyle/>
            <a:p>
              <a:r>
                <a:rPr lang="en" sz="1600">
                  <a:latin typeface="Calibri"/>
                  <a:ea typeface="Calibri"/>
                  <a:cs typeface="Calibri"/>
                  <a:sym typeface="Calibri"/>
                </a:rPr>
                <a:t>AK.CAST</a:t>
              </a:r>
              <a:endParaRPr sz="1600">
                <a:latin typeface="Calibri"/>
                <a:ea typeface="Calibri"/>
                <a:cs typeface="Calibri"/>
                <a:sym typeface="Calibri"/>
              </a:endParaRPr>
            </a:p>
          </p:txBody>
        </p:sp>
      </p:grpSp>
      <p:grpSp>
        <p:nvGrpSpPr>
          <p:cNvPr id="73" name="Google Shape;73;p15"/>
          <p:cNvGrpSpPr/>
          <p:nvPr/>
        </p:nvGrpSpPr>
        <p:grpSpPr>
          <a:xfrm>
            <a:off x="58003" y="5057287"/>
            <a:ext cx="1953061" cy="1491973"/>
            <a:chOff x="43502" y="3792965"/>
            <a:chExt cx="1464796" cy="1118980"/>
          </a:xfrm>
        </p:grpSpPr>
        <p:pic>
          <p:nvPicPr>
            <p:cNvPr id="74" name="Google Shape;74;p15"/>
            <p:cNvPicPr preferRelativeResize="0"/>
            <p:nvPr/>
          </p:nvPicPr>
          <p:blipFill>
            <a:blip r:embed="rId6">
              <a:alphaModFix/>
            </a:blip>
            <a:stretch>
              <a:fillRect/>
            </a:stretch>
          </p:blipFill>
          <p:spPr>
            <a:xfrm>
              <a:off x="43502" y="3792965"/>
              <a:ext cx="1464796" cy="1118980"/>
            </a:xfrm>
            <a:prstGeom prst="rect">
              <a:avLst/>
            </a:prstGeom>
            <a:noFill/>
            <a:ln w="19050" cap="flat" cmpd="sng">
              <a:solidFill>
                <a:schemeClr val="dk2"/>
              </a:solidFill>
              <a:prstDash val="solid"/>
              <a:round/>
              <a:headEnd type="none" w="sm" len="sm"/>
              <a:tailEnd type="none" w="sm" len="sm"/>
            </a:ln>
          </p:spPr>
        </p:pic>
        <p:sp>
          <p:nvSpPr>
            <p:cNvPr id="75" name="Google Shape;75;p15"/>
            <p:cNvSpPr txBox="1"/>
            <p:nvPr/>
          </p:nvSpPr>
          <p:spPr>
            <a:xfrm>
              <a:off x="43502" y="3792965"/>
              <a:ext cx="587400" cy="184666"/>
            </a:xfrm>
            <a:prstGeom prst="rect">
              <a:avLst/>
            </a:prstGeom>
            <a:noFill/>
            <a:ln>
              <a:noFill/>
            </a:ln>
            <a:effectLst>
              <a:outerShdw blurRad="57150" dist="19050" dir="5400000" algn="bl" rotWithShape="0">
                <a:srgbClr val="000000">
                  <a:alpha val="50000"/>
                </a:srgbClr>
              </a:outerShdw>
            </a:effectLst>
          </p:spPr>
          <p:txBody>
            <a:bodyPr spcFirstLastPara="1" wrap="square" lIns="0" tIns="0" rIns="0" bIns="0" anchor="t" anchorCtr="0">
              <a:spAutoFit/>
            </a:bodyPr>
            <a:lstStyle/>
            <a:p>
              <a:r>
                <a:rPr lang="en" sz="1600">
                  <a:latin typeface="Calibri"/>
                  <a:ea typeface="Calibri"/>
                  <a:cs typeface="Calibri"/>
                  <a:sym typeface="Calibri"/>
                </a:rPr>
                <a:t>AK.KTH</a:t>
              </a:r>
              <a:endParaRPr sz="1600">
                <a:latin typeface="Calibri"/>
                <a:ea typeface="Calibri"/>
                <a:cs typeface="Calibri"/>
                <a:sym typeface="Calibri"/>
              </a:endParaRPr>
            </a:p>
          </p:txBody>
        </p:sp>
      </p:grpSp>
      <p:grpSp>
        <p:nvGrpSpPr>
          <p:cNvPr id="76" name="Google Shape;76;p15"/>
          <p:cNvGrpSpPr/>
          <p:nvPr/>
        </p:nvGrpSpPr>
        <p:grpSpPr>
          <a:xfrm>
            <a:off x="10180951" y="187250"/>
            <a:ext cx="1953035" cy="1464765"/>
            <a:chOff x="7650225" y="55400"/>
            <a:chExt cx="1464776" cy="1098574"/>
          </a:xfrm>
        </p:grpSpPr>
        <p:pic>
          <p:nvPicPr>
            <p:cNvPr id="77" name="Google Shape;77;p15"/>
            <p:cNvPicPr preferRelativeResize="0"/>
            <p:nvPr/>
          </p:nvPicPr>
          <p:blipFill>
            <a:blip r:embed="rId7">
              <a:alphaModFix/>
            </a:blip>
            <a:stretch>
              <a:fillRect/>
            </a:stretch>
          </p:blipFill>
          <p:spPr>
            <a:xfrm>
              <a:off x="7650225" y="55400"/>
              <a:ext cx="1464776" cy="1098574"/>
            </a:xfrm>
            <a:prstGeom prst="rect">
              <a:avLst/>
            </a:prstGeom>
            <a:noFill/>
            <a:ln w="19050" cap="flat" cmpd="sng">
              <a:solidFill>
                <a:schemeClr val="dk2"/>
              </a:solidFill>
              <a:prstDash val="solid"/>
              <a:round/>
              <a:headEnd type="none" w="sm" len="sm"/>
              <a:tailEnd type="none" w="sm" len="sm"/>
            </a:ln>
          </p:spPr>
        </p:pic>
        <p:sp>
          <p:nvSpPr>
            <p:cNvPr id="78" name="Google Shape;78;p15"/>
            <p:cNvSpPr txBox="1"/>
            <p:nvPr/>
          </p:nvSpPr>
          <p:spPr>
            <a:xfrm>
              <a:off x="7650225" y="55400"/>
              <a:ext cx="539400" cy="184666"/>
            </a:xfrm>
            <a:prstGeom prst="rect">
              <a:avLst/>
            </a:prstGeom>
            <a:noFill/>
            <a:ln>
              <a:noFill/>
            </a:ln>
            <a:effectLst>
              <a:outerShdw blurRad="57150" dist="19050" dir="5400000" algn="bl" rotWithShape="0">
                <a:srgbClr val="000000">
                  <a:alpha val="50000"/>
                </a:srgbClr>
              </a:outerShdw>
            </a:effectLst>
          </p:spPr>
          <p:txBody>
            <a:bodyPr spcFirstLastPara="1" wrap="square" lIns="0" tIns="0" rIns="0" bIns="0" anchor="t" anchorCtr="0">
              <a:spAutoFit/>
            </a:bodyPr>
            <a:lstStyle/>
            <a:p>
              <a:r>
                <a:rPr lang="en" sz="1600">
                  <a:latin typeface="Calibri"/>
                  <a:ea typeface="Calibri"/>
                  <a:cs typeface="Calibri"/>
                  <a:sym typeface="Calibri"/>
                </a:rPr>
                <a:t>AK.MCK</a:t>
              </a:r>
              <a:endParaRPr sz="1600">
                <a:latin typeface="Calibri"/>
                <a:ea typeface="Calibri"/>
                <a:cs typeface="Calibri"/>
                <a:sym typeface="Calibri"/>
              </a:endParaRPr>
            </a:p>
          </p:txBody>
        </p:sp>
      </p:grpSp>
      <p:sp>
        <p:nvSpPr>
          <p:cNvPr id="79" name="Google Shape;79;p15"/>
          <p:cNvSpPr txBox="1"/>
          <p:nvPr/>
        </p:nvSpPr>
        <p:spPr>
          <a:xfrm>
            <a:off x="4640533" y="1"/>
            <a:ext cx="2891600" cy="574412"/>
          </a:xfrm>
          <a:prstGeom prst="rect">
            <a:avLst/>
          </a:prstGeom>
          <a:noFill/>
          <a:ln>
            <a:noFill/>
          </a:ln>
        </p:spPr>
        <p:txBody>
          <a:bodyPr spcFirstLastPara="1" wrap="square" lIns="121900" tIns="121900" rIns="121900" bIns="121900" anchor="t" anchorCtr="0">
            <a:spAutoFit/>
          </a:bodyPr>
          <a:lstStyle/>
          <a:p>
            <a:r>
              <a:rPr lang="en" sz="2133">
                <a:latin typeface="Calibri"/>
                <a:ea typeface="Calibri"/>
                <a:cs typeface="Calibri"/>
                <a:sym typeface="Calibri"/>
              </a:rPr>
              <a:t>Denali Region Network</a:t>
            </a:r>
            <a:endParaRPr sz="2133">
              <a:latin typeface="Calibri"/>
              <a:ea typeface="Calibri"/>
              <a:cs typeface="Calibri"/>
              <a:sym typeface="Calibri"/>
            </a:endParaRPr>
          </a:p>
        </p:txBody>
      </p:sp>
      <p:grpSp>
        <p:nvGrpSpPr>
          <p:cNvPr id="80" name="Google Shape;80;p15"/>
          <p:cNvGrpSpPr/>
          <p:nvPr/>
        </p:nvGrpSpPr>
        <p:grpSpPr>
          <a:xfrm>
            <a:off x="58001" y="201733"/>
            <a:ext cx="1963899" cy="1435739"/>
            <a:chOff x="43501" y="151300"/>
            <a:chExt cx="1472924" cy="1076804"/>
          </a:xfrm>
        </p:grpSpPr>
        <p:pic>
          <p:nvPicPr>
            <p:cNvPr id="81" name="Google Shape;81;p15"/>
            <p:cNvPicPr preferRelativeResize="0"/>
            <p:nvPr/>
          </p:nvPicPr>
          <p:blipFill>
            <a:blip r:embed="rId8">
              <a:alphaModFix/>
            </a:blip>
            <a:stretch>
              <a:fillRect/>
            </a:stretch>
          </p:blipFill>
          <p:spPr>
            <a:xfrm>
              <a:off x="43501" y="151301"/>
              <a:ext cx="1464780" cy="1076803"/>
            </a:xfrm>
            <a:prstGeom prst="rect">
              <a:avLst/>
            </a:prstGeom>
            <a:noFill/>
            <a:ln w="19050" cap="flat" cmpd="sng">
              <a:solidFill>
                <a:schemeClr val="dk2"/>
              </a:solidFill>
              <a:prstDash val="solid"/>
              <a:round/>
              <a:headEnd type="none" w="sm" len="sm"/>
              <a:tailEnd type="none" w="sm" len="sm"/>
            </a:ln>
          </p:spPr>
        </p:pic>
        <p:sp>
          <p:nvSpPr>
            <p:cNvPr id="82" name="Google Shape;82;p15"/>
            <p:cNvSpPr txBox="1"/>
            <p:nvPr/>
          </p:nvSpPr>
          <p:spPr>
            <a:xfrm>
              <a:off x="875625" y="151300"/>
              <a:ext cx="640800" cy="184666"/>
            </a:xfrm>
            <a:prstGeom prst="rect">
              <a:avLst/>
            </a:prstGeom>
            <a:noFill/>
            <a:ln>
              <a:noFill/>
            </a:ln>
            <a:effectLst>
              <a:outerShdw blurRad="57150" dist="19050" dir="5400000" algn="bl" rotWithShape="0">
                <a:srgbClr val="000000">
                  <a:alpha val="50000"/>
                </a:srgbClr>
              </a:outerShdw>
            </a:effectLst>
          </p:spPr>
          <p:txBody>
            <a:bodyPr spcFirstLastPara="1" wrap="square" lIns="0" tIns="0" rIns="0" bIns="0" anchor="t" anchorCtr="0">
              <a:spAutoFit/>
            </a:bodyPr>
            <a:lstStyle/>
            <a:p>
              <a:r>
                <a:rPr lang="en" sz="1600">
                  <a:latin typeface="Calibri"/>
                  <a:ea typeface="Calibri"/>
                  <a:cs typeface="Calibri"/>
                  <a:sym typeface="Calibri"/>
                </a:rPr>
                <a:t>AK.CHUM</a:t>
              </a:r>
              <a:endParaRPr sz="1600">
                <a:latin typeface="Calibri"/>
                <a:ea typeface="Calibri"/>
                <a:cs typeface="Calibri"/>
                <a:sym typeface="Calibri"/>
              </a:endParaRPr>
            </a:p>
          </p:txBody>
        </p:sp>
      </p:grpSp>
      <p:grpSp>
        <p:nvGrpSpPr>
          <p:cNvPr id="83" name="Google Shape;83;p15"/>
          <p:cNvGrpSpPr/>
          <p:nvPr/>
        </p:nvGrpSpPr>
        <p:grpSpPr>
          <a:xfrm>
            <a:off x="10171301" y="1796650"/>
            <a:ext cx="1953007" cy="1464765"/>
            <a:chOff x="7650225" y="1367925"/>
            <a:chExt cx="1464755" cy="1098574"/>
          </a:xfrm>
        </p:grpSpPr>
        <p:pic>
          <p:nvPicPr>
            <p:cNvPr id="84" name="Google Shape;84;p15"/>
            <p:cNvPicPr preferRelativeResize="0"/>
            <p:nvPr/>
          </p:nvPicPr>
          <p:blipFill>
            <a:blip r:embed="rId9">
              <a:alphaModFix/>
            </a:blip>
            <a:stretch>
              <a:fillRect/>
            </a:stretch>
          </p:blipFill>
          <p:spPr>
            <a:xfrm>
              <a:off x="7650225" y="1367925"/>
              <a:ext cx="1464755" cy="1098574"/>
            </a:xfrm>
            <a:prstGeom prst="rect">
              <a:avLst/>
            </a:prstGeom>
            <a:noFill/>
            <a:ln w="19050" cap="flat" cmpd="sng">
              <a:solidFill>
                <a:schemeClr val="dk2"/>
              </a:solidFill>
              <a:prstDash val="solid"/>
              <a:round/>
              <a:headEnd type="none" w="sm" len="sm"/>
              <a:tailEnd type="none" w="sm" len="sm"/>
            </a:ln>
          </p:spPr>
        </p:pic>
        <p:sp>
          <p:nvSpPr>
            <p:cNvPr id="85" name="Google Shape;85;p15"/>
            <p:cNvSpPr txBox="1"/>
            <p:nvPr/>
          </p:nvSpPr>
          <p:spPr>
            <a:xfrm>
              <a:off x="8661950" y="1372463"/>
              <a:ext cx="445800" cy="184666"/>
            </a:xfrm>
            <a:prstGeom prst="rect">
              <a:avLst/>
            </a:prstGeom>
            <a:noFill/>
            <a:ln>
              <a:noFill/>
            </a:ln>
            <a:effectLst>
              <a:outerShdw blurRad="57150" dist="19050" dir="5400000" algn="bl" rotWithShape="0">
                <a:srgbClr val="000000">
                  <a:alpha val="50000"/>
                </a:srgbClr>
              </a:outerShdw>
            </a:effectLst>
          </p:spPr>
          <p:txBody>
            <a:bodyPr spcFirstLastPara="1" wrap="square" lIns="0" tIns="0" rIns="0" bIns="0" anchor="t" anchorCtr="0">
              <a:spAutoFit/>
            </a:bodyPr>
            <a:lstStyle/>
            <a:p>
              <a:r>
                <a:rPr lang="en" sz="1600">
                  <a:latin typeface="Calibri"/>
                  <a:ea typeface="Calibri"/>
                  <a:cs typeface="Calibri"/>
                  <a:sym typeface="Calibri"/>
                </a:rPr>
                <a:t>AK.TRF</a:t>
              </a:r>
              <a:endParaRPr sz="1600">
                <a:latin typeface="Calibri"/>
                <a:ea typeface="Calibri"/>
                <a:cs typeface="Calibri"/>
                <a:sym typeface="Calibri"/>
              </a:endParaRPr>
            </a:p>
          </p:txBody>
        </p:sp>
      </p:grpSp>
      <p:grpSp>
        <p:nvGrpSpPr>
          <p:cNvPr id="86" name="Google Shape;86;p15"/>
          <p:cNvGrpSpPr/>
          <p:nvPr/>
        </p:nvGrpSpPr>
        <p:grpSpPr>
          <a:xfrm>
            <a:off x="10520082" y="3383318"/>
            <a:ext cx="1255465" cy="1673967"/>
            <a:chOff x="7911811" y="2540900"/>
            <a:chExt cx="941599" cy="1255475"/>
          </a:xfrm>
        </p:grpSpPr>
        <p:pic>
          <p:nvPicPr>
            <p:cNvPr id="87" name="Google Shape;87;p15"/>
            <p:cNvPicPr preferRelativeResize="0"/>
            <p:nvPr/>
          </p:nvPicPr>
          <p:blipFill>
            <a:blip r:embed="rId10">
              <a:alphaModFix/>
            </a:blip>
            <a:stretch>
              <a:fillRect/>
            </a:stretch>
          </p:blipFill>
          <p:spPr>
            <a:xfrm>
              <a:off x="7911811" y="2540925"/>
              <a:ext cx="941599" cy="1255450"/>
            </a:xfrm>
            <a:prstGeom prst="rect">
              <a:avLst/>
            </a:prstGeom>
            <a:noFill/>
            <a:ln w="19050" cap="flat" cmpd="sng">
              <a:solidFill>
                <a:schemeClr val="dk2"/>
              </a:solidFill>
              <a:prstDash val="solid"/>
              <a:round/>
              <a:headEnd type="none" w="sm" len="sm"/>
              <a:tailEnd type="none" w="sm" len="sm"/>
            </a:ln>
          </p:spPr>
        </p:pic>
        <p:sp>
          <p:nvSpPr>
            <p:cNvPr id="88" name="Google Shape;88;p15"/>
            <p:cNvSpPr txBox="1"/>
            <p:nvPr/>
          </p:nvSpPr>
          <p:spPr>
            <a:xfrm>
              <a:off x="8438200" y="2540900"/>
              <a:ext cx="415200" cy="184666"/>
            </a:xfrm>
            <a:prstGeom prst="rect">
              <a:avLst/>
            </a:prstGeom>
            <a:noFill/>
            <a:ln>
              <a:noFill/>
            </a:ln>
            <a:effectLst>
              <a:outerShdw blurRad="57150" dist="19050" dir="5400000" algn="bl" rotWithShape="0">
                <a:srgbClr val="000000">
                  <a:alpha val="50000"/>
                </a:srgbClr>
              </a:outerShdw>
            </a:effectLst>
          </p:spPr>
          <p:txBody>
            <a:bodyPr spcFirstLastPara="1" wrap="square" lIns="0" tIns="0" rIns="0" bIns="0" anchor="t" anchorCtr="0">
              <a:spAutoFit/>
            </a:bodyPr>
            <a:lstStyle/>
            <a:p>
              <a:r>
                <a:rPr lang="en" sz="1600">
                  <a:latin typeface="Calibri"/>
                  <a:ea typeface="Calibri"/>
                  <a:cs typeface="Calibri"/>
                  <a:sym typeface="Calibri"/>
                </a:rPr>
                <a:t>HLY_R</a:t>
              </a:r>
              <a:endParaRPr sz="1600">
                <a:latin typeface="Calibri"/>
                <a:ea typeface="Calibri"/>
                <a:cs typeface="Calibri"/>
                <a:sym typeface="Calibri"/>
              </a:endParaRPr>
            </a:p>
          </p:txBody>
        </p:sp>
      </p:grpSp>
      <p:grpSp>
        <p:nvGrpSpPr>
          <p:cNvPr id="89" name="Google Shape;89;p15"/>
          <p:cNvGrpSpPr/>
          <p:nvPr/>
        </p:nvGrpSpPr>
        <p:grpSpPr>
          <a:xfrm>
            <a:off x="10181052" y="5179195"/>
            <a:ext cx="1933481" cy="1435751"/>
            <a:chOff x="7635788" y="3884396"/>
            <a:chExt cx="1450111" cy="1076813"/>
          </a:xfrm>
        </p:grpSpPr>
        <p:pic>
          <p:nvPicPr>
            <p:cNvPr id="90" name="Google Shape;90;p15"/>
            <p:cNvPicPr preferRelativeResize="0"/>
            <p:nvPr/>
          </p:nvPicPr>
          <p:blipFill>
            <a:blip r:embed="rId11">
              <a:alphaModFix/>
            </a:blip>
            <a:stretch>
              <a:fillRect/>
            </a:stretch>
          </p:blipFill>
          <p:spPr>
            <a:xfrm>
              <a:off x="7635788" y="3884396"/>
              <a:ext cx="1450108" cy="1076813"/>
            </a:xfrm>
            <a:prstGeom prst="rect">
              <a:avLst/>
            </a:prstGeom>
            <a:noFill/>
            <a:ln w="19050" cap="flat" cmpd="sng">
              <a:solidFill>
                <a:schemeClr val="dk2"/>
              </a:solidFill>
              <a:prstDash val="solid"/>
              <a:round/>
              <a:headEnd type="none" w="sm" len="sm"/>
              <a:tailEnd type="none" w="sm" len="sm"/>
            </a:ln>
          </p:spPr>
        </p:pic>
        <p:sp>
          <p:nvSpPr>
            <p:cNvPr id="91" name="Google Shape;91;p15"/>
            <p:cNvSpPr txBox="1"/>
            <p:nvPr/>
          </p:nvSpPr>
          <p:spPr>
            <a:xfrm>
              <a:off x="8662299" y="3884400"/>
              <a:ext cx="423600" cy="184666"/>
            </a:xfrm>
            <a:prstGeom prst="rect">
              <a:avLst/>
            </a:prstGeom>
            <a:noFill/>
            <a:ln>
              <a:noFill/>
            </a:ln>
            <a:effectLst>
              <a:outerShdw blurRad="57150" dist="19050" dir="5400000" algn="bl" rotWithShape="0">
                <a:srgbClr val="000000">
                  <a:alpha val="50000"/>
                </a:srgbClr>
              </a:outerShdw>
            </a:effectLst>
          </p:spPr>
          <p:txBody>
            <a:bodyPr spcFirstLastPara="1" wrap="square" lIns="0" tIns="0" rIns="0" bIns="0" anchor="t" anchorCtr="0">
              <a:spAutoFit/>
            </a:bodyPr>
            <a:lstStyle/>
            <a:p>
              <a:r>
                <a:rPr lang="en" sz="1600">
                  <a:latin typeface="Calibri"/>
                  <a:ea typeface="Calibri"/>
                  <a:cs typeface="Calibri"/>
                  <a:sym typeface="Calibri"/>
                </a:rPr>
                <a:t>DBL_R</a:t>
              </a:r>
              <a:endParaRPr sz="1600">
                <a:latin typeface="Calibri"/>
                <a:ea typeface="Calibri"/>
                <a:cs typeface="Calibri"/>
                <a:sym typeface="Calibri"/>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6"/>
          <p:cNvPicPr preferRelativeResize="0"/>
          <p:nvPr/>
        </p:nvPicPr>
        <p:blipFill rotWithShape="1">
          <a:blip r:embed="rId3">
            <a:alphaModFix amt="50000"/>
          </a:blip>
          <a:srcRect l="7940" r="7948"/>
          <a:stretch/>
        </p:blipFill>
        <p:spPr>
          <a:xfrm>
            <a:off x="1" y="1"/>
            <a:ext cx="12192004" cy="6858201"/>
          </a:xfrm>
          <a:prstGeom prst="rect">
            <a:avLst/>
          </a:prstGeom>
          <a:noFill/>
          <a:ln>
            <a:noFill/>
          </a:ln>
        </p:spPr>
      </p:pic>
      <p:sp>
        <p:nvSpPr>
          <p:cNvPr id="97" name="Google Shape;97;p16"/>
          <p:cNvSpPr txBox="1">
            <a:spLocks noGrp="1"/>
          </p:cNvSpPr>
          <p:nvPr>
            <p:ph type="body" idx="1"/>
          </p:nvPr>
        </p:nvSpPr>
        <p:spPr>
          <a:xfrm>
            <a:off x="415600" y="1196433"/>
            <a:ext cx="11360800" cy="4555200"/>
          </a:xfrm>
          <a:prstGeom prst="rect">
            <a:avLst/>
          </a:prstGeom>
          <a:effectLst>
            <a:outerShdw blurRad="57150" dist="19050" dir="5400000" algn="bl" rotWithShape="0">
              <a:schemeClr val="lt1">
                <a:alpha val="50000"/>
              </a:schemeClr>
            </a:outerShdw>
          </a:effectLst>
        </p:spPr>
        <p:txBody>
          <a:bodyPr spcFirstLastPara="1" vert="horz" wrap="square" lIns="121900" tIns="121900" rIns="121900" bIns="121900" rtlCol="0" anchor="t" anchorCtr="0">
            <a:normAutofit fontScale="92500" lnSpcReduction="10000"/>
          </a:bodyPr>
          <a:lstStyle/>
          <a:p>
            <a:pPr marL="0" indent="0">
              <a:lnSpc>
                <a:spcPct val="100000"/>
              </a:lnSpc>
              <a:buNone/>
            </a:pPr>
            <a:r>
              <a:rPr lang="en" sz="3200">
                <a:solidFill>
                  <a:schemeClr val="dk1"/>
                </a:solidFill>
                <a:latin typeface="Calibri"/>
                <a:ea typeface="Calibri"/>
                <a:cs typeface="Calibri"/>
                <a:sym typeface="Calibri"/>
              </a:rPr>
              <a:t>Future Improvements</a:t>
            </a:r>
            <a:endParaRPr sz="3200">
              <a:solidFill>
                <a:schemeClr val="dk1"/>
              </a:solidFill>
              <a:latin typeface="Calibri"/>
              <a:ea typeface="Calibri"/>
              <a:cs typeface="Calibri"/>
              <a:sym typeface="Calibri"/>
            </a:endParaRPr>
          </a:p>
          <a:p>
            <a:pPr>
              <a:lnSpc>
                <a:spcPct val="100000"/>
              </a:lnSpc>
              <a:buClr>
                <a:schemeClr val="dk1"/>
              </a:buClr>
              <a:buFont typeface="Calibri"/>
              <a:buChar char="●"/>
            </a:pPr>
            <a:r>
              <a:rPr lang="en">
                <a:solidFill>
                  <a:schemeClr val="dk1"/>
                </a:solidFill>
                <a:latin typeface="Calibri"/>
                <a:ea typeface="Calibri"/>
                <a:cs typeface="Calibri"/>
                <a:sym typeface="Calibri"/>
              </a:rPr>
              <a:t>Coordinate with cell and BGAN carriers to implement backup VPN tunnels direct to AWS</a:t>
            </a:r>
            <a:endParaRPr>
              <a:solidFill>
                <a:schemeClr val="dk1"/>
              </a:solidFill>
              <a:latin typeface="Calibri"/>
              <a:ea typeface="Calibri"/>
              <a:cs typeface="Calibri"/>
              <a:sym typeface="Calibri"/>
            </a:endParaRPr>
          </a:p>
          <a:p>
            <a:pPr>
              <a:lnSpc>
                <a:spcPct val="100000"/>
              </a:lnSpc>
              <a:buClr>
                <a:schemeClr val="dk1"/>
              </a:buClr>
              <a:buFont typeface="Calibri"/>
              <a:buChar char="●"/>
            </a:pPr>
            <a:r>
              <a:rPr lang="en">
                <a:solidFill>
                  <a:schemeClr val="dk1"/>
                </a:solidFill>
                <a:latin typeface="Calibri"/>
                <a:ea typeface="Calibri"/>
                <a:cs typeface="Calibri"/>
                <a:sym typeface="Calibri"/>
              </a:rPr>
              <a:t>Develop automatic data acquisition failover</a:t>
            </a:r>
            <a:endParaRPr>
              <a:solidFill>
                <a:schemeClr val="dk1"/>
              </a:solidFill>
              <a:latin typeface="Calibri"/>
              <a:ea typeface="Calibri"/>
              <a:cs typeface="Calibri"/>
              <a:sym typeface="Calibri"/>
            </a:endParaRPr>
          </a:p>
          <a:p>
            <a:pPr>
              <a:lnSpc>
                <a:spcPct val="100000"/>
              </a:lnSpc>
              <a:buClr>
                <a:schemeClr val="dk1"/>
              </a:buClr>
              <a:buFont typeface="Calibri"/>
              <a:buChar char="●"/>
            </a:pPr>
            <a:r>
              <a:rPr lang="en">
                <a:solidFill>
                  <a:schemeClr val="dk1"/>
                </a:solidFill>
                <a:latin typeface="Calibri"/>
                <a:ea typeface="Calibri"/>
                <a:cs typeface="Calibri"/>
                <a:sym typeface="Calibri"/>
              </a:rPr>
              <a:t>Expand AWS data storage and processing capabilities</a:t>
            </a:r>
            <a:endParaRPr>
              <a:solidFill>
                <a:schemeClr val="dk1"/>
              </a:solidFill>
              <a:latin typeface="Calibri"/>
              <a:ea typeface="Calibri"/>
              <a:cs typeface="Calibri"/>
              <a:sym typeface="Calibri"/>
            </a:endParaRPr>
          </a:p>
          <a:p>
            <a:pPr marL="0" indent="0">
              <a:lnSpc>
                <a:spcPct val="100000"/>
              </a:lnSpc>
              <a:buNone/>
            </a:pPr>
            <a:endParaRPr>
              <a:solidFill>
                <a:schemeClr val="dk1"/>
              </a:solidFill>
              <a:latin typeface="Calibri"/>
              <a:ea typeface="Calibri"/>
              <a:cs typeface="Calibri"/>
              <a:sym typeface="Calibri"/>
            </a:endParaRPr>
          </a:p>
          <a:p>
            <a:pPr marL="0" indent="0">
              <a:lnSpc>
                <a:spcPct val="100000"/>
              </a:lnSpc>
              <a:buNone/>
            </a:pPr>
            <a:endParaRPr>
              <a:solidFill>
                <a:schemeClr val="dk1"/>
              </a:solidFill>
              <a:latin typeface="Calibri"/>
              <a:ea typeface="Calibri"/>
              <a:cs typeface="Calibri"/>
              <a:sym typeface="Calibri"/>
            </a:endParaRPr>
          </a:p>
          <a:p>
            <a:pPr marL="0" indent="0">
              <a:lnSpc>
                <a:spcPct val="100000"/>
              </a:lnSpc>
              <a:buNone/>
            </a:pPr>
            <a:r>
              <a:rPr lang="en" sz="3200">
                <a:solidFill>
                  <a:schemeClr val="dk1"/>
                </a:solidFill>
                <a:latin typeface="Calibri"/>
                <a:ea typeface="Calibri"/>
                <a:cs typeface="Calibri"/>
                <a:sym typeface="Calibri"/>
              </a:rPr>
              <a:t>Hurdles</a:t>
            </a:r>
            <a:endParaRPr sz="3200">
              <a:solidFill>
                <a:schemeClr val="dk1"/>
              </a:solidFill>
              <a:latin typeface="Calibri"/>
              <a:ea typeface="Calibri"/>
              <a:cs typeface="Calibri"/>
              <a:sym typeface="Calibri"/>
            </a:endParaRPr>
          </a:p>
          <a:p>
            <a:pPr>
              <a:lnSpc>
                <a:spcPct val="100000"/>
              </a:lnSpc>
              <a:buClr>
                <a:schemeClr val="dk1"/>
              </a:buClr>
              <a:buFont typeface="Calibri"/>
              <a:buChar char="●"/>
            </a:pPr>
            <a:r>
              <a:rPr lang="en">
                <a:solidFill>
                  <a:schemeClr val="dk1"/>
                </a:solidFill>
                <a:latin typeface="Calibri"/>
                <a:ea typeface="Calibri"/>
                <a:cs typeface="Calibri"/>
                <a:sym typeface="Calibri"/>
              </a:rPr>
              <a:t>Limited ISP options for most field networks</a:t>
            </a:r>
            <a:endParaRPr>
              <a:solidFill>
                <a:schemeClr val="dk1"/>
              </a:solidFill>
              <a:latin typeface="Calibri"/>
              <a:ea typeface="Calibri"/>
              <a:cs typeface="Calibri"/>
              <a:sym typeface="Calibri"/>
            </a:endParaRPr>
          </a:p>
          <a:p>
            <a:pPr>
              <a:lnSpc>
                <a:spcPct val="100000"/>
              </a:lnSpc>
              <a:buClr>
                <a:schemeClr val="dk1"/>
              </a:buClr>
              <a:buFont typeface="Calibri"/>
              <a:buChar char="●"/>
            </a:pPr>
            <a:r>
              <a:rPr lang="en">
                <a:solidFill>
                  <a:schemeClr val="dk1"/>
                </a:solidFill>
                <a:latin typeface="Calibri"/>
                <a:ea typeface="Calibri"/>
                <a:cs typeface="Calibri"/>
                <a:sym typeface="Calibri"/>
              </a:rPr>
              <a:t>Remote site power and bandwidth constraints</a:t>
            </a:r>
            <a:endParaRPr>
              <a:solidFill>
                <a:schemeClr val="dk1"/>
              </a:solidFill>
              <a:latin typeface="Calibri"/>
              <a:ea typeface="Calibri"/>
              <a:cs typeface="Calibri"/>
              <a:sym typeface="Calibri"/>
            </a:endParaRPr>
          </a:p>
          <a:p>
            <a:pPr>
              <a:lnSpc>
                <a:spcPct val="100000"/>
              </a:lnSpc>
              <a:buClr>
                <a:schemeClr val="dk1"/>
              </a:buClr>
              <a:buFont typeface="Calibri"/>
              <a:buChar char="●"/>
            </a:pPr>
            <a:r>
              <a:rPr lang="en">
                <a:solidFill>
                  <a:schemeClr val="dk1"/>
                </a:solidFill>
                <a:latin typeface="Calibri"/>
                <a:ea typeface="Calibri"/>
                <a:cs typeface="Calibri"/>
                <a:sym typeface="Calibri"/>
              </a:rPr>
              <a:t>Lack of available time, personnel</a:t>
            </a:r>
            <a:endParaRPr>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480A4B-1BB4-4208-B375-D33CB9604277}"/>
              </a:ext>
            </a:extLst>
          </p:cNvPr>
          <p:cNvSpPr>
            <a:spLocks noGrp="1"/>
          </p:cNvSpPr>
          <p:nvPr>
            <p:ph type="subTitle" idx="1"/>
          </p:nvPr>
        </p:nvSpPr>
        <p:spPr>
          <a:xfrm>
            <a:off x="295141" y="281365"/>
            <a:ext cx="2763245" cy="4510194"/>
          </a:xfrm>
          <a:ln>
            <a:noFill/>
          </a:ln>
        </p:spPr>
        <p:txBody>
          <a:bodyPr/>
          <a:lstStyle/>
          <a:p>
            <a:r>
              <a:rPr lang="en-US" dirty="0"/>
              <a:t>Current Physical Topology of networks connected directly to UO via ISM bands:</a:t>
            </a:r>
          </a:p>
          <a:p>
            <a:pPr marL="342900" indent="-342900">
              <a:buFontTx/>
              <a:buChar char="-"/>
            </a:pPr>
            <a:r>
              <a:rPr lang="en-US" dirty="0"/>
              <a:t>5.8 GHz (green)</a:t>
            </a:r>
          </a:p>
          <a:p>
            <a:pPr marL="342900" indent="-342900">
              <a:buFontTx/>
              <a:buChar char="-"/>
            </a:pPr>
            <a:r>
              <a:rPr lang="en-US" dirty="0"/>
              <a:t>900 MHz (red)</a:t>
            </a:r>
          </a:p>
        </p:txBody>
      </p:sp>
      <p:pic>
        <p:nvPicPr>
          <p:cNvPr id="5" name="Picture 4" descr="Map&#10;&#10;Description automatically generated">
            <a:extLst>
              <a:ext uri="{FF2B5EF4-FFF2-40B4-BE49-F238E27FC236}">
                <a16:creationId xmlns:a16="http://schemas.microsoft.com/office/drawing/2014/main" id="{79449DC3-F067-4507-816E-A11F808AD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463" y="109728"/>
            <a:ext cx="8038873" cy="6638544"/>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A43F70F3-DBB0-4444-8522-EC0DDE9CEC6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7841" y="3089329"/>
            <a:ext cx="2763245" cy="1025471"/>
          </a:xfrm>
          <a:prstGeom prst="rect">
            <a:avLst/>
          </a:prstGeom>
        </p:spPr>
      </p:pic>
      <p:cxnSp>
        <p:nvCxnSpPr>
          <p:cNvPr id="7" name="Straight Connector 6">
            <a:extLst>
              <a:ext uri="{FF2B5EF4-FFF2-40B4-BE49-F238E27FC236}">
                <a16:creationId xmlns:a16="http://schemas.microsoft.com/office/drawing/2014/main" id="{A88E83A7-8F40-364A-BC35-BC4BB5B33836}"/>
              </a:ext>
            </a:extLst>
          </p:cNvPr>
          <p:cNvCxnSpPr>
            <a:cxnSpLocks/>
          </p:cNvCxnSpPr>
          <p:nvPr/>
        </p:nvCxnSpPr>
        <p:spPr>
          <a:xfrm>
            <a:off x="5321300" y="3175000"/>
            <a:ext cx="1638300" cy="9398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E7034A-5780-614E-B97B-3EBDAAE268A1}"/>
              </a:ext>
            </a:extLst>
          </p:cNvPr>
          <p:cNvCxnSpPr>
            <a:cxnSpLocks/>
          </p:cNvCxnSpPr>
          <p:nvPr/>
        </p:nvCxnSpPr>
        <p:spPr>
          <a:xfrm flipH="1">
            <a:off x="6870700" y="4991100"/>
            <a:ext cx="673100" cy="12065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D809FC1-CF63-BD4D-8C6D-5045F850ACBF}"/>
              </a:ext>
            </a:extLst>
          </p:cNvPr>
          <p:cNvCxnSpPr>
            <a:cxnSpLocks/>
          </p:cNvCxnSpPr>
          <p:nvPr/>
        </p:nvCxnSpPr>
        <p:spPr>
          <a:xfrm>
            <a:off x="7239000" y="3429000"/>
            <a:ext cx="330200" cy="15621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19921A3-21FE-6F4C-A82B-58C948D74B96}"/>
              </a:ext>
            </a:extLst>
          </p:cNvPr>
          <p:cNvCxnSpPr>
            <a:cxnSpLocks/>
          </p:cNvCxnSpPr>
          <p:nvPr/>
        </p:nvCxnSpPr>
        <p:spPr>
          <a:xfrm flipH="1">
            <a:off x="6972300" y="3429000"/>
            <a:ext cx="266700" cy="6858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4B4E7B4-BBC6-E54B-9F93-BD318E5A49A0}"/>
              </a:ext>
            </a:extLst>
          </p:cNvPr>
          <p:cNvCxnSpPr/>
          <p:nvPr/>
        </p:nvCxnSpPr>
        <p:spPr>
          <a:xfrm>
            <a:off x="6972300" y="42926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925B2D3-8231-6B4C-850F-002ECF96FB32}"/>
              </a:ext>
            </a:extLst>
          </p:cNvPr>
          <p:cNvCxnSpPr/>
          <p:nvPr/>
        </p:nvCxnSpPr>
        <p:spPr>
          <a:xfrm flipH="1">
            <a:off x="8534400" y="6413500"/>
            <a:ext cx="216131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D5B6269-E01A-3647-B6D8-90C978D290F7}"/>
              </a:ext>
            </a:extLst>
          </p:cNvPr>
          <p:cNvSpPr txBox="1"/>
          <p:nvPr/>
        </p:nvSpPr>
        <p:spPr>
          <a:xfrm>
            <a:off x="9220200" y="6044168"/>
            <a:ext cx="760144" cy="369332"/>
          </a:xfrm>
          <a:prstGeom prst="rect">
            <a:avLst/>
          </a:prstGeom>
          <a:noFill/>
        </p:spPr>
        <p:txBody>
          <a:bodyPr wrap="none" rtlCol="0">
            <a:spAutoFit/>
          </a:bodyPr>
          <a:lstStyle/>
          <a:p>
            <a:r>
              <a:rPr lang="en-US" dirty="0">
                <a:solidFill>
                  <a:schemeClr val="bg1"/>
                </a:solidFill>
              </a:rPr>
              <a:t>50 km</a:t>
            </a:r>
          </a:p>
        </p:txBody>
      </p:sp>
    </p:spTree>
    <p:extLst>
      <p:ext uri="{BB962C8B-B14F-4D97-AF65-F5344CB8AC3E}">
        <p14:creationId xmlns:p14="http://schemas.microsoft.com/office/powerpoint/2010/main" val="2850153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9C746-A167-47FF-B586-D08CD5BA3DB1}"/>
              </a:ext>
            </a:extLst>
          </p:cNvPr>
          <p:cNvSpPr>
            <a:spLocks noGrp="1"/>
          </p:cNvSpPr>
          <p:nvPr>
            <p:ph type="title"/>
          </p:nvPr>
        </p:nvSpPr>
        <p:spPr>
          <a:xfrm>
            <a:off x="302950" y="329565"/>
            <a:ext cx="3496540" cy="2705735"/>
          </a:xfrm>
        </p:spPr>
        <p:txBody>
          <a:bodyPr/>
          <a:lstStyle/>
          <a:p>
            <a:r>
              <a:rPr lang="en-US" dirty="0"/>
              <a:t>Logical topology of routed, multi-path network</a:t>
            </a:r>
          </a:p>
        </p:txBody>
      </p:sp>
      <p:pic>
        <p:nvPicPr>
          <p:cNvPr id="5" name="Picture 4" descr="Diagram&#10;&#10;Description automatically generated">
            <a:extLst>
              <a:ext uri="{FF2B5EF4-FFF2-40B4-BE49-F238E27FC236}">
                <a16:creationId xmlns:a16="http://schemas.microsoft.com/office/drawing/2014/main" id="{85D7DC7C-BE5E-42EF-8BED-798563754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8190" y="0"/>
            <a:ext cx="776086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7825" y="3848100"/>
            <a:ext cx="1981200" cy="1847850"/>
          </a:xfrm>
          <a:prstGeom prst="rect">
            <a:avLst/>
          </a:prstGeom>
        </p:spPr>
      </p:pic>
    </p:spTree>
    <p:extLst>
      <p:ext uri="{BB962C8B-B14F-4D97-AF65-F5344CB8AC3E}">
        <p14:creationId xmlns:p14="http://schemas.microsoft.com/office/powerpoint/2010/main" val="909499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74" y="857250"/>
            <a:ext cx="4097892" cy="541847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552" y="857250"/>
            <a:ext cx="7568543" cy="5418474"/>
          </a:xfrm>
          <a:prstGeom prst="rect">
            <a:avLst/>
          </a:prstGeom>
        </p:spPr>
      </p:pic>
    </p:spTree>
    <p:extLst>
      <p:ext uri="{BB962C8B-B14F-4D97-AF65-F5344CB8AC3E}">
        <p14:creationId xmlns:p14="http://schemas.microsoft.com/office/powerpoint/2010/main" val="3615814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F9E539-7EC6-C640-AAF7-6F5DBE450DB5}"/>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Network Dialog</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CB4BEE2-109B-E846-B0F1-D48804F88C4A}"/>
              </a:ext>
            </a:extLst>
          </p:cNvPr>
          <p:cNvSpPr>
            <a:spLocks noGrp="1"/>
          </p:cNvSpPr>
          <p:nvPr>
            <p:ph idx="1"/>
          </p:nvPr>
        </p:nvSpPr>
        <p:spPr>
          <a:xfrm>
            <a:off x="4447308" y="591344"/>
            <a:ext cx="6906491" cy="5585619"/>
          </a:xfrm>
        </p:spPr>
        <p:txBody>
          <a:bodyPr anchor="ctr">
            <a:normAutofit/>
          </a:bodyPr>
          <a:lstStyle/>
          <a:p>
            <a:r>
              <a:rPr lang="en-US" dirty="0"/>
              <a:t>Examples from other networks</a:t>
            </a:r>
          </a:p>
          <a:p>
            <a:pPr lvl="1"/>
            <a:r>
              <a:rPr lang="en-US" dirty="0">
                <a:solidFill>
                  <a:schemeClr val="bg1">
                    <a:lumMod val="50000"/>
                  </a:schemeClr>
                </a:solidFill>
              </a:rPr>
              <a:t>Alaska</a:t>
            </a:r>
          </a:p>
          <a:p>
            <a:pPr lvl="1"/>
            <a:r>
              <a:rPr lang="en-US" dirty="0">
                <a:solidFill>
                  <a:schemeClr val="bg1">
                    <a:lumMod val="50000"/>
                  </a:schemeClr>
                </a:solidFill>
              </a:rPr>
              <a:t>Oregon</a:t>
            </a:r>
          </a:p>
          <a:p>
            <a:pPr lvl="1"/>
            <a:r>
              <a:rPr lang="en-US" dirty="0"/>
              <a:t>Utah and Others </a:t>
            </a:r>
          </a:p>
          <a:p>
            <a:pPr marL="0" indent="0">
              <a:buNone/>
            </a:pPr>
            <a:endParaRPr lang="en-US" dirty="0"/>
          </a:p>
        </p:txBody>
      </p:sp>
    </p:spTree>
    <p:extLst>
      <p:ext uri="{BB962C8B-B14F-4D97-AF65-F5344CB8AC3E}">
        <p14:creationId xmlns:p14="http://schemas.microsoft.com/office/powerpoint/2010/main" val="1172519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F9E539-7EC6-C640-AAF7-6F5DBE450DB5}"/>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Discussion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CB4BEE2-109B-E846-B0F1-D48804F88C4A}"/>
              </a:ext>
            </a:extLst>
          </p:cNvPr>
          <p:cNvSpPr>
            <a:spLocks noGrp="1"/>
          </p:cNvSpPr>
          <p:nvPr>
            <p:ph idx="1"/>
          </p:nvPr>
        </p:nvSpPr>
        <p:spPr>
          <a:xfrm>
            <a:off x="4447308" y="591344"/>
            <a:ext cx="6906491" cy="5585619"/>
          </a:xfrm>
        </p:spPr>
        <p:txBody>
          <a:bodyPr anchor="ctr">
            <a:normAutofit/>
          </a:bodyPr>
          <a:lstStyle/>
          <a:p>
            <a:r>
              <a:rPr lang="en-US" dirty="0"/>
              <a:t>Other examples or issues?</a:t>
            </a:r>
          </a:p>
          <a:p>
            <a:r>
              <a:rPr lang="en-US" dirty="0"/>
              <a:t>Questions:</a:t>
            </a:r>
          </a:p>
          <a:p>
            <a:pPr lvl="1"/>
            <a:r>
              <a:rPr lang="en-US" dirty="0"/>
              <a:t>If redundancy is unused or under-used in your network, why is that?</a:t>
            </a:r>
          </a:p>
          <a:p>
            <a:pPr lvl="1"/>
            <a:r>
              <a:rPr lang="en-US" dirty="0"/>
              <a:t>Plans/opportunities to increase it</a:t>
            </a:r>
          </a:p>
          <a:p>
            <a:pPr lvl="1"/>
            <a:r>
              <a:rPr lang="en-US" dirty="0"/>
              <a:t>Challenges</a:t>
            </a:r>
          </a:p>
          <a:p>
            <a:pPr marL="0" indent="0">
              <a:buNone/>
            </a:pPr>
            <a:endParaRPr lang="en-US" dirty="0"/>
          </a:p>
        </p:txBody>
      </p:sp>
      <p:sp>
        <p:nvSpPr>
          <p:cNvPr id="4" name="TextBox 3">
            <a:extLst>
              <a:ext uri="{FF2B5EF4-FFF2-40B4-BE49-F238E27FC236}">
                <a16:creationId xmlns:a16="http://schemas.microsoft.com/office/drawing/2014/main" id="{3F58C6A6-B20C-DB43-A719-9E910241F05A}"/>
              </a:ext>
            </a:extLst>
          </p:cNvPr>
          <p:cNvSpPr txBox="1"/>
          <p:nvPr/>
        </p:nvSpPr>
        <p:spPr>
          <a:xfrm>
            <a:off x="4097807" y="5874842"/>
            <a:ext cx="5377070" cy="461665"/>
          </a:xfrm>
          <a:prstGeom prst="rect">
            <a:avLst/>
          </a:prstGeom>
          <a:noFill/>
        </p:spPr>
        <p:txBody>
          <a:bodyPr wrap="square" rtlCol="0">
            <a:spAutoFit/>
          </a:bodyPr>
          <a:lstStyle/>
          <a:p>
            <a:r>
              <a:rPr lang="en-US" sz="2400" i="1" dirty="0"/>
              <a:t>Stay tuned for part 2, coming right up.</a:t>
            </a:r>
          </a:p>
        </p:txBody>
      </p:sp>
    </p:spTree>
    <p:extLst>
      <p:ext uri="{BB962C8B-B14F-4D97-AF65-F5344CB8AC3E}">
        <p14:creationId xmlns:p14="http://schemas.microsoft.com/office/powerpoint/2010/main" val="764586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F9E539-7EC6-C640-AAF7-6F5DBE450DB5}"/>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Wrap-up and Messages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CB4BEE2-109B-E846-B0F1-D48804F88C4A}"/>
              </a:ext>
            </a:extLst>
          </p:cNvPr>
          <p:cNvSpPr>
            <a:spLocks noGrp="1"/>
          </p:cNvSpPr>
          <p:nvPr>
            <p:ph idx="1"/>
          </p:nvPr>
        </p:nvSpPr>
        <p:spPr>
          <a:xfrm>
            <a:off x="4447308" y="591344"/>
            <a:ext cx="6906491" cy="5585619"/>
          </a:xfrm>
        </p:spPr>
        <p:txBody>
          <a:bodyPr anchor="ctr">
            <a:normAutofit/>
          </a:bodyPr>
          <a:lstStyle/>
          <a:p>
            <a:r>
              <a:rPr lang="en-US" dirty="0"/>
              <a:t>Closing thoughts</a:t>
            </a:r>
          </a:p>
          <a:p>
            <a:r>
              <a:rPr lang="en-US" dirty="0"/>
              <a:t>Messages to management</a:t>
            </a:r>
          </a:p>
          <a:p>
            <a:pPr lvl="1"/>
            <a:r>
              <a:rPr lang="en-US" i="1" dirty="0"/>
              <a:t>Reliability costs money</a:t>
            </a:r>
          </a:p>
          <a:p>
            <a:pPr lvl="2"/>
            <a:r>
              <a:rPr lang="en-US" i="1" dirty="0"/>
              <a:t>installation and equipment</a:t>
            </a:r>
          </a:p>
          <a:p>
            <a:pPr lvl="2"/>
            <a:r>
              <a:rPr lang="en-US" i="1" dirty="0"/>
              <a:t>staffing to monitor and maintain</a:t>
            </a:r>
          </a:p>
          <a:p>
            <a:pPr lvl="2"/>
            <a:r>
              <a:rPr lang="en-US" i="1" dirty="0"/>
              <a:t>recurring costs for second connections – cell, T1/fiber, etc.</a:t>
            </a:r>
          </a:p>
          <a:p>
            <a:pPr lvl="1"/>
            <a:r>
              <a:rPr lang="en-US" i="1" dirty="0"/>
              <a:t>Staffing and special skills needed</a:t>
            </a:r>
          </a:p>
          <a:p>
            <a:endParaRPr lang="en-US" dirty="0"/>
          </a:p>
          <a:p>
            <a:pPr marL="0" indent="0">
              <a:buNone/>
            </a:pPr>
            <a:endParaRPr lang="en-US" dirty="0"/>
          </a:p>
        </p:txBody>
      </p:sp>
      <p:sp>
        <p:nvSpPr>
          <p:cNvPr id="4" name="TextBox 3">
            <a:extLst>
              <a:ext uri="{FF2B5EF4-FFF2-40B4-BE49-F238E27FC236}">
                <a16:creationId xmlns:a16="http://schemas.microsoft.com/office/drawing/2014/main" id="{3F58C6A6-B20C-DB43-A719-9E910241F05A}"/>
              </a:ext>
            </a:extLst>
          </p:cNvPr>
          <p:cNvSpPr txBox="1"/>
          <p:nvPr/>
        </p:nvSpPr>
        <p:spPr>
          <a:xfrm>
            <a:off x="4097807" y="5874842"/>
            <a:ext cx="537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Stay tuned for part 2, coming right up.</a:t>
            </a:r>
          </a:p>
        </p:txBody>
      </p:sp>
    </p:spTree>
    <p:extLst>
      <p:ext uri="{BB962C8B-B14F-4D97-AF65-F5344CB8AC3E}">
        <p14:creationId xmlns:p14="http://schemas.microsoft.com/office/powerpoint/2010/main" val="292888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9E9EFB-8EC0-8444-9DD4-64039CB2790C}"/>
              </a:ext>
            </a:extLst>
          </p:cNvPr>
          <p:cNvSpPr>
            <a:spLocks noGrp="1"/>
          </p:cNvSpPr>
          <p:nvPr>
            <p:ph type="title"/>
          </p:nvPr>
        </p:nvSpPr>
        <p:spPr>
          <a:xfrm>
            <a:off x="686834" y="1153572"/>
            <a:ext cx="3200400" cy="4461163"/>
          </a:xfrm>
        </p:spPr>
        <p:txBody>
          <a:bodyPr>
            <a:normAutofit/>
          </a:bodyPr>
          <a:lstStyle/>
          <a:p>
            <a:r>
              <a:rPr lang="en-US">
                <a:solidFill>
                  <a:srgbClr val="FFFFFF"/>
                </a:solidFill>
              </a:rPr>
              <a:t>Redundancy, what and why?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328125D-D4BE-8C4A-AFCC-0AAE8EA70F34}"/>
              </a:ext>
            </a:extLst>
          </p:cNvPr>
          <p:cNvSpPr>
            <a:spLocks noGrp="1"/>
          </p:cNvSpPr>
          <p:nvPr>
            <p:ph idx="1"/>
          </p:nvPr>
        </p:nvSpPr>
        <p:spPr>
          <a:xfrm>
            <a:off x="4447308" y="591344"/>
            <a:ext cx="6906491" cy="5585619"/>
          </a:xfrm>
        </p:spPr>
        <p:txBody>
          <a:bodyPr anchor="ctr">
            <a:normAutofit/>
          </a:bodyPr>
          <a:lstStyle/>
          <a:p>
            <a:r>
              <a:rPr lang="en-US" dirty="0"/>
              <a:t>Telemetry Redundancy: </a:t>
            </a:r>
            <a:r>
              <a:rPr lang="en-US" i="1" dirty="0"/>
              <a:t>Provisioned path alternatives for seismic network traffic. </a:t>
            </a:r>
          </a:p>
          <a:p>
            <a:r>
              <a:rPr lang="en-US" dirty="0"/>
              <a:t>Why?  </a:t>
            </a:r>
            <a:r>
              <a:rPr lang="en-US" i="1" dirty="0"/>
              <a:t>So data can continue flowing around a failed or non-performing component. </a:t>
            </a:r>
          </a:p>
          <a:p>
            <a:r>
              <a:rPr lang="en-US" dirty="0"/>
              <a:t>Applications</a:t>
            </a:r>
          </a:p>
          <a:p>
            <a:pPr lvl="1"/>
            <a:r>
              <a:rPr lang="en-US" dirty="0"/>
              <a:t>Day-to-day: continuity through “ordinary” failures</a:t>
            </a:r>
          </a:p>
          <a:p>
            <a:pPr lvl="1"/>
            <a:r>
              <a:rPr lang="en-US" dirty="0"/>
              <a:t>Better maintenance options – scheduled repair vs. emergency/after-hours</a:t>
            </a:r>
          </a:p>
          <a:p>
            <a:pPr lvl="1"/>
            <a:r>
              <a:rPr lang="en-US" dirty="0"/>
              <a:t>Operational continuity, esp. in/after shaking </a:t>
            </a:r>
          </a:p>
          <a:p>
            <a:pPr lvl="1"/>
            <a:endParaRPr lang="en-US" dirty="0"/>
          </a:p>
        </p:txBody>
      </p:sp>
    </p:spTree>
    <p:extLst>
      <p:ext uri="{BB962C8B-B14F-4D97-AF65-F5344CB8AC3E}">
        <p14:creationId xmlns:p14="http://schemas.microsoft.com/office/powerpoint/2010/main" val="986942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D384B3-D55A-A041-8DB5-D5FE9A1E160F}"/>
              </a:ext>
            </a:extLst>
          </p:cNvPr>
          <p:cNvSpPr>
            <a:spLocks noGrp="1"/>
          </p:cNvSpPr>
          <p:nvPr>
            <p:ph type="title"/>
          </p:nvPr>
        </p:nvSpPr>
        <p:spPr>
          <a:xfrm>
            <a:off x="686834" y="1153572"/>
            <a:ext cx="3200400" cy="4461163"/>
          </a:xfrm>
        </p:spPr>
        <p:txBody>
          <a:bodyPr>
            <a:normAutofit/>
          </a:bodyPr>
          <a:lstStyle/>
          <a:p>
            <a:r>
              <a:rPr lang="en-US">
                <a:solidFill>
                  <a:srgbClr val="FFFFFF"/>
                </a:solidFill>
              </a:rPr>
              <a:t>Redundancy: Magic and Fool’s Gold</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6F7FBD2-BD8E-A945-BAE3-3EEA1DF9A836}"/>
              </a:ext>
            </a:extLst>
          </p:cNvPr>
          <p:cNvSpPr>
            <a:spLocks noGrp="1"/>
          </p:cNvSpPr>
          <p:nvPr>
            <p:ph idx="1"/>
          </p:nvPr>
        </p:nvSpPr>
        <p:spPr>
          <a:xfrm>
            <a:off x="4447308" y="591344"/>
            <a:ext cx="6906491" cy="5585619"/>
          </a:xfrm>
        </p:spPr>
        <p:txBody>
          <a:bodyPr anchor="ctr">
            <a:normAutofit/>
          </a:bodyPr>
          <a:lstStyle/>
          <a:p>
            <a:r>
              <a:rPr lang="en-US" dirty="0"/>
              <a:t>Reliability and down-time:</a:t>
            </a:r>
          </a:p>
          <a:p>
            <a:pPr lvl="1"/>
            <a:r>
              <a:rPr lang="en-US" dirty="0"/>
              <a:t>99% -&gt; 87.6 </a:t>
            </a:r>
            <a:r>
              <a:rPr lang="en-US" dirty="0" err="1"/>
              <a:t>hrs</a:t>
            </a:r>
            <a:r>
              <a:rPr lang="en-US" dirty="0"/>
              <a:t> (~3.6 days)/</a:t>
            </a:r>
            <a:r>
              <a:rPr lang="en-US" dirty="0" err="1"/>
              <a:t>yr</a:t>
            </a:r>
            <a:endParaRPr lang="en-US" dirty="0"/>
          </a:p>
          <a:p>
            <a:pPr lvl="1"/>
            <a:r>
              <a:rPr lang="en-US" dirty="0"/>
              <a:t>99.9% - 8.76 </a:t>
            </a:r>
            <a:r>
              <a:rPr lang="en-US" dirty="0" err="1"/>
              <a:t>hrs</a:t>
            </a:r>
            <a:r>
              <a:rPr lang="en-US" dirty="0"/>
              <a:t>/</a:t>
            </a:r>
            <a:r>
              <a:rPr lang="en-US" dirty="0" err="1"/>
              <a:t>yr</a:t>
            </a:r>
            <a:endParaRPr lang="en-US" dirty="0"/>
          </a:p>
          <a:p>
            <a:pPr lvl="1"/>
            <a:r>
              <a:rPr lang="en-US" dirty="0"/>
              <a:t>99.99% - 53 min/</a:t>
            </a:r>
            <a:r>
              <a:rPr lang="en-US" dirty="0" err="1"/>
              <a:t>yr</a:t>
            </a:r>
            <a:endParaRPr lang="en-US" dirty="0"/>
          </a:p>
          <a:p>
            <a:pPr lvl="1"/>
            <a:r>
              <a:rPr lang="en-US" dirty="0"/>
              <a:t>99.999% - </a:t>
            </a:r>
            <a:r>
              <a:rPr lang="en-US" i="1" dirty="0"/>
              <a:t>really?</a:t>
            </a:r>
          </a:p>
          <a:p>
            <a:r>
              <a:rPr lang="en-US" dirty="0"/>
              <a:t>Two </a:t>
            </a:r>
            <a:r>
              <a:rPr lang="en-US" i="1" dirty="0"/>
              <a:t>independent</a:t>
            </a:r>
            <a:r>
              <a:rPr lang="en-US" dirty="0"/>
              <a:t> 99% systems: magic -&gt; 0.9999 availability </a:t>
            </a:r>
            <a:r>
              <a:rPr lang="en-US" dirty="0">
                <a:sym typeface="Wingdings" pitchFamily="2" charset="2"/>
              </a:rPr>
              <a:t></a:t>
            </a:r>
            <a:endParaRPr lang="en-US" dirty="0"/>
          </a:p>
          <a:p>
            <a:r>
              <a:rPr lang="en-US" dirty="0"/>
              <a:t>Two </a:t>
            </a:r>
            <a:r>
              <a:rPr lang="en-US" i="1" dirty="0"/>
              <a:t>dependent</a:t>
            </a:r>
            <a:r>
              <a:rPr lang="en-US" dirty="0"/>
              <a:t> 99% systems:  fool’s gold -&gt; 0.99 availability </a:t>
            </a:r>
            <a:r>
              <a:rPr lang="en-US" dirty="0">
                <a:sym typeface="Wingdings" pitchFamily="2" charset="2"/>
              </a:rPr>
              <a:t></a:t>
            </a:r>
          </a:p>
          <a:p>
            <a:r>
              <a:rPr lang="en-US" i="1" dirty="0">
                <a:sym typeface="Wingdings" pitchFamily="2" charset="2"/>
              </a:rPr>
              <a:t>Design and components matter </a:t>
            </a:r>
            <a:endParaRPr lang="en-US" i="1" dirty="0"/>
          </a:p>
        </p:txBody>
      </p:sp>
    </p:spTree>
    <p:extLst>
      <p:ext uri="{BB962C8B-B14F-4D97-AF65-F5344CB8AC3E}">
        <p14:creationId xmlns:p14="http://schemas.microsoft.com/office/powerpoint/2010/main" val="1671059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CDFF516-3D33-9E4A-8599-75AAC60CA2FD}"/>
              </a:ext>
            </a:extLst>
          </p:cNvPr>
          <p:cNvSpPr>
            <a:spLocks noGrp="1"/>
          </p:cNvSpPr>
          <p:nvPr>
            <p:ph type="title"/>
          </p:nvPr>
        </p:nvSpPr>
        <p:spPr>
          <a:xfrm>
            <a:off x="686834" y="1153572"/>
            <a:ext cx="3200400" cy="4461163"/>
          </a:xfrm>
        </p:spPr>
        <p:txBody>
          <a:bodyPr>
            <a:normAutofit/>
          </a:bodyPr>
          <a:lstStyle/>
          <a:p>
            <a:r>
              <a:rPr lang="en-US">
                <a:solidFill>
                  <a:srgbClr val="FFFFFF"/>
                </a:solidFill>
              </a:rPr>
              <a:t>Data Path Redundancy</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C05A366B-9EA2-E04D-A835-54F2C77AB738}"/>
              </a:ext>
            </a:extLst>
          </p:cNvPr>
          <p:cNvSpPr>
            <a:spLocks noGrp="1"/>
          </p:cNvSpPr>
          <p:nvPr>
            <p:ph idx="1"/>
          </p:nvPr>
        </p:nvSpPr>
        <p:spPr>
          <a:xfrm>
            <a:off x="4447308" y="591344"/>
            <a:ext cx="6906491" cy="5585619"/>
          </a:xfrm>
        </p:spPr>
        <p:txBody>
          <a:bodyPr anchor="ctr">
            <a:normAutofit/>
          </a:bodyPr>
          <a:lstStyle/>
          <a:p>
            <a:r>
              <a:rPr lang="en-US" dirty="0"/>
              <a:t>At the station</a:t>
            </a:r>
          </a:p>
          <a:p>
            <a:pPr lvl="1"/>
            <a:r>
              <a:rPr lang="en-US" dirty="0"/>
              <a:t>radio-cell combinations</a:t>
            </a:r>
          </a:p>
          <a:p>
            <a:pPr lvl="1"/>
            <a:r>
              <a:rPr lang="en-US" dirty="0"/>
              <a:t>cell-cell dual provider</a:t>
            </a:r>
          </a:p>
          <a:p>
            <a:r>
              <a:rPr lang="en-US" dirty="0"/>
              <a:t>From Hubs</a:t>
            </a:r>
          </a:p>
          <a:p>
            <a:pPr lvl="1"/>
            <a:r>
              <a:rPr lang="en-US" dirty="0"/>
              <a:t>data volume can justify redundant connection</a:t>
            </a:r>
          </a:p>
          <a:p>
            <a:pPr lvl="1"/>
            <a:r>
              <a:rPr lang="en-US" dirty="0"/>
              <a:t>cell backup</a:t>
            </a:r>
          </a:p>
          <a:p>
            <a:r>
              <a:rPr lang="en-US" dirty="0"/>
              <a:t>Microwave backbone</a:t>
            </a:r>
          </a:p>
          <a:p>
            <a:pPr lvl="1"/>
            <a:r>
              <a:rPr lang="en-US" dirty="0"/>
              <a:t>Main strategy: loop</a:t>
            </a:r>
          </a:p>
          <a:p>
            <a:pPr lvl="1"/>
            <a:r>
              <a:rPr lang="en-US" dirty="0"/>
              <a:t>Exploring fiber drop for loopback</a:t>
            </a:r>
          </a:p>
          <a:p>
            <a:r>
              <a:rPr lang="en-US" dirty="0">
                <a:solidFill>
                  <a:schemeClr val="accent2"/>
                </a:solidFill>
              </a:rPr>
              <a:t>Parallel and redundant data acquisition and processing</a:t>
            </a:r>
          </a:p>
          <a:p>
            <a:pPr lvl="1"/>
            <a:endParaRPr lang="en-US" dirty="0"/>
          </a:p>
          <a:p>
            <a:endParaRPr lang="en-US" dirty="0"/>
          </a:p>
          <a:p>
            <a:endParaRPr lang="en-US" dirty="0"/>
          </a:p>
        </p:txBody>
      </p:sp>
    </p:spTree>
    <p:extLst>
      <p:ext uri="{BB962C8B-B14F-4D97-AF65-F5344CB8AC3E}">
        <p14:creationId xmlns:p14="http://schemas.microsoft.com/office/powerpoint/2010/main" val="1804429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4A898B-2C30-0746-83D3-176343388E7F}"/>
              </a:ext>
            </a:extLst>
          </p:cNvPr>
          <p:cNvSpPr>
            <a:spLocks noGrp="1"/>
          </p:cNvSpPr>
          <p:nvPr>
            <p:ph type="title"/>
          </p:nvPr>
        </p:nvSpPr>
        <p:spPr/>
        <p:txBody>
          <a:bodyPr/>
          <a:lstStyle/>
          <a:p>
            <a:pPr algn="ctr"/>
            <a:r>
              <a:rPr lang="en-US" dirty="0"/>
              <a:t>Radio-USGS Microwave (SCSN)</a:t>
            </a:r>
          </a:p>
        </p:txBody>
      </p:sp>
      <p:sp>
        <p:nvSpPr>
          <p:cNvPr id="5" name="Process 4">
            <a:extLst>
              <a:ext uri="{FF2B5EF4-FFF2-40B4-BE49-F238E27FC236}">
                <a16:creationId xmlns:a16="http://schemas.microsoft.com/office/drawing/2014/main" id="{EDDE84C3-AE9A-A44E-81E0-EB8A12512591}"/>
              </a:ext>
            </a:extLst>
          </p:cNvPr>
          <p:cNvSpPr/>
          <p:nvPr/>
        </p:nvSpPr>
        <p:spPr>
          <a:xfrm>
            <a:off x="366392" y="2854648"/>
            <a:ext cx="904461" cy="61430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Datalogger</a:t>
            </a:r>
          </a:p>
        </p:txBody>
      </p:sp>
      <p:sp>
        <p:nvSpPr>
          <p:cNvPr id="7" name="Process 6">
            <a:extLst>
              <a:ext uri="{FF2B5EF4-FFF2-40B4-BE49-F238E27FC236}">
                <a16:creationId xmlns:a16="http://schemas.microsoft.com/office/drawing/2014/main" id="{2504994C-0190-A640-A6BE-6E70A1FC4491}"/>
              </a:ext>
            </a:extLst>
          </p:cNvPr>
          <p:cNvSpPr/>
          <p:nvPr/>
        </p:nvSpPr>
        <p:spPr>
          <a:xfrm>
            <a:off x="1571866" y="2641892"/>
            <a:ext cx="638955" cy="35269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router</a:t>
            </a:r>
          </a:p>
        </p:txBody>
      </p:sp>
      <p:sp>
        <p:nvSpPr>
          <p:cNvPr id="12" name="Cloud 11">
            <a:extLst>
              <a:ext uri="{FF2B5EF4-FFF2-40B4-BE49-F238E27FC236}">
                <a16:creationId xmlns:a16="http://schemas.microsoft.com/office/drawing/2014/main" id="{119BB393-EB7C-0048-BF51-1D6F97BC8248}"/>
              </a:ext>
            </a:extLst>
          </p:cNvPr>
          <p:cNvSpPr/>
          <p:nvPr/>
        </p:nvSpPr>
        <p:spPr>
          <a:xfrm>
            <a:off x="5141762" y="2256829"/>
            <a:ext cx="1957312" cy="713998"/>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USGS Microwave</a:t>
            </a:r>
          </a:p>
        </p:txBody>
      </p:sp>
      <p:cxnSp>
        <p:nvCxnSpPr>
          <p:cNvPr id="30" name="Elbow Connector 29">
            <a:extLst>
              <a:ext uri="{FF2B5EF4-FFF2-40B4-BE49-F238E27FC236}">
                <a16:creationId xmlns:a16="http://schemas.microsoft.com/office/drawing/2014/main" id="{87B8D148-A47A-9848-949E-76EE53242F4F}"/>
              </a:ext>
            </a:extLst>
          </p:cNvPr>
          <p:cNvCxnSpPr>
            <a:cxnSpLocks/>
            <a:stCxn id="10" idx="3"/>
            <a:endCxn id="23" idx="1"/>
          </p:cNvCxnSpPr>
          <p:nvPr/>
        </p:nvCxnSpPr>
        <p:spPr>
          <a:xfrm>
            <a:off x="8901256" y="2868378"/>
            <a:ext cx="874382" cy="44535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C203CBAF-512B-B149-AA86-41675B7F6D41}"/>
              </a:ext>
            </a:extLst>
          </p:cNvPr>
          <p:cNvCxnSpPr>
            <a:cxnSpLocks/>
            <a:stCxn id="5" idx="3"/>
            <a:endCxn id="7" idx="1"/>
          </p:cNvCxnSpPr>
          <p:nvPr/>
        </p:nvCxnSpPr>
        <p:spPr>
          <a:xfrm flipV="1">
            <a:off x="1270853" y="2818238"/>
            <a:ext cx="301013" cy="343561"/>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337313C6-FBA7-AD47-920F-07CEB846514B}"/>
              </a:ext>
            </a:extLst>
          </p:cNvPr>
          <p:cNvCxnSpPr>
            <a:cxnSpLocks/>
            <a:stCxn id="7" idx="3"/>
            <a:endCxn id="28" idx="1"/>
          </p:cNvCxnSpPr>
          <p:nvPr/>
        </p:nvCxnSpPr>
        <p:spPr>
          <a:xfrm>
            <a:off x="2210821" y="2818238"/>
            <a:ext cx="224417" cy="83636"/>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830D0D28-6CE1-2444-B789-47818DD9DDE0}"/>
              </a:ext>
            </a:extLst>
          </p:cNvPr>
          <p:cNvGrpSpPr/>
          <p:nvPr/>
        </p:nvGrpSpPr>
        <p:grpSpPr>
          <a:xfrm>
            <a:off x="9259100" y="2527522"/>
            <a:ext cx="1386276" cy="1434633"/>
            <a:chOff x="8951372" y="2823872"/>
            <a:chExt cx="1386276" cy="1434633"/>
          </a:xfrm>
        </p:grpSpPr>
        <p:grpSp>
          <p:nvGrpSpPr>
            <p:cNvPr id="57" name="Group 56">
              <a:extLst>
                <a:ext uri="{FF2B5EF4-FFF2-40B4-BE49-F238E27FC236}">
                  <a16:creationId xmlns:a16="http://schemas.microsoft.com/office/drawing/2014/main" id="{E6C9C482-C8A8-5B4A-A6DD-3577A5261629}"/>
                </a:ext>
              </a:extLst>
            </p:cNvPr>
            <p:cNvGrpSpPr/>
            <p:nvPr/>
          </p:nvGrpSpPr>
          <p:grpSpPr>
            <a:xfrm>
              <a:off x="9199972" y="2961664"/>
              <a:ext cx="1137676" cy="1296841"/>
              <a:chOff x="9199972" y="2580430"/>
              <a:chExt cx="1472120" cy="1678075"/>
            </a:xfrm>
          </p:grpSpPr>
          <p:sp>
            <p:nvSpPr>
              <p:cNvPr id="23" name="Process 22">
                <a:extLst>
                  <a:ext uri="{FF2B5EF4-FFF2-40B4-BE49-F238E27FC236}">
                    <a16:creationId xmlns:a16="http://schemas.microsoft.com/office/drawing/2014/main" id="{26CEECB1-FC6E-7447-8447-7E00F6F82821}"/>
                  </a:ext>
                </a:extLst>
              </p:cNvPr>
              <p:cNvSpPr/>
              <p:nvPr/>
            </p:nvSpPr>
            <p:spPr>
              <a:xfrm>
                <a:off x="9546676" y="2580430"/>
                <a:ext cx="1125416" cy="167807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router</a:t>
                </a:r>
              </a:p>
            </p:txBody>
          </p:sp>
          <p:cxnSp>
            <p:nvCxnSpPr>
              <p:cNvPr id="49" name="Straight Arrow Connector 48">
                <a:extLst>
                  <a:ext uri="{FF2B5EF4-FFF2-40B4-BE49-F238E27FC236}">
                    <a16:creationId xmlns:a16="http://schemas.microsoft.com/office/drawing/2014/main" id="{4FF8C7A8-3F71-7B40-873C-41B6898F63C3}"/>
                  </a:ext>
                </a:extLst>
              </p:cNvPr>
              <p:cNvCxnSpPr>
                <a:cxnSpLocks/>
              </p:cNvCxnSpPr>
              <p:nvPr/>
            </p:nvCxnSpPr>
            <p:spPr>
              <a:xfrm>
                <a:off x="9216707" y="2776335"/>
                <a:ext cx="32996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041C9F0-E6D1-664B-9BE0-214AB1317692}"/>
                  </a:ext>
                </a:extLst>
              </p:cNvPr>
              <p:cNvCxnSpPr>
                <a:cxnSpLocks/>
              </p:cNvCxnSpPr>
              <p:nvPr/>
            </p:nvCxnSpPr>
            <p:spPr>
              <a:xfrm>
                <a:off x="9216706" y="2961664"/>
                <a:ext cx="32996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C4A838E-131E-ED46-BB75-54AD9361A374}"/>
                  </a:ext>
                </a:extLst>
              </p:cNvPr>
              <p:cNvCxnSpPr>
                <a:cxnSpLocks/>
              </p:cNvCxnSpPr>
              <p:nvPr/>
            </p:nvCxnSpPr>
            <p:spPr>
              <a:xfrm>
                <a:off x="9216706" y="3105108"/>
                <a:ext cx="32996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BBDD815-A1AB-E344-B233-E71BF789BF09}"/>
                  </a:ext>
                </a:extLst>
              </p:cNvPr>
              <p:cNvCxnSpPr>
                <a:cxnSpLocks/>
              </p:cNvCxnSpPr>
              <p:nvPr/>
            </p:nvCxnSpPr>
            <p:spPr>
              <a:xfrm>
                <a:off x="9199972" y="3697982"/>
                <a:ext cx="32996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DBE1A6A-A015-9347-9B52-FE16B590294D}"/>
                  </a:ext>
                </a:extLst>
              </p:cNvPr>
              <p:cNvCxnSpPr>
                <a:cxnSpLocks/>
              </p:cNvCxnSpPr>
              <p:nvPr/>
            </p:nvCxnSpPr>
            <p:spPr>
              <a:xfrm>
                <a:off x="9216706" y="3986028"/>
                <a:ext cx="32996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8F6A791E-1277-634D-9B90-11D9F2F8B10E}"/>
                </a:ext>
              </a:extLst>
            </p:cNvPr>
            <p:cNvSpPr txBox="1"/>
            <p:nvPr/>
          </p:nvSpPr>
          <p:spPr>
            <a:xfrm>
              <a:off x="8951372" y="2823872"/>
              <a:ext cx="536666" cy="253916"/>
            </a:xfrm>
            <a:prstGeom prst="rect">
              <a:avLst/>
            </a:prstGeom>
            <a:noFill/>
          </p:spPr>
          <p:txBody>
            <a:bodyPr wrap="square" rtlCol="0">
              <a:spAutoFit/>
            </a:bodyPr>
            <a:lstStyle/>
            <a:p>
              <a:r>
                <a:rPr lang="en-US" sz="1050" dirty="0"/>
                <a:t>others</a:t>
              </a:r>
              <a:endParaRPr lang="en-US" dirty="0"/>
            </a:p>
          </p:txBody>
        </p:sp>
      </p:grpSp>
      <p:sp>
        <p:nvSpPr>
          <p:cNvPr id="63" name="Process 62">
            <a:extLst>
              <a:ext uri="{FF2B5EF4-FFF2-40B4-BE49-F238E27FC236}">
                <a16:creationId xmlns:a16="http://schemas.microsoft.com/office/drawing/2014/main" id="{5F915444-3294-8C4F-90BB-4548DCF4316E}"/>
              </a:ext>
            </a:extLst>
          </p:cNvPr>
          <p:cNvSpPr/>
          <p:nvPr/>
        </p:nvSpPr>
        <p:spPr>
          <a:xfrm>
            <a:off x="10921335" y="3149237"/>
            <a:ext cx="864929" cy="79629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Acquisition computer</a:t>
            </a:r>
          </a:p>
        </p:txBody>
      </p:sp>
      <p:cxnSp>
        <p:nvCxnSpPr>
          <p:cNvPr id="64" name="Elbow Connector 63">
            <a:extLst>
              <a:ext uri="{FF2B5EF4-FFF2-40B4-BE49-F238E27FC236}">
                <a16:creationId xmlns:a16="http://schemas.microsoft.com/office/drawing/2014/main" id="{179F0E4C-E047-ED4B-A0FA-C7F49830F3A2}"/>
              </a:ext>
            </a:extLst>
          </p:cNvPr>
          <p:cNvCxnSpPr>
            <a:cxnSpLocks/>
            <a:stCxn id="23" idx="3"/>
            <a:endCxn id="63" idx="1"/>
          </p:cNvCxnSpPr>
          <p:nvPr/>
        </p:nvCxnSpPr>
        <p:spPr>
          <a:xfrm>
            <a:off x="10645376" y="3313735"/>
            <a:ext cx="275959" cy="23364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6287B0C-F662-FC40-A7C4-F3C00FAF6494}"/>
              </a:ext>
            </a:extLst>
          </p:cNvPr>
          <p:cNvGrpSpPr/>
          <p:nvPr/>
        </p:nvGrpSpPr>
        <p:grpSpPr>
          <a:xfrm>
            <a:off x="2496153" y="2374347"/>
            <a:ext cx="1025323" cy="750395"/>
            <a:chOff x="9606235" y="2643095"/>
            <a:chExt cx="1025323" cy="750395"/>
          </a:xfrm>
        </p:grpSpPr>
        <p:sp>
          <p:nvSpPr>
            <p:cNvPr id="28" name="Lightning Bolt 27">
              <a:extLst>
                <a:ext uri="{FF2B5EF4-FFF2-40B4-BE49-F238E27FC236}">
                  <a16:creationId xmlns:a16="http://schemas.microsoft.com/office/drawing/2014/main" id="{ED6B951D-CA3B-114A-A7E7-4C4247D344C4}"/>
                </a:ext>
              </a:extLst>
            </p:cNvPr>
            <p:cNvSpPr/>
            <p:nvPr/>
          </p:nvSpPr>
          <p:spPr>
            <a:xfrm rot="18466338">
              <a:off x="9570875" y="2678455"/>
              <a:ext cx="734575" cy="663855"/>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2E8CA49A-61A4-E841-B805-66B8C0A5E1B7}"/>
                </a:ext>
              </a:extLst>
            </p:cNvPr>
            <p:cNvSpPr txBox="1"/>
            <p:nvPr/>
          </p:nvSpPr>
          <p:spPr>
            <a:xfrm>
              <a:off x="9656868" y="3131880"/>
              <a:ext cx="974690" cy="261610"/>
            </a:xfrm>
            <a:prstGeom prst="rect">
              <a:avLst/>
            </a:prstGeom>
            <a:noFill/>
          </p:spPr>
          <p:txBody>
            <a:bodyPr wrap="square" rtlCol="0">
              <a:spAutoFit/>
            </a:bodyPr>
            <a:lstStyle/>
            <a:p>
              <a:r>
                <a:rPr lang="en-US" sz="1100" dirty="0"/>
                <a:t>IP Radio</a:t>
              </a:r>
            </a:p>
          </p:txBody>
        </p:sp>
      </p:grpSp>
      <p:grpSp>
        <p:nvGrpSpPr>
          <p:cNvPr id="31" name="Group 30">
            <a:extLst>
              <a:ext uri="{FF2B5EF4-FFF2-40B4-BE49-F238E27FC236}">
                <a16:creationId xmlns:a16="http://schemas.microsoft.com/office/drawing/2014/main" id="{4CFAF56F-0CCD-CD4B-9D77-1E71B12A17CD}"/>
              </a:ext>
            </a:extLst>
          </p:cNvPr>
          <p:cNvGrpSpPr/>
          <p:nvPr/>
        </p:nvGrpSpPr>
        <p:grpSpPr>
          <a:xfrm>
            <a:off x="3932115" y="2197965"/>
            <a:ext cx="1025323" cy="750395"/>
            <a:chOff x="9808877" y="4269787"/>
            <a:chExt cx="1025323" cy="750395"/>
          </a:xfrm>
        </p:grpSpPr>
        <p:sp>
          <p:nvSpPr>
            <p:cNvPr id="32" name="Lightning Bolt 31">
              <a:extLst>
                <a:ext uri="{FF2B5EF4-FFF2-40B4-BE49-F238E27FC236}">
                  <a16:creationId xmlns:a16="http://schemas.microsoft.com/office/drawing/2014/main" id="{26C438FF-F5D3-1147-BECE-9905BB6B50AC}"/>
                </a:ext>
              </a:extLst>
            </p:cNvPr>
            <p:cNvSpPr/>
            <p:nvPr/>
          </p:nvSpPr>
          <p:spPr>
            <a:xfrm rot="7200000">
              <a:off x="9773517" y="4305147"/>
              <a:ext cx="734575" cy="663855"/>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0A8ECE08-537B-B644-B775-1510C2FBF702}"/>
                </a:ext>
              </a:extLst>
            </p:cNvPr>
            <p:cNvSpPr txBox="1"/>
            <p:nvPr/>
          </p:nvSpPr>
          <p:spPr>
            <a:xfrm>
              <a:off x="9859510" y="4758572"/>
              <a:ext cx="974690" cy="261610"/>
            </a:xfrm>
            <a:prstGeom prst="rect">
              <a:avLst/>
            </a:prstGeom>
            <a:noFill/>
          </p:spPr>
          <p:txBody>
            <a:bodyPr wrap="square" rtlCol="0">
              <a:spAutoFit/>
            </a:bodyPr>
            <a:lstStyle/>
            <a:p>
              <a:r>
                <a:rPr lang="en-US" sz="1100" dirty="0"/>
                <a:t>IP Radio</a:t>
              </a:r>
            </a:p>
          </p:txBody>
        </p:sp>
      </p:grpSp>
      <p:cxnSp>
        <p:nvCxnSpPr>
          <p:cNvPr id="41" name="Elbow Connector 40">
            <a:extLst>
              <a:ext uri="{FF2B5EF4-FFF2-40B4-BE49-F238E27FC236}">
                <a16:creationId xmlns:a16="http://schemas.microsoft.com/office/drawing/2014/main" id="{E99BC22C-8F9C-CB4C-BA86-4B204BA428C6}"/>
              </a:ext>
            </a:extLst>
          </p:cNvPr>
          <p:cNvCxnSpPr>
            <a:cxnSpLocks/>
            <a:stCxn id="28" idx="4"/>
          </p:cNvCxnSpPr>
          <p:nvPr/>
        </p:nvCxnSpPr>
        <p:spPr>
          <a:xfrm>
            <a:off x="3315426" y="2654626"/>
            <a:ext cx="491435" cy="36332"/>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41">
            <a:extLst>
              <a:ext uri="{FF2B5EF4-FFF2-40B4-BE49-F238E27FC236}">
                <a16:creationId xmlns:a16="http://schemas.microsoft.com/office/drawing/2014/main" id="{C10599D5-BC76-2A49-8C3D-BF42276495A7}"/>
              </a:ext>
            </a:extLst>
          </p:cNvPr>
          <p:cNvCxnSpPr>
            <a:cxnSpLocks/>
            <a:stCxn id="32" idx="1"/>
            <a:endCxn id="12" idx="2"/>
          </p:cNvCxnSpPr>
          <p:nvPr/>
        </p:nvCxnSpPr>
        <p:spPr>
          <a:xfrm>
            <a:off x="4631606" y="2353358"/>
            <a:ext cx="516227" cy="260470"/>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BDF6639-A7CA-5B49-AA23-573E53B42AAD}"/>
              </a:ext>
            </a:extLst>
          </p:cNvPr>
          <p:cNvGrpSpPr/>
          <p:nvPr/>
        </p:nvGrpSpPr>
        <p:grpSpPr>
          <a:xfrm>
            <a:off x="7641552" y="2491916"/>
            <a:ext cx="1301031" cy="758026"/>
            <a:chOff x="7678813" y="4199221"/>
            <a:chExt cx="1301031" cy="758026"/>
          </a:xfrm>
        </p:grpSpPr>
        <p:grpSp>
          <p:nvGrpSpPr>
            <p:cNvPr id="8" name="Group 7">
              <a:extLst>
                <a:ext uri="{FF2B5EF4-FFF2-40B4-BE49-F238E27FC236}">
                  <a16:creationId xmlns:a16="http://schemas.microsoft.com/office/drawing/2014/main" id="{ED079675-5BC1-7C46-BBFF-E6719F9B32D1}"/>
                </a:ext>
              </a:extLst>
            </p:cNvPr>
            <p:cNvGrpSpPr/>
            <p:nvPr/>
          </p:nvGrpSpPr>
          <p:grpSpPr>
            <a:xfrm>
              <a:off x="7759926" y="4258505"/>
              <a:ext cx="1219918" cy="698742"/>
              <a:chOff x="4658792" y="4789868"/>
              <a:chExt cx="1219918" cy="698742"/>
            </a:xfrm>
          </p:grpSpPr>
          <p:sp>
            <p:nvSpPr>
              <p:cNvPr id="35" name="Lightning Bolt 34">
                <a:extLst>
                  <a:ext uri="{FF2B5EF4-FFF2-40B4-BE49-F238E27FC236}">
                    <a16:creationId xmlns:a16="http://schemas.microsoft.com/office/drawing/2014/main" id="{8EB4561F-CFF2-D345-B948-CD2D1F767AAF}"/>
                  </a:ext>
                </a:extLst>
              </p:cNvPr>
              <p:cNvSpPr/>
              <p:nvPr/>
            </p:nvSpPr>
            <p:spPr>
              <a:xfrm rot="18466338">
                <a:off x="4640338" y="4814980"/>
                <a:ext cx="383375" cy="346467"/>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5945EA0E-B36D-FA40-BB59-DB0C5398A6C4}"/>
                  </a:ext>
                </a:extLst>
              </p:cNvPr>
              <p:cNvSpPr txBox="1"/>
              <p:nvPr/>
            </p:nvSpPr>
            <p:spPr>
              <a:xfrm>
                <a:off x="4682773" y="5057723"/>
                <a:ext cx="1195937" cy="430887"/>
              </a:xfrm>
              <a:prstGeom prst="rect">
                <a:avLst/>
              </a:prstGeom>
              <a:noFill/>
            </p:spPr>
            <p:txBody>
              <a:bodyPr wrap="square" rtlCol="0">
                <a:spAutoFit/>
              </a:bodyPr>
              <a:lstStyle/>
              <a:p>
                <a:r>
                  <a:rPr lang="en-US" sz="1100" dirty="0"/>
                  <a:t>IP Radio Pair to </a:t>
                </a:r>
                <a:r>
                  <a:rPr lang="en-US" sz="1100" dirty="0" err="1"/>
                  <a:t>Op’ns</a:t>
                </a:r>
                <a:r>
                  <a:rPr lang="en-US" sz="1100" dirty="0"/>
                  <a:t> Center</a:t>
                </a:r>
              </a:p>
            </p:txBody>
          </p:sp>
          <p:sp>
            <p:nvSpPr>
              <p:cNvPr id="39" name="Lightning Bolt 38">
                <a:extLst>
                  <a:ext uri="{FF2B5EF4-FFF2-40B4-BE49-F238E27FC236}">
                    <a16:creationId xmlns:a16="http://schemas.microsoft.com/office/drawing/2014/main" id="{7E60D419-5D98-8B48-B323-FC4743C1446A}"/>
                  </a:ext>
                </a:extLst>
              </p:cNvPr>
              <p:cNvSpPr/>
              <p:nvPr/>
            </p:nvSpPr>
            <p:spPr>
              <a:xfrm rot="7200000">
                <a:off x="5328895" y="4807823"/>
                <a:ext cx="372985" cy="337076"/>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Process 9">
              <a:extLst>
                <a:ext uri="{FF2B5EF4-FFF2-40B4-BE49-F238E27FC236}">
                  <a16:creationId xmlns:a16="http://schemas.microsoft.com/office/drawing/2014/main" id="{8BCCB838-A4B0-8C4C-81DF-E7BF4A332193}"/>
                </a:ext>
              </a:extLst>
            </p:cNvPr>
            <p:cNvSpPr/>
            <p:nvPr/>
          </p:nvSpPr>
          <p:spPr>
            <a:xfrm>
              <a:off x="7678813" y="4199221"/>
              <a:ext cx="1259704" cy="752923"/>
            </a:xfrm>
            <a:prstGeom prst="flowChartProcess">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4" name="Elbow Connector 43">
            <a:extLst>
              <a:ext uri="{FF2B5EF4-FFF2-40B4-BE49-F238E27FC236}">
                <a16:creationId xmlns:a16="http://schemas.microsoft.com/office/drawing/2014/main" id="{4A0F90E1-5DB3-6649-9BDD-F9D110695285}"/>
              </a:ext>
            </a:extLst>
          </p:cNvPr>
          <p:cNvCxnSpPr>
            <a:cxnSpLocks/>
            <a:stCxn id="12" idx="0"/>
            <a:endCxn id="10" idx="1"/>
          </p:cNvCxnSpPr>
          <p:nvPr/>
        </p:nvCxnSpPr>
        <p:spPr>
          <a:xfrm>
            <a:off x="7097443" y="2613828"/>
            <a:ext cx="544109" cy="254550"/>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Process 17">
            <a:extLst>
              <a:ext uri="{FF2B5EF4-FFF2-40B4-BE49-F238E27FC236}">
                <a16:creationId xmlns:a16="http://schemas.microsoft.com/office/drawing/2014/main" id="{DF18F54B-C3D8-8B43-8FBB-7024CF35F2FB}"/>
              </a:ext>
            </a:extLst>
          </p:cNvPr>
          <p:cNvSpPr/>
          <p:nvPr/>
        </p:nvSpPr>
        <p:spPr>
          <a:xfrm>
            <a:off x="7483117" y="3642984"/>
            <a:ext cx="1527319" cy="31917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T-1 Alternate</a:t>
            </a:r>
          </a:p>
        </p:txBody>
      </p:sp>
      <p:cxnSp>
        <p:nvCxnSpPr>
          <p:cNvPr id="48" name="Elbow Connector 47">
            <a:extLst>
              <a:ext uri="{FF2B5EF4-FFF2-40B4-BE49-F238E27FC236}">
                <a16:creationId xmlns:a16="http://schemas.microsoft.com/office/drawing/2014/main" id="{D49D02D4-467E-BB40-821A-9D52D1052914}"/>
              </a:ext>
            </a:extLst>
          </p:cNvPr>
          <p:cNvCxnSpPr>
            <a:cxnSpLocks/>
            <a:stCxn id="12" idx="0"/>
            <a:endCxn id="18" idx="1"/>
          </p:cNvCxnSpPr>
          <p:nvPr/>
        </p:nvCxnSpPr>
        <p:spPr>
          <a:xfrm>
            <a:off x="7097443" y="2613828"/>
            <a:ext cx="385674" cy="1188742"/>
          </a:xfrm>
          <a:prstGeom prst="bentConnector3">
            <a:avLst>
              <a:gd name="adj1" fmla="val 50000"/>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7CFDC6AF-BFF0-FC44-9007-89344C695305}"/>
              </a:ext>
            </a:extLst>
          </p:cNvPr>
          <p:cNvCxnSpPr>
            <a:cxnSpLocks/>
            <a:stCxn id="18" idx="3"/>
            <a:endCxn id="23" idx="1"/>
          </p:cNvCxnSpPr>
          <p:nvPr/>
        </p:nvCxnSpPr>
        <p:spPr>
          <a:xfrm flipV="1">
            <a:off x="9010436" y="3313735"/>
            <a:ext cx="765202" cy="488835"/>
          </a:xfrm>
          <a:prstGeom prst="bentConnector3">
            <a:avLst>
              <a:gd name="adj1" fmla="val 50000"/>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39505CBC-9593-BC43-A667-84A43F026C74}"/>
              </a:ext>
            </a:extLst>
          </p:cNvPr>
          <p:cNvGrpSpPr/>
          <p:nvPr/>
        </p:nvGrpSpPr>
        <p:grpSpPr>
          <a:xfrm>
            <a:off x="2454970" y="4625742"/>
            <a:ext cx="993913" cy="955087"/>
            <a:chOff x="4273828" y="2946951"/>
            <a:chExt cx="1272210" cy="1222513"/>
          </a:xfrm>
        </p:grpSpPr>
        <p:sp>
          <p:nvSpPr>
            <p:cNvPr id="47" name="Lightning Bolt 46">
              <a:extLst>
                <a:ext uri="{FF2B5EF4-FFF2-40B4-BE49-F238E27FC236}">
                  <a16:creationId xmlns:a16="http://schemas.microsoft.com/office/drawing/2014/main" id="{22A210C0-2FDD-7248-8DAD-A420D82006D7}"/>
                </a:ext>
              </a:extLst>
            </p:cNvPr>
            <p:cNvSpPr/>
            <p:nvPr/>
          </p:nvSpPr>
          <p:spPr>
            <a:xfrm rot="16200000">
              <a:off x="4159528" y="3061251"/>
              <a:ext cx="1222513" cy="993913"/>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35F136EB-841C-C245-B607-B6D7375E4B1E}"/>
                </a:ext>
              </a:extLst>
            </p:cNvPr>
            <p:cNvSpPr txBox="1"/>
            <p:nvPr/>
          </p:nvSpPr>
          <p:spPr>
            <a:xfrm>
              <a:off x="4571348" y="3901398"/>
              <a:ext cx="974690" cy="261610"/>
            </a:xfrm>
            <a:prstGeom prst="rect">
              <a:avLst/>
            </a:prstGeom>
            <a:noFill/>
          </p:spPr>
          <p:txBody>
            <a:bodyPr wrap="square" rtlCol="0">
              <a:spAutoFit/>
            </a:bodyPr>
            <a:lstStyle/>
            <a:p>
              <a:r>
                <a:rPr lang="en-US" sz="1100" dirty="0"/>
                <a:t>Cell modem</a:t>
              </a:r>
            </a:p>
          </p:txBody>
        </p:sp>
      </p:grpSp>
      <p:sp>
        <p:nvSpPr>
          <p:cNvPr id="56" name="Cloud 55">
            <a:extLst>
              <a:ext uri="{FF2B5EF4-FFF2-40B4-BE49-F238E27FC236}">
                <a16:creationId xmlns:a16="http://schemas.microsoft.com/office/drawing/2014/main" id="{2B3017E7-F3FC-FF4B-A249-DC1CA0504A6D}"/>
              </a:ext>
            </a:extLst>
          </p:cNvPr>
          <p:cNvSpPr/>
          <p:nvPr/>
        </p:nvSpPr>
        <p:spPr>
          <a:xfrm>
            <a:off x="4019701" y="4373029"/>
            <a:ext cx="1957312" cy="71399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Carrier</a:t>
            </a:r>
          </a:p>
        </p:txBody>
      </p:sp>
      <p:cxnSp>
        <p:nvCxnSpPr>
          <p:cNvPr id="58" name="Elbow Connector 57">
            <a:extLst>
              <a:ext uri="{FF2B5EF4-FFF2-40B4-BE49-F238E27FC236}">
                <a16:creationId xmlns:a16="http://schemas.microsoft.com/office/drawing/2014/main" id="{672FD9B1-7A16-3148-B0EF-BF2074C34264}"/>
              </a:ext>
            </a:extLst>
          </p:cNvPr>
          <p:cNvCxnSpPr>
            <a:cxnSpLocks/>
            <a:stCxn id="56" idx="0"/>
            <a:endCxn id="86" idx="1"/>
          </p:cNvCxnSpPr>
          <p:nvPr/>
        </p:nvCxnSpPr>
        <p:spPr>
          <a:xfrm>
            <a:off x="5975382" y="4730028"/>
            <a:ext cx="1073258" cy="254652"/>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0" name="Elbow Connector 59">
            <a:extLst>
              <a:ext uri="{FF2B5EF4-FFF2-40B4-BE49-F238E27FC236}">
                <a16:creationId xmlns:a16="http://schemas.microsoft.com/office/drawing/2014/main" id="{A354D5B1-B3CA-3040-8A5D-C59E13E265D2}"/>
              </a:ext>
            </a:extLst>
          </p:cNvPr>
          <p:cNvCxnSpPr>
            <a:cxnSpLocks/>
            <a:stCxn id="5" idx="3"/>
            <a:endCxn id="47" idx="0"/>
          </p:cNvCxnSpPr>
          <p:nvPr/>
        </p:nvCxnSpPr>
        <p:spPr>
          <a:xfrm>
            <a:off x="1270853" y="3161799"/>
            <a:ext cx="1184117" cy="2044425"/>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4" name="Process 73">
            <a:extLst>
              <a:ext uri="{FF2B5EF4-FFF2-40B4-BE49-F238E27FC236}">
                <a16:creationId xmlns:a16="http://schemas.microsoft.com/office/drawing/2014/main" id="{628C8E99-1C9C-9D44-B0C6-876CBA6DCC5E}"/>
              </a:ext>
            </a:extLst>
          </p:cNvPr>
          <p:cNvSpPr/>
          <p:nvPr/>
        </p:nvSpPr>
        <p:spPr>
          <a:xfrm>
            <a:off x="8160743" y="4528047"/>
            <a:ext cx="864929" cy="79629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Acquisition computer</a:t>
            </a:r>
          </a:p>
        </p:txBody>
      </p:sp>
      <p:sp>
        <p:nvSpPr>
          <p:cNvPr id="78" name="TextBox 77">
            <a:extLst>
              <a:ext uri="{FF2B5EF4-FFF2-40B4-BE49-F238E27FC236}">
                <a16:creationId xmlns:a16="http://schemas.microsoft.com/office/drawing/2014/main" id="{B5A4CB85-E1A2-CC47-B92D-16CED807EC19}"/>
              </a:ext>
            </a:extLst>
          </p:cNvPr>
          <p:cNvSpPr txBox="1"/>
          <p:nvPr/>
        </p:nvSpPr>
        <p:spPr>
          <a:xfrm>
            <a:off x="4385357" y="5097272"/>
            <a:ext cx="1549400" cy="276999"/>
          </a:xfrm>
          <a:prstGeom prst="rect">
            <a:avLst/>
          </a:prstGeom>
          <a:noFill/>
        </p:spPr>
        <p:txBody>
          <a:bodyPr wrap="square" rtlCol="0">
            <a:spAutoFit/>
          </a:bodyPr>
          <a:lstStyle/>
          <a:p>
            <a:r>
              <a:rPr lang="en-US" sz="1200" dirty="0"/>
              <a:t>3</a:t>
            </a:r>
            <a:r>
              <a:rPr lang="en-US" sz="1200" baseline="30000" dirty="0"/>
              <a:t>rd</a:t>
            </a:r>
            <a:r>
              <a:rPr lang="en-US" sz="1200" dirty="0"/>
              <a:t>-party, opaque</a:t>
            </a:r>
          </a:p>
        </p:txBody>
      </p:sp>
      <p:sp>
        <p:nvSpPr>
          <p:cNvPr id="20" name="Oval 19">
            <a:extLst>
              <a:ext uri="{FF2B5EF4-FFF2-40B4-BE49-F238E27FC236}">
                <a16:creationId xmlns:a16="http://schemas.microsoft.com/office/drawing/2014/main" id="{5716462E-3218-BC4F-8794-CF6B41ED4236}"/>
              </a:ext>
            </a:extLst>
          </p:cNvPr>
          <p:cNvSpPr/>
          <p:nvPr/>
        </p:nvSpPr>
        <p:spPr>
          <a:xfrm>
            <a:off x="9971968" y="4518688"/>
            <a:ext cx="1040589" cy="104058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EBA0769-91AE-2B40-9A01-85DF85426F4A}"/>
              </a:ext>
            </a:extLst>
          </p:cNvPr>
          <p:cNvSpPr txBox="1"/>
          <p:nvPr/>
        </p:nvSpPr>
        <p:spPr>
          <a:xfrm>
            <a:off x="10096159" y="4885093"/>
            <a:ext cx="792205" cy="307777"/>
          </a:xfrm>
          <a:prstGeom prst="rect">
            <a:avLst/>
          </a:prstGeom>
          <a:noFill/>
        </p:spPr>
        <p:txBody>
          <a:bodyPr wrap="none" rtlCol="0">
            <a:spAutoFit/>
          </a:bodyPr>
          <a:lstStyle/>
          <a:p>
            <a:r>
              <a:rPr lang="en-US" sz="1400" dirty="0"/>
              <a:t>EW Ring</a:t>
            </a:r>
          </a:p>
        </p:txBody>
      </p:sp>
      <p:cxnSp>
        <p:nvCxnSpPr>
          <p:cNvPr id="79" name="Elbow Connector 78">
            <a:extLst>
              <a:ext uri="{FF2B5EF4-FFF2-40B4-BE49-F238E27FC236}">
                <a16:creationId xmlns:a16="http://schemas.microsoft.com/office/drawing/2014/main" id="{A20FABA3-D2C6-124E-B7A3-4EF2C51DB8FB}"/>
              </a:ext>
            </a:extLst>
          </p:cNvPr>
          <p:cNvCxnSpPr>
            <a:cxnSpLocks/>
            <a:stCxn id="74" idx="3"/>
            <a:endCxn id="20" idx="2"/>
          </p:cNvCxnSpPr>
          <p:nvPr/>
        </p:nvCxnSpPr>
        <p:spPr>
          <a:xfrm>
            <a:off x="9025672" y="4926192"/>
            <a:ext cx="946296" cy="112791"/>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79">
            <a:extLst>
              <a:ext uri="{FF2B5EF4-FFF2-40B4-BE49-F238E27FC236}">
                <a16:creationId xmlns:a16="http://schemas.microsoft.com/office/drawing/2014/main" id="{F3F552C7-E892-D443-BE4A-2BA68E2D5062}"/>
              </a:ext>
            </a:extLst>
          </p:cNvPr>
          <p:cNvCxnSpPr>
            <a:cxnSpLocks/>
            <a:stCxn id="47" idx="4"/>
            <a:endCxn id="56" idx="2"/>
          </p:cNvCxnSpPr>
          <p:nvPr/>
        </p:nvCxnSpPr>
        <p:spPr>
          <a:xfrm>
            <a:off x="3231464" y="4625743"/>
            <a:ext cx="794308" cy="104285"/>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1" name="Elbow Connector 80">
            <a:extLst>
              <a:ext uri="{FF2B5EF4-FFF2-40B4-BE49-F238E27FC236}">
                <a16:creationId xmlns:a16="http://schemas.microsoft.com/office/drawing/2014/main" id="{7B98F189-8825-7449-B783-875E87DA83D5}"/>
              </a:ext>
            </a:extLst>
          </p:cNvPr>
          <p:cNvCxnSpPr>
            <a:cxnSpLocks/>
            <a:stCxn id="63" idx="2"/>
            <a:endCxn id="20" idx="0"/>
          </p:cNvCxnSpPr>
          <p:nvPr/>
        </p:nvCxnSpPr>
        <p:spPr>
          <a:xfrm rot="5400000">
            <a:off x="10636452" y="3801339"/>
            <a:ext cx="573161" cy="86153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F2C94E15-C141-9941-9E91-C069EB935824}"/>
              </a:ext>
            </a:extLst>
          </p:cNvPr>
          <p:cNvSpPr txBox="1"/>
          <p:nvPr/>
        </p:nvSpPr>
        <p:spPr>
          <a:xfrm>
            <a:off x="256081" y="3624602"/>
            <a:ext cx="1343138" cy="923330"/>
          </a:xfrm>
          <a:prstGeom prst="rect">
            <a:avLst/>
          </a:prstGeom>
          <a:noFill/>
        </p:spPr>
        <p:txBody>
          <a:bodyPr wrap="square" rtlCol="0">
            <a:spAutoFit/>
          </a:bodyPr>
          <a:lstStyle/>
          <a:p>
            <a:r>
              <a:rPr lang="en-US" dirty="0"/>
              <a:t>Redundant from the station</a:t>
            </a:r>
          </a:p>
        </p:txBody>
      </p:sp>
      <p:sp>
        <p:nvSpPr>
          <p:cNvPr id="84" name="TextBox 83">
            <a:extLst>
              <a:ext uri="{FF2B5EF4-FFF2-40B4-BE49-F238E27FC236}">
                <a16:creationId xmlns:a16="http://schemas.microsoft.com/office/drawing/2014/main" id="{D7BF0B01-D6CA-9345-AD4E-2FD30184341B}"/>
              </a:ext>
            </a:extLst>
          </p:cNvPr>
          <p:cNvSpPr txBox="1"/>
          <p:nvPr/>
        </p:nvSpPr>
        <p:spPr>
          <a:xfrm>
            <a:off x="7505692" y="1790806"/>
            <a:ext cx="2049993" cy="646331"/>
          </a:xfrm>
          <a:prstGeom prst="rect">
            <a:avLst/>
          </a:prstGeom>
          <a:noFill/>
        </p:spPr>
        <p:txBody>
          <a:bodyPr wrap="square" rtlCol="0">
            <a:spAutoFit/>
          </a:bodyPr>
          <a:lstStyle/>
          <a:p>
            <a:r>
              <a:rPr lang="en-US" dirty="0"/>
              <a:t>Redundant backhaul element</a:t>
            </a:r>
          </a:p>
        </p:txBody>
      </p:sp>
      <p:sp>
        <p:nvSpPr>
          <p:cNvPr id="86" name="Process 85">
            <a:extLst>
              <a:ext uri="{FF2B5EF4-FFF2-40B4-BE49-F238E27FC236}">
                <a16:creationId xmlns:a16="http://schemas.microsoft.com/office/drawing/2014/main" id="{F346256E-522E-7048-A881-E198478B039D}"/>
              </a:ext>
            </a:extLst>
          </p:cNvPr>
          <p:cNvSpPr/>
          <p:nvPr/>
        </p:nvSpPr>
        <p:spPr>
          <a:xfrm>
            <a:off x="7048640" y="4808334"/>
            <a:ext cx="638955" cy="35269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router</a:t>
            </a:r>
          </a:p>
        </p:txBody>
      </p:sp>
      <p:cxnSp>
        <p:nvCxnSpPr>
          <p:cNvPr id="89" name="Elbow Connector 88">
            <a:extLst>
              <a:ext uri="{FF2B5EF4-FFF2-40B4-BE49-F238E27FC236}">
                <a16:creationId xmlns:a16="http://schemas.microsoft.com/office/drawing/2014/main" id="{65C99E2A-FE33-4B4B-A595-376E14C3822C}"/>
              </a:ext>
            </a:extLst>
          </p:cNvPr>
          <p:cNvCxnSpPr>
            <a:cxnSpLocks/>
            <a:stCxn id="86" idx="3"/>
            <a:endCxn id="74" idx="1"/>
          </p:cNvCxnSpPr>
          <p:nvPr/>
        </p:nvCxnSpPr>
        <p:spPr>
          <a:xfrm flipV="1">
            <a:off x="7687595" y="4926192"/>
            <a:ext cx="473148" cy="58488"/>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5" name="Cloud 94">
            <a:extLst>
              <a:ext uri="{FF2B5EF4-FFF2-40B4-BE49-F238E27FC236}">
                <a16:creationId xmlns:a16="http://schemas.microsoft.com/office/drawing/2014/main" id="{2CA0F39E-ECE0-E040-8168-A65BD5AC18C3}"/>
              </a:ext>
            </a:extLst>
          </p:cNvPr>
          <p:cNvSpPr/>
          <p:nvPr/>
        </p:nvSpPr>
        <p:spPr>
          <a:xfrm>
            <a:off x="7048640" y="5721356"/>
            <a:ext cx="1957312" cy="713998"/>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Amazon Cloud Acquisition and Processing</a:t>
            </a:r>
          </a:p>
        </p:txBody>
      </p:sp>
      <p:cxnSp>
        <p:nvCxnSpPr>
          <p:cNvPr id="96" name="Elbow Connector 95">
            <a:extLst>
              <a:ext uri="{FF2B5EF4-FFF2-40B4-BE49-F238E27FC236}">
                <a16:creationId xmlns:a16="http://schemas.microsoft.com/office/drawing/2014/main" id="{C485887E-732E-9E48-8268-B59A32E16893}"/>
              </a:ext>
            </a:extLst>
          </p:cNvPr>
          <p:cNvCxnSpPr>
            <a:cxnSpLocks/>
            <a:stCxn id="56" idx="0"/>
            <a:endCxn id="95" idx="2"/>
          </p:cNvCxnSpPr>
          <p:nvPr/>
        </p:nvCxnSpPr>
        <p:spPr>
          <a:xfrm>
            <a:off x="5975382" y="4730028"/>
            <a:ext cx="1079329" cy="1348327"/>
          </a:xfrm>
          <a:prstGeom prst="bentConnector3">
            <a:avLst>
              <a:gd name="adj1" fmla="val 50000"/>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918FD920-CE55-C04B-93D2-97B0970DD4C3}"/>
              </a:ext>
            </a:extLst>
          </p:cNvPr>
          <p:cNvSpPr txBox="1"/>
          <p:nvPr/>
        </p:nvSpPr>
        <p:spPr>
          <a:xfrm>
            <a:off x="3792941" y="6017142"/>
            <a:ext cx="3051312" cy="646331"/>
          </a:xfrm>
          <a:prstGeom prst="rect">
            <a:avLst/>
          </a:prstGeom>
          <a:noFill/>
        </p:spPr>
        <p:txBody>
          <a:bodyPr wrap="square" rtlCol="0">
            <a:spAutoFit/>
          </a:bodyPr>
          <a:lstStyle/>
          <a:p>
            <a:r>
              <a:rPr lang="en-US" dirty="0"/>
              <a:t>variant: Parallel acquisition and processing</a:t>
            </a:r>
          </a:p>
        </p:txBody>
      </p:sp>
    </p:spTree>
    <p:extLst>
      <p:ext uri="{BB962C8B-B14F-4D97-AF65-F5344CB8AC3E}">
        <p14:creationId xmlns:p14="http://schemas.microsoft.com/office/powerpoint/2010/main" val="1007463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F9E539-7EC6-C640-AAF7-6F5DBE450DB5}"/>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Case Studies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CB4BEE2-109B-E846-B0F1-D48804F88C4A}"/>
              </a:ext>
            </a:extLst>
          </p:cNvPr>
          <p:cNvSpPr>
            <a:spLocks noGrp="1"/>
          </p:cNvSpPr>
          <p:nvPr>
            <p:ph idx="1"/>
          </p:nvPr>
        </p:nvSpPr>
        <p:spPr>
          <a:xfrm>
            <a:off x="4447308" y="591344"/>
            <a:ext cx="6906491" cy="5585619"/>
          </a:xfrm>
        </p:spPr>
        <p:txBody>
          <a:bodyPr anchor="ctr">
            <a:normAutofit/>
          </a:bodyPr>
          <a:lstStyle/>
          <a:p>
            <a:r>
              <a:rPr lang="en-US" dirty="0"/>
              <a:t>Desert Loop</a:t>
            </a:r>
          </a:p>
          <a:p>
            <a:r>
              <a:rPr lang="en-US" dirty="0"/>
              <a:t>U.S.G.S. Microwave, Southern California</a:t>
            </a:r>
          </a:p>
          <a:p>
            <a:r>
              <a:rPr lang="en-US" dirty="0"/>
              <a:t>Recent outage examined</a:t>
            </a:r>
          </a:p>
          <a:p>
            <a:endParaRPr lang="en-US" dirty="0"/>
          </a:p>
        </p:txBody>
      </p:sp>
    </p:spTree>
    <p:extLst>
      <p:ext uri="{BB962C8B-B14F-4D97-AF65-F5344CB8AC3E}">
        <p14:creationId xmlns:p14="http://schemas.microsoft.com/office/powerpoint/2010/main" val="409766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88FB7-88A6-F444-8A6E-DA1FCA1BED62}"/>
              </a:ext>
            </a:extLst>
          </p:cNvPr>
          <p:cNvSpPr>
            <a:spLocks noGrp="1"/>
          </p:cNvSpPr>
          <p:nvPr>
            <p:ph type="title"/>
          </p:nvPr>
        </p:nvSpPr>
        <p:spPr>
          <a:xfrm>
            <a:off x="8452022" y="365125"/>
            <a:ext cx="2901778" cy="1325563"/>
          </a:xfrm>
        </p:spPr>
        <p:txBody>
          <a:bodyPr/>
          <a:lstStyle/>
          <a:p>
            <a:r>
              <a:rPr lang="en-US" dirty="0"/>
              <a:t>USGS Microwave</a:t>
            </a:r>
          </a:p>
        </p:txBody>
      </p:sp>
      <p:pic>
        <p:nvPicPr>
          <p:cNvPr id="3" name="Picture 2">
            <a:extLst>
              <a:ext uri="{FF2B5EF4-FFF2-40B4-BE49-F238E27FC236}">
                <a16:creationId xmlns:a16="http://schemas.microsoft.com/office/drawing/2014/main" id="{C8DD8981-B30C-CD41-AA90-93322F52DA71}"/>
              </a:ext>
            </a:extLst>
          </p:cNvPr>
          <p:cNvPicPr>
            <a:picLocks noChangeAspect="1"/>
          </p:cNvPicPr>
          <p:nvPr/>
        </p:nvPicPr>
        <p:blipFill>
          <a:blip r:embed="rId2"/>
          <a:stretch>
            <a:fillRect/>
          </a:stretch>
        </p:blipFill>
        <p:spPr>
          <a:xfrm>
            <a:off x="580768" y="177800"/>
            <a:ext cx="7620000" cy="6680200"/>
          </a:xfrm>
          <a:prstGeom prst="rect">
            <a:avLst/>
          </a:prstGeom>
        </p:spPr>
      </p:pic>
    </p:spTree>
    <p:extLst>
      <p:ext uri="{BB962C8B-B14F-4D97-AF65-F5344CB8AC3E}">
        <p14:creationId xmlns:p14="http://schemas.microsoft.com/office/powerpoint/2010/main" val="3282821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3AE078-8E86-4724-BED0-609398A3F085}"/>
              </a:ext>
            </a:extLst>
          </p:cNvPr>
          <p:cNvSpPr/>
          <p:nvPr/>
        </p:nvSpPr>
        <p:spPr>
          <a:xfrm>
            <a:off x="1242466"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Pasadena</a:t>
            </a:r>
            <a:br>
              <a:rPr lang="en-US" dirty="0"/>
            </a:br>
            <a:r>
              <a:rPr lang="en-US" dirty="0"/>
              <a:t>South Mudd</a:t>
            </a:r>
          </a:p>
        </p:txBody>
      </p:sp>
      <p:sp>
        <p:nvSpPr>
          <p:cNvPr id="5" name="Rectangle 4">
            <a:extLst>
              <a:ext uri="{FF2B5EF4-FFF2-40B4-BE49-F238E27FC236}">
                <a16:creationId xmlns:a16="http://schemas.microsoft.com/office/drawing/2014/main" id="{D96D1D40-E2BD-4567-8EDE-B100A498656C}"/>
              </a:ext>
            </a:extLst>
          </p:cNvPr>
          <p:cNvSpPr/>
          <p:nvPr/>
        </p:nvSpPr>
        <p:spPr>
          <a:xfrm>
            <a:off x="3293468"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Pleasants Pk</a:t>
            </a:r>
          </a:p>
        </p:txBody>
      </p:sp>
      <p:sp>
        <p:nvSpPr>
          <p:cNvPr id="6" name="Rectangle 5">
            <a:extLst>
              <a:ext uri="{FF2B5EF4-FFF2-40B4-BE49-F238E27FC236}">
                <a16:creationId xmlns:a16="http://schemas.microsoft.com/office/drawing/2014/main" id="{3A626D9C-A665-4EB7-A23B-506038E6B61B}"/>
              </a:ext>
            </a:extLst>
          </p:cNvPr>
          <p:cNvSpPr/>
          <p:nvPr/>
        </p:nvSpPr>
        <p:spPr>
          <a:xfrm>
            <a:off x="5344470"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Strawberry Pk</a:t>
            </a:r>
          </a:p>
        </p:txBody>
      </p:sp>
      <p:sp>
        <p:nvSpPr>
          <p:cNvPr id="7" name="Rectangle 6">
            <a:extLst>
              <a:ext uri="{FF2B5EF4-FFF2-40B4-BE49-F238E27FC236}">
                <a16:creationId xmlns:a16="http://schemas.microsoft.com/office/drawing/2014/main" id="{702E010B-F05A-4FCD-A52D-E40EC7ED177D}"/>
              </a:ext>
            </a:extLst>
          </p:cNvPr>
          <p:cNvSpPr/>
          <p:nvPr/>
        </p:nvSpPr>
        <p:spPr>
          <a:xfrm>
            <a:off x="7395472"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Shadow Mtn</a:t>
            </a:r>
          </a:p>
        </p:txBody>
      </p:sp>
      <p:sp>
        <p:nvSpPr>
          <p:cNvPr id="8" name="Rectangle 7">
            <a:extLst>
              <a:ext uri="{FF2B5EF4-FFF2-40B4-BE49-F238E27FC236}">
                <a16:creationId xmlns:a16="http://schemas.microsoft.com/office/drawing/2014/main" id="{A28EF79F-95DF-4C82-895E-035DE3CF31C3}"/>
              </a:ext>
            </a:extLst>
          </p:cNvPr>
          <p:cNvSpPr/>
          <p:nvPr/>
        </p:nvSpPr>
        <p:spPr>
          <a:xfrm>
            <a:off x="9446474" y="3994393"/>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Edwards AFB</a:t>
            </a:r>
          </a:p>
        </p:txBody>
      </p:sp>
      <p:cxnSp>
        <p:nvCxnSpPr>
          <p:cNvPr id="10" name="Straight Connector 9">
            <a:extLst>
              <a:ext uri="{FF2B5EF4-FFF2-40B4-BE49-F238E27FC236}">
                <a16:creationId xmlns:a16="http://schemas.microsoft.com/office/drawing/2014/main" id="{D6019C4A-300F-4B4D-AC77-D09DBD4B9C06}"/>
              </a:ext>
            </a:extLst>
          </p:cNvPr>
          <p:cNvCxnSpPr>
            <a:stCxn id="4" idx="3"/>
            <a:endCxn id="5" idx="1"/>
          </p:cNvCxnSpPr>
          <p:nvPr/>
        </p:nvCxnSpPr>
        <p:spPr>
          <a:xfrm>
            <a:off x="2959583"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C112746-E9EC-437E-9FF2-25E23D0E5D2E}"/>
              </a:ext>
            </a:extLst>
          </p:cNvPr>
          <p:cNvCxnSpPr>
            <a:cxnSpLocks/>
            <a:stCxn id="5" idx="3"/>
            <a:endCxn id="6" idx="1"/>
          </p:cNvCxnSpPr>
          <p:nvPr/>
        </p:nvCxnSpPr>
        <p:spPr>
          <a:xfrm>
            <a:off x="5010585"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94966EB-CC53-4CC9-BFF6-BE0BD04B6D57}"/>
              </a:ext>
            </a:extLst>
          </p:cNvPr>
          <p:cNvCxnSpPr>
            <a:cxnSpLocks/>
            <a:stCxn id="6" idx="3"/>
            <a:endCxn id="7" idx="1"/>
          </p:cNvCxnSpPr>
          <p:nvPr/>
        </p:nvCxnSpPr>
        <p:spPr>
          <a:xfrm>
            <a:off x="7061587"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41BF317-CF01-492F-9540-45E47D23C846}"/>
              </a:ext>
            </a:extLst>
          </p:cNvPr>
          <p:cNvCxnSpPr>
            <a:cxnSpLocks/>
            <a:stCxn id="7" idx="3"/>
            <a:endCxn id="8" idx="1"/>
          </p:cNvCxnSpPr>
          <p:nvPr/>
        </p:nvCxnSpPr>
        <p:spPr>
          <a:xfrm>
            <a:off x="9112589" y="4315480"/>
            <a:ext cx="333885"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55DE604A-411C-4F1F-829C-7D0CC9972DAF}"/>
              </a:ext>
            </a:extLst>
          </p:cNvPr>
          <p:cNvCxnSpPr>
            <a:cxnSpLocks/>
            <a:stCxn id="51" idx="0"/>
            <a:endCxn id="8" idx="0"/>
          </p:cNvCxnSpPr>
          <p:nvPr/>
        </p:nvCxnSpPr>
        <p:spPr>
          <a:xfrm rot="16200000" flipH="1">
            <a:off x="5386036" y="-924604"/>
            <a:ext cx="1640336" cy="8197658"/>
          </a:xfrm>
          <a:prstGeom prst="bentConnector3">
            <a:avLst>
              <a:gd name="adj1" fmla="val -13936"/>
            </a:avLst>
          </a:prstGeom>
          <a:ln w="1905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7C25D58-BD36-445D-9EAB-6179FC7F64EB}"/>
              </a:ext>
            </a:extLst>
          </p:cNvPr>
          <p:cNvSpPr txBox="1"/>
          <p:nvPr/>
        </p:nvSpPr>
        <p:spPr>
          <a:xfrm>
            <a:off x="5654348" y="1752311"/>
            <a:ext cx="413896" cy="369332"/>
          </a:xfrm>
          <a:prstGeom prst="rect">
            <a:avLst/>
          </a:prstGeom>
          <a:noFill/>
        </p:spPr>
        <p:txBody>
          <a:bodyPr wrap="none" rtlCol="0">
            <a:spAutoFit/>
          </a:bodyPr>
          <a:lstStyle/>
          <a:p>
            <a:r>
              <a:rPr lang="en-US" dirty="0"/>
              <a:t>T1</a:t>
            </a:r>
          </a:p>
        </p:txBody>
      </p:sp>
      <p:sp>
        <p:nvSpPr>
          <p:cNvPr id="27" name="Oval 26">
            <a:extLst>
              <a:ext uri="{FF2B5EF4-FFF2-40B4-BE49-F238E27FC236}">
                <a16:creationId xmlns:a16="http://schemas.microsoft.com/office/drawing/2014/main" id="{88A6BDA7-E2CC-475B-9CED-8E2B4E85D241}"/>
              </a:ext>
            </a:extLst>
          </p:cNvPr>
          <p:cNvSpPr/>
          <p:nvPr/>
        </p:nvSpPr>
        <p:spPr>
          <a:xfrm>
            <a:off x="3623215" y="4956857"/>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SSS</a:t>
            </a:r>
          </a:p>
        </p:txBody>
      </p:sp>
      <p:sp>
        <p:nvSpPr>
          <p:cNvPr id="28" name="Oval 27">
            <a:extLst>
              <a:ext uri="{FF2B5EF4-FFF2-40B4-BE49-F238E27FC236}">
                <a16:creationId xmlns:a16="http://schemas.microsoft.com/office/drawing/2014/main" id="{6F999427-303B-4F73-AF8F-442C9DC06760}"/>
              </a:ext>
            </a:extLst>
          </p:cNvPr>
          <p:cNvSpPr/>
          <p:nvPr/>
        </p:nvSpPr>
        <p:spPr>
          <a:xfrm>
            <a:off x="4182134" y="4955893"/>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PDW</a:t>
            </a:r>
          </a:p>
        </p:txBody>
      </p:sp>
      <p:sp>
        <p:nvSpPr>
          <p:cNvPr id="29" name="Oval 28">
            <a:extLst>
              <a:ext uri="{FF2B5EF4-FFF2-40B4-BE49-F238E27FC236}">
                <a16:creationId xmlns:a16="http://schemas.microsoft.com/office/drawing/2014/main" id="{FBD8C331-6BA5-44E7-ADE3-205F2E7E1987}"/>
              </a:ext>
            </a:extLst>
          </p:cNvPr>
          <p:cNvSpPr/>
          <p:nvPr/>
        </p:nvSpPr>
        <p:spPr>
          <a:xfrm>
            <a:off x="3905277" y="5428013"/>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BAC</a:t>
            </a:r>
          </a:p>
        </p:txBody>
      </p:sp>
      <p:sp>
        <p:nvSpPr>
          <p:cNvPr id="30" name="Oval 29">
            <a:extLst>
              <a:ext uri="{FF2B5EF4-FFF2-40B4-BE49-F238E27FC236}">
                <a16:creationId xmlns:a16="http://schemas.microsoft.com/office/drawing/2014/main" id="{B0E3C88B-A888-4D7D-8EED-327812C6EB2E}"/>
              </a:ext>
            </a:extLst>
          </p:cNvPr>
          <p:cNvSpPr/>
          <p:nvPr/>
        </p:nvSpPr>
        <p:spPr>
          <a:xfrm>
            <a:off x="5654348"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TA2</a:t>
            </a:r>
          </a:p>
        </p:txBody>
      </p:sp>
      <p:sp>
        <p:nvSpPr>
          <p:cNvPr id="31" name="Oval 30">
            <a:extLst>
              <a:ext uri="{FF2B5EF4-FFF2-40B4-BE49-F238E27FC236}">
                <a16:creationId xmlns:a16="http://schemas.microsoft.com/office/drawing/2014/main" id="{7DE8D2AD-4CE0-4C8D-AD21-CCCD15E08D0A}"/>
              </a:ext>
            </a:extLst>
          </p:cNvPr>
          <p:cNvSpPr/>
          <p:nvPr/>
        </p:nvSpPr>
        <p:spPr>
          <a:xfrm>
            <a:off x="5915938" y="5470726"/>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LPC</a:t>
            </a:r>
          </a:p>
        </p:txBody>
      </p:sp>
      <p:sp>
        <p:nvSpPr>
          <p:cNvPr id="32" name="Oval 31">
            <a:extLst>
              <a:ext uri="{FF2B5EF4-FFF2-40B4-BE49-F238E27FC236}">
                <a16:creationId xmlns:a16="http://schemas.microsoft.com/office/drawing/2014/main" id="{08E7A990-5E7F-4BB0-BDF6-9F63BBFF74C9}"/>
              </a:ext>
            </a:extLst>
          </p:cNvPr>
          <p:cNvSpPr/>
          <p:nvPr/>
        </p:nvSpPr>
        <p:spPr>
          <a:xfrm>
            <a:off x="6205704"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CFT</a:t>
            </a:r>
          </a:p>
        </p:txBody>
      </p:sp>
      <p:sp>
        <p:nvSpPr>
          <p:cNvPr id="33" name="Oval 32">
            <a:extLst>
              <a:ext uri="{FF2B5EF4-FFF2-40B4-BE49-F238E27FC236}">
                <a16:creationId xmlns:a16="http://schemas.microsoft.com/office/drawing/2014/main" id="{99F4E3BF-CBA6-4C9F-A240-57FE647C1240}"/>
              </a:ext>
            </a:extLst>
          </p:cNvPr>
          <p:cNvSpPr/>
          <p:nvPr/>
        </p:nvSpPr>
        <p:spPr>
          <a:xfrm>
            <a:off x="7695716"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HOL</a:t>
            </a:r>
          </a:p>
        </p:txBody>
      </p:sp>
      <p:sp>
        <p:nvSpPr>
          <p:cNvPr id="34" name="Oval 33">
            <a:extLst>
              <a:ext uri="{FF2B5EF4-FFF2-40B4-BE49-F238E27FC236}">
                <a16:creationId xmlns:a16="http://schemas.microsoft.com/office/drawing/2014/main" id="{986C69DC-8315-4EE0-B772-D150A9BA4DE4}"/>
              </a:ext>
            </a:extLst>
          </p:cNvPr>
          <p:cNvSpPr/>
          <p:nvPr/>
        </p:nvSpPr>
        <p:spPr>
          <a:xfrm>
            <a:off x="8242402"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JNH2</a:t>
            </a:r>
          </a:p>
        </p:txBody>
      </p:sp>
      <p:sp>
        <p:nvSpPr>
          <p:cNvPr id="35" name="Oval 34">
            <a:extLst>
              <a:ext uri="{FF2B5EF4-FFF2-40B4-BE49-F238E27FC236}">
                <a16:creationId xmlns:a16="http://schemas.microsoft.com/office/drawing/2014/main" id="{8D7AF07A-7725-4C5A-90F3-D11D6D99A58C}"/>
              </a:ext>
            </a:extLst>
          </p:cNvPr>
          <p:cNvSpPr/>
          <p:nvPr/>
        </p:nvSpPr>
        <p:spPr>
          <a:xfrm>
            <a:off x="7965545" y="5470726"/>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HYS</a:t>
            </a:r>
          </a:p>
        </p:txBody>
      </p:sp>
      <p:sp>
        <p:nvSpPr>
          <p:cNvPr id="36" name="Oval 35">
            <a:extLst>
              <a:ext uri="{FF2B5EF4-FFF2-40B4-BE49-F238E27FC236}">
                <a16:creationId xmlns:a16="http://schemas.microsoft.com/office/drawing/2014/main" id="{1CF52C47-2A82-4CE1-80A8-2CA689E4E320}"/>
              </a:ext>
            </a:extLst>
          </p:cNvPr>
          <p:cNvSpPr/>
          <p:nvPr/>
        </p:nvSpPr>
        <p:spPr>
          <a:xfrm>
            <a:off x="9254750" y="4999571"/>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EDW2</a:t>
            </a:r>
          </a:p>
        </p:txBody>
      </p:sp>
      <p:sp>
        <p:nvSpPr>
          <p:cNvPr id="37" name="Oval 36">
            <a:extLst>
              <a:ext uri="{FF2B5EF4-FFF2-40B4-BE49-F238E27FC236}">
                <a16:creationId xmlns:a16="http://schemas.microsoft.com/office/drawing/2014/main" id="{00239C0F-2F0D-4FC4-86E7-D691F8E21DBE}"/>
              </a:ext>
            </a:extLst>
          </p:cNvPr>
          <p:cNvSpPr/>
          <p:nvPr/>
        </p:nvSpPr>
        <p:spPr>
          <a:xfrm>
            <a:off x="9808414" y="4999570"/>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CJV2</a:t>
            </a:r>
          </a:p>
        </p:txBody>
      </p:sp>
      <p:sp>
        <p:nvSpPr>
          <p:cNvPr id="38" name="Oval 37">
            <a:extLst>
              <a:ext uri="{FF2B5EF4-FFF2-40B4-BE49-F238E27FC236}">
                <a16:creationId xmlns:a16="http://schemas.microsoft.com/office/drawing/2014/main" id="{1D29F9BF-1458-4318-B5A3-58A54A0AB547}"/>
              </a:ext>
            </a:extLst>
          </p:cNvPr>
          <p:cNvSpPr/>
          <p:nvPr/>
        </p:nvSpPr>
        <p:spPr>
          <a:xfrm>
            <a:off x="10362129"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FOX2</a:t>
            </a:r>
          </a:p>
        </p:txBody>
      </p:sp>
      <p:sp>
        <p:nvSpPr>
          <p:cNvPr id="39" name="Oval 38">
            <a:extLst>
              <a:ext uri="{FF2B5EF4-FFF2-40B4-BE49-F238E27FC236}">
                <a16:creationId xmlns:a16="http://schemas.microsoft.com/office/drawing/2014/main" id="{2C2926BB-4332-46E9-8888-0C549A686EEC}"/>
              </a:ext>
            </a:extLst>
          </p:cNvPr>
          <p:cNvSpPr/>
          <p:nvPr/>
        </p:nvSpPr>
        <p:spPr>
          <a:xfrm>
            <a:off x="9551330" y="545535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THC</a:t>
            </a:r>
          </a:p>
        </p:txBody>
      </p:sp>
      <p:sp>
        <p:nvSpPr>
          <p:cNvPr id="40" name="Oval 39">
            <a:extLst>
              <a:ext uri="{FF2B5EF4-FFF2-40B4-BE49-F238E27FC236}">
                <a16:creationId xmlns:a16="http://schemas.microsoft.com/office/drawing/2014/main" id="{7A6A138E-7785-40B6-B53E-4511C6041B20}"/>
              </a:ext>
            </a:extLst>
          </p:cNvPr>
          <p:cNvSpPr/>
          <p:nvPr/>
        </p:nvSpPr>
        <p:spPr>
          <a:xfrm>
            <a:off x="10102685" y="548223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HDH</a:t>
            </a:r>
          </a:p>
        </p:txBody>
      </p:sp>
      <p:sp>
        <p:nvSpPr>
          <p:cNvPr id="41" name="Oval 40">
            <a:extLst>
              <a:ext uri="{FF2B5EF4-FFF2-40B4-BE49-F238E27FC236}">
                <a16:creationId xmlns:a16="http://schemas.microsoft.com/office/drawing/2014/main" id="{C2F2B94F-DBDF-4F81-8D0C-A0417AD842F0}"/>
              </a:ext>
            </a:extLst>
          </p:cNvPr>
          <p:cNvSpPr/>
          <p:nvPr/>
        </p:nvSpPr>
        <p:spPr>
          <a:xfrm>
            <a:off x="10908815" y="4999569"/>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MPI</a:t>
            </a:r>
          </a:p>
        </p:txBody>
      </p:sp>
      <p:sp>
        <p:nvSpPr>
          <p:cNvPr id="42" name="Oval 41">
            <a:extLst>
              <a:ext uri="{FF2B5EF4-FFF2-40B4-BE49-F238E27FC236}">
                <a16:creationId xmlns:a16="http://schemas.microsoft.com/office/drawing/2014/main" id="{6E321BFC-70EE-4B73-9BE9-DB979435E3A9}"/>
              </a:ext>
            </a:extLst>
          </p:cNvPr>
          <p:cNvSpPr/>
          <p:nvPr/>
        </p:nvSpPr>
        <p:spPr>
          <a:xfrm>
            <a:off x="10654040" y="5509120"/>
            <a:ext cx="509551" cy="5095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t>MPP</a:t>
            </a:r>
          </a:p>
        </p:txBody>
      </p:sp>
      <p:sp>
        <p:nvSpPr>
          <p:cNvPr id="51" name="Rectangle 50">
            <a:extLst>
              <a:ext uri="{FF2B5EF4-FFF2-40B4-BE49-F238E27FC236}">
                <a16:creationId xmlns:a16="http://schemas.microsoft.com/office/drawing/2014/main" id="{1A0236D4-CB31-4CB6-BE8E-DC24A40D920E}"/>
              </a:ext>
            </a:extLst>
          </p:cNvPr>
          <p:cNvSpPr/>
          <p:nvPr/>
        </p:nvSpPr>
        <p:spPr>
          <a:xfrm>
            <a:off x="1248816" y="2354057"/>
            <a:ext cx="1717117" cy="64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Pasadena</a:t>
            </a:r>
            <a:br>
              <a:rPr lang="en-US" dirty="0"/>
            </a:br>
            <a:r>
              <a:rPr lang="en-US" dirty="0"/>
              <a:t>525 S Wilson</a:t>
            </a:r>
          </a:p>
        </p:txBody>
      </p:sp>
      <p:cxnSp>
        <p:nvCxnSpPr>
          <p:cNvPr id="67" name="Connector: Elbow 66">
            <a:extLst>
              <a:ext uri="{FF2B5EF4-FFF2-40B4-BE49-F238E27FC236}">
                <a16:creationId xmlns:a16="http://schemas.microsoft.com/office/drawing/2014/main" id="{E6A6E898-0309-4466-BDB9-90E75294880C}"/>
              </a:ext>
            </a:extLst>
          </p:cNvPr>
          <p:cNvCxnSpPr>
            <a:stCxn id="51" idx="1"/>
            <a:endCxn id="4" idx="1"/>
          </p:cNvCxnSpPr>
          <p:nvPr/>
        </p:nvCxnSpPr>
        <p:spPr>
          <a:xfrm rot="10800000" flipV="1">
            <a:off x="1242466" y="2675144"/>
            <a:ext cx="6350" cy="1640336"/>
          </a:xfrm>
          <a:prstGeom prst="bentConnector3">
            <a:avLst>
              <a:gd name="adj1" fmla="val 3700000"/>
            </a:avLst>
          </a:prstGeom>
          <a:ln w="12700"/>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79D1110-2F14-4954-86A4-D8C731EF27A6}"/>
              </a:ext>
            </a:extLst>
          </p:cNvPr>
          <p:cNvSpPr txBox="1"/>
          <p:nvPr/>
        </p:nvSpPr>
        <p:spPr>
          <a:xfrm>
            <a:off x="383906" y="3310646"/>
            <a:ext cx="704996" cy="369332"/>
          </a:xfrm>
          <a:prstGeom prst="rect">
            <a:avLst/>
          </a:prstGeom>
          <a:noFill/>
        </p:spPr>
        <p:txBody>
          <a:bodyPr wrap="square" rtlCol="0">
            <a:spAutoFit/>
          </a:bodyPr>
          <a:lstStyle/>
          <a:p>
            <a:r>
              <a:rPr lang="en-US" dirty="0"/>
              <a:t>Fiber</a:t>
            </a:r>
          </a:p>
        </p:txBody>
      </p:sp>
      <p:sp>
        <p:nvSpPr>
          <p:cNvPr id="70" name="Title 69">
            <a:extLst>
              <a:ext uri="{FF2B5EF4-FFF2-40B4-BE49-F238E27FC236}">
                <a16:creationId xmlns:a16="http://schemas.microsoft.com/office/drawing/2014/main" id="{CA88D15A-102E-44C8-BC9E-1B37352A0577}"/>
              </a:ext>
            </a:extLst>
          </p:cNvPr>
          <p:cNvSpPr>
            <a:spLocks noGrp="1"/>
          </p:cNvSpPr>
          <p:nvPr>
            <p:ph type="title"/>
          </p:nvPr>
        </p:nvSpPr>
        <p:spPr/>
        <p:txBody>
          <a:bodyPr/>
          <a:lstStyle/>
          <a:p>
            <a:r>
              <a:rPr lang="en-US" dirty="0"/>
              <a:t>USGS Microwave South</a:t>
            </a:r>
          </a:p>
        </p:txBody>
      </p:sp>
      <p:sp>
        <p:nvSpPr>
          <p:cNvPr id="71" name="Smiley Face 70">
            <a:extLst>
              <a:ext uri="{FF2B5EF4-FFF2-40B4-BE49-F238E27FC236}">
                <a16:creationId xmlns:a16="http://schemas.microsoft.com/office/drawing/2014/main" id="{4EBA609B-AA15-49D8-B912-2FE226174089}"/>
              </a:ext>
            </a:extLst>
          </p:cNvPr>
          <p:cNvSpPr/>
          <p:nvPr/>
        </p:nvSpPr>
        <p:spPr>
          <a:xfrm>
            <a:off x="2745798" y="2819573"/>
            <a:ext cx="380727" cy="380727"/>
          </a:xfrm>
          <a:prstGeom prst="smileyFace">
            <a:avLst>
              <a:gd name="adj" fmla="val 4653"/>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2" name="Smiley Face 71">
            <a:extLst>
              <a:ext uri="{FF2B5EF4-FFF2-40B4-BE49-F238E27FC236}">
                <a16:creationId xmlns:a16="http://schemas.microsoft.com/office/drawing/2014/main" id="{CC0609A5-50BD-4EA6-BE28-5ECBCA44C76A}"/>
              </a:ext>
            </a:extLst>
          </p:cNvPr>
          <p:cNvSpPr/>
          <p:nvPr/>
        </p:nvSpPr>
        <p:spPr>
          <a:xfrm>
            <a:off x="2745797" y="4467397"/>
            <a:ext cx="380727" cy="380727"/>
          </a:xfrm>
          <a:prstGeom prst="smileyFace">
            <a:avLst>
              <a:gd name="adj" fmla="val 4653"/>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4" name="Arrow: Right 73">
            <a:extLst>
              <a:ext uri="{FF2B5EF4-FFF2-40B4-BE49-F238E27FC236}">
                <a16:creationId xmlns:a16="http://schemas.microsoft.com/office/drawing/2014/main" id="{7C3E9F3B-E65E-46F0-9CE3-5CA458B04EA7}"/>
              </a:ext>
            </a:extLst>
          </p:cNvPr>
          <p:cNvSpPr/>
          <p:nvPr/>
        </p:nvSpPr>
        <p:spPr>
          <a:xfrm flipH="1">
            <a:off x="4436908" y="3521389"/>
            <a:ext cx="3152633" cy="341839"/>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Data flow direction</a:t>
            </a:r>
          </a:p>
        </p:txBody>
      </p:sp>
      <p:sp>
        <p:nvSpPr>
          <p:cNvPr id="76" name="Rectangle 75">
            <a:extLst>
              <a:ext uri="{FF2B5EF4-FFF2-40B4-BE49-F238E27FC236}">
                <a16:creationId xmlns:a16="http://schemas.microsoft.com/office/drawing/2014/main" id="{77A43435-5138-4A66-8A2A-F3ADFB100E10}"/>
              </a:ext>
            </a:extLst>
          </p:cNvPr>
          <p:cNvSpPr/>
          <p:nvPr/>
        </p:nvSpPr>
        <p:spPr>
          <a:xfrm>
            <a:off x="5010585" y="2222891"/>
            <a:ext cx="2051002" cy="21983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a:t>Idle backup path</a:t>
            </a:r>
          </a:p>
        </p:txBody>
      </p:sp>
    </p:spTree>
    <p:extLst>
      <p:ext uri="{BB962C8B-B14F-4D97-AF65-F5344CB8AC3E}">
        <p14:creationId xmlns:p14="http://schemas.microsoft.com/office/powerpoint/2010/main" val="8017450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989</TotalTime>
  <Words>1374</Words>
  <Application>Microsoft Macintosh PowerPoint</Application>
  <PresentationFormat>Widescreen</PresentationFormat>
  <Paragraphs>354</Paragraphs>
  <Slides>28</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Data Path Redundancy</vt:lpstr>
      <vt:lpstr>Outline</vt:lpstr>
      <vt:lpstr>Redundancy, what and why?</vt:lpstr>
      <vt:lpstr>Redundancy: Magic and Fool’s Gold</vt:lpstr>
      <vt:lpstr>Data Path Redundancy</vt:lpstr>
      <vt:lpstr>Radio-USGS Microwave (SCSN)</vt:lpstr>
      <vt:lpstr>Case Studies</vt:lpstr>
      <vt:lpstr>USGS Microwave</vt:lpstr>
      <vt:lpstr>USGS Microwave South</vt:lpstr>
      <vt:lpstr>USGS Microwave South</vt:lpstr>
      <vt:lpstr>USGS Microwave South</vt:lpstr>
      <vt:lpstr>USGS Microwave South</vt:lpstr>
      <vt:lpstr>USGS Microwave South</vt:lpstr>
      <vt:lpstr>USGS Microwave South</vt:lpstr>
      <vt:lpstr>USGS Microwave South</vt:lpstr>
      <vt:lpstr>Desert Loop</vt:lpstr>
      <vt:lpstr>PowerPoint Presentation</vt:lpstr>
      <vt:lpstr>Network Dialog</vt:lpstr>
      <vt:lpstr>Alaska Earthquake Center  Data routing redundancy  </vt:lpstr>
      <vt:lpstr>AWS backup routing and data acquisition system </vt:lpstr>
      <vt:lpstr>PowerPoint Presentation</vt:lpstr>
      <vt:lpstr>PowerPoint Presentation</vt:lpstr>
      <vt:lpstr>PowerPoint Presentation</vt:lpstr>
      <vt:lpstr>Logical topology of routed, multi-path network</vt:lpstr>
      <vt:lpstr>PowerPoint Presentation</vt:lpstr>
      <vt:lpstr>Network Dialog</vt:lpstr>
      <vt:lpstr>Discussion</vt:lpstr>
      <vt:lpstr>Wrap-up and Messages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Path Redundancy</dc:title>
  <dc:subject/>
  <dc:creator>Biasi, Glenn P</dc:creator>
  <cp:keywords/>
  <dc:description/>
  <cp:lastModifiedBy>Biasi, Glenn P</cp:lastModifiedBy>
  <cp:revision>11</cp:revision>
  <dcterms:created xsi:type="dcterms:W3CDTF">2021-11-09T04:39:08Z</dcterms:created>
  <dcterms:modified xsi:type="dcterms:W3CDTF">2021-11-09T21:08:40Z</dcterms:modified>
  <cp:category/>
</cp:coreProperties>
</file>