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Titillium Web"/>
      <p:regular r:id="rId17"/>
      <p:bold r:id="rId18"/>
      <p:italic r:id="rId19"/>
      <p:boldItalic r:id="rId20"/>
    </p:embeddedFont>
    <p:embeddedFont>
      <p:font typeface="Titillium Web Light"/>
      <p:regular r:id="rId21"/>
      <p:bold r:id="rId22"/>
      <p:italic r:id="rId23"/>
      <p:boldItalic r:id="rId24"/>
    </p:embeddedFont>
    <p:embeddedFont>
      <p:font typeface="Titillium Web Extra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+iLwuK9DpqPF+W/ZAmPY/Kux6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TitilliumWebLight-bold.fntdata"/><Relationship Id="rId21" Type="http://schemas.openxmlformats.org/officeDocument/2006/relationships/font" Target="fonts/TitilliumWebLight-regular.fntdata"/><Relationship Id="rId24" Type="http://schemas.openxmlformats.org/officeDocument/2006/relationships/font" Target="fonts/TitilliumWebLight-boldItalic.fntdata"/><Relationship Id="rId23" Type="http://schemas.openxmlformats.org/officeDocument/2006/relationships/font" Target="fonts/TitilliumWeb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itilliumWebExtraLight-bold.fntdata"/><Relationship Id="rId25" Type="http://schemas.openxmlformats.org/officeDocument/2006/relationships/font" Target="fonts/TitilliumWebExtraLight-regular.fntdata"/><Relationship Id="rId28" Type="http://schemas.openxmlformats.org/officeDocument/2006/relationships/font" Target="fonts/TitilliumWebExtraLight-boldItalic.fntdata"/><Relationship Id="rId27" Type="http://schemas.openxmlformats.org/officeDocument/2006/relationships/font" Target="fonts/TitilliumWebExtra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tilliumWeb-regular.fntdata"/><Relationship Id="rId16" Type="http://schemas.openxmlformats.org/officeDocument/2006/relationships/slide" Target="slides/slide11.xml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ismo.ess.washington.edu/ahutko/STATION_METRIC_REPORT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Wiki has everything:  https://github.com/pnsn/squacapi/wiki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https://seismo.ess.washington.edu/ahutko/STATION_METRIC_REPORTS/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/>
            </a:br>
            <a:r>
              <a:rPr lang="en"/>
              <a:t>NOTE: networks outside of ShakeAlert were only recently added and might not be complete.  Only PNSN &amp; ShakeAlert stations are being sniffed for latency &amp; gap info.  SQUAC was down for a bit about a week ago → no measurements.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These Station Metric Reports have ~50k measurements shown.  Red dashed lines show the median value at the 95th percentile worst station in the PNSN for the shown metric aka typical values for a “bad” station.  Colored numbers show % of time measurements exceed the red dashed line…. I.e. % of time it is really bad for that metric.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Contributors: 16 full time CPUs @PNSN, power from IRIS MUSTANG, latency/gaps sniffed at 4 ShakeAlert centers, ShakeAlert trigger counts from UCB &amp; CIT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plot raw measurements or any of a dozen statistics.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“</a:t>
            </a:r>
            <a:r>
              <a:rPr b="1" lang="en"/>
              <a:t>agg</a:t>
            </a:r>
            <a:r>
              <a:rPr lang="en"/>
              <a:t>” is the count of metrics that are failing the user-defined thresholds.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desired, Level 1: only webpage, Level 2: email you, Level 3: email multiple people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46557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/>
        </p:txBody>
      </p:sp>
      <p:grpSp>
        <p:nvGrpSpPr>
          <p:cNvPr id="12" name="Google Shape;12;p13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13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13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13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2" name="Google Shape;14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3" name="Google Shape;14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jp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.jpg"/><Relationship Id="rId5" Type="http://schemas.openxmlformats.org/officeDocument/2006/relationships/image" Target="../media/image9.gif"/><Relationship Id="rId6" Type="http://schemas.openxmlformats.org/officeDocument/2006/relationships/image" Target="../media/image5.jpg"/><Relationship Id="rId7" Type="http://schemas.openxmlformats.org/officeDocument/2006/relationships/image" Target="../media/image3.jpg"/><Relationship Id="rId8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2825" y="4233575"/>
            <a:ext cx="1992474" cy="7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 txBox="1"/>
          <p:nvPr>
            <p:ph type="ctrTitle"/>
          </p:nvPr>
        </p:nvSpPr>
        <p:spPr>
          <a:xfrm>
            <a:off x="79350" y="4722625"/>
            <a:ext cx="16692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300">
                <a:latin typeface="Titillium Web Light"/>
                <a:ea typeface="Titillium Web Light"/>
                <a:cs typeface="Titillium Web Light"/>
                <a:sym typeface="Titillium Web Light"/>
              </a:rPr>
              <a:t>NetOpsXI 2021</a:t>
            </a:r>
            <a:endParaRPr baseline="30000" sz="13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4">
            <a:alphaModFix/>
          </a:blip>
          <a:srcRect b="7028" l="-5930" r="5928" t="-7029"/>
          <a:stretch/>
        </p:blipFill>
        <p:spPr>
          <a:xfrm>
            <a:off x="2177324" y="-84704"/>
            <a:ext cx="4768000" cy="174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8350" y="25000"/>
            <a:ext cx="1610609" cy="17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 txBox="1"/>
          <p:nvPr>
            <p:ph type="ctrTitle"/>
          </p:nvPr>
        </p:nvSpPr>
        <p:spPr>
          <a:xfrm>
            <a:off x="2234925" y="1691500"/>
            <a:ext cx="46755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300">
                <a:latin typeface="Titillium Web Light"/>
                <a:ea typeface="Titillium Web Light"/>
                <a:cs typeface="Titillium Web Light"/>
                <a:sym typeface="Titillium Web Light"/>
              </a:rPr>
              <a:t>Seismic Quality Assurance Console</a:t>
            </a:r>
            <a:endParaRPr baseline="30000" sz="23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3025" y="2404525"/>
            <a:ext cx="2812961" cy="1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3013" y="3857050"/>
            <a:ext cx="3552275" cy="5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43025" y="3530100"/>
            <a:ext cx="2732301" cy="44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57350" y="3064925"/>
            <a:ext cx="837950" cy="9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3025" y="2404525"/>
            <a:ext cx="665000" cy="6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82250" y="2403300"/>
            <a:ext cx="291305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>
            <p:ph type="ctrTitle"/>
          </p:nvPr>
        </p:nvSpPr>
        <p:spPr>
          <a:xfrm>
            <a:off x="1748550" y="2506338"/>
            <a:ext cx="9807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GUI</a:t>
            </a:r>
            <a:endParaRPr baseline="30000" sz="187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70" name="Google Shape;170;p1"/>
          <p:cNvSpPr txBox="1"/>
          <p:nvPr>
            <p:ph type="ctrTitle"/>
          </p:nvPr>
        </p:nvSpPr>
        <p:spPr>
          <a:xfrm>
            <a:off x="234775" y="3366375"/>
            <a:ext cx="21330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django backend API</a:t>
            </a:r>
            <a:endParaRPr baseline="30000" sz="187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71" name="Google Shape;171;p1"/>
          <p:cNvSpPr txBox="1"/>
          <p:nvPr>
            <p:ph type="ctrTitle"/>
          </p:nvPr>
        </p:nvSpPr>
        <p:spPr>
          <a:xfrm>
            <a:off x="749500" y="3866775"/>
            <a:ext cx="23118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simple python read/write scripts</a:t>
            </a:r>
            <a:endParaRPr baseline="30000" sz="187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cxnSp>
        <p:nvCxnSpPr>
          <p:cNvPr id="172" name="Google Shape;172;p1"/>
          <p:cNvCxnSpPr/>
          <p:nvPr/>
        </p:nvCxnSpPr>
        <p:spPr>
          <a:xfrm>
            <a:off x="2234925" y="2845275"/>
            <a:ext cx="1687200" cy="576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"/>
          <p:cNvCxnSpPr/>
          <p:nvPr/>
        </p:nvCxnSpPr>
        <p:spPr>
          <a:xfrm>
            <a:off x="2442875" y="3623975"/>
            <a:ext cx="1389600" cy="134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"/>
          <p:cNvCxnSpPr/>
          <p:nvPr/>
        </p:nvCxnSpPr>
        <p:spPr>
          <a:xfrm flipH="1" rot="10800000">
            <a:off x="2709613" y="4195525"/>
            <a:ext cx="1066800" cy="672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1"/>
          <p:cNvSpPr txBox="1"/>
          <p:nvPr>
            <p:ph type="ctrTitle"/>
          </p:nvPr>
        </p:nvSpPr>
        <p:spPr>
          <a:xfrm>
            <a:off x="7331100" y="3387675"/>
            <a:ext cx="21330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Kyla Marczewski</a:t>
            </a:r>
            <a:b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</a:b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Carl Ulberg</a:t>
            </a:r>
            <a:b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</a:b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*Alex Hutko</a:t>
            </a:r>
            <a:endParaRPr baseline="30000" sz="187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25" y="654300"/>
            <a:ext cx="6274391" cy="40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4033700" y="4745650"/>
            <a:ext cx="529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 2x/week: https://seismo.ess.washington.edu/ahutko/STATION_METRIC_REPORTS/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9825" y="1731500"/>
            <a:ext cx="2518401" cy="296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123825" y="-29050"/>
            <a:ext cx="85731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Use case: holistic report of station over past few weeks</a:t>
            </a:r>
            <a:endParaRPr b="0" i="0" sz="23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cxnSp>
        <p:nvCxnSpPr>
          <p:cNvPr id="235" name="Google Shape;235;p10"/>
          <p:cNvCxnSpPr/>
          <p:nvPr/>
        </p:nvCxnSpPr>
        <p:spPr>
          <a:xfrm flipH="1">
            <a:off x="873350" y="1959425"/>
            <a:ext cx="393900" cy="426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6" name="Google Shape;236;p10"/>
          <p:cNvSpPr txBox="1"/>
          <p:nvPr/>
        </p:nvSpPr>
        <p:spPr>
          <a:xfrm>
            <a:off x="468550" y="1369300"/>
            <a:ext cx="25773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Techs were informed something wrong w  HNE.</a:t>
            </a:r>
            <a:br>
              <a:rPr b="0" i="0" lang="en" sz="900" u="none" cap="none" strike="noStrik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</a:br>
            <a:r>
              <a:rPr b="0" i="0" lang="en" sz="900" u="none" cap="none" strike="noStrik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pier was coupled to house foundation :-(</a:t>
            </a:r>
            <a:endParaRPr b="0" i="0" sz="900" u="none" cap="none" strike="noStrike">
              <a:solidFill>
                <a:srgbClr val="FF0000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6834625" y="1107500"/>
            <a:ext cx="1774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Reports for most stations in ANSS:</a:t>
            </a:r>
            <a:endParaRPr b="0" i="0" sz="17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/>
        </p:nvSpPr>
        <p:spPr>
          <a:xfrm>
            <a:off x="4033700" y="4745650"/>
            <a:ext cx="529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 2x/week: https://seismo.ess.washington.edu/ahutko/STATION_METRIC_REPORTS/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825" y="1731500"/>
            <a:ext cx="2518401" cy="296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 txBox="1"/>
          <p:nvPr/>
        </p:nvSpPr>
        <p:spPr>
          <a:xfrm>
            <a:off x="123825" y="-29050"/>
            <a:ext cx="85731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Use case: holistic report of station over past few weeks</a:t>
            </a:r>
            <a:endParaRPr b="0" i="0" sz="23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6834625" y="1107500"/>
            <a:ext cx="1774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Reports for most stations in ANSS:</a:t>
            </a:r>
            <a:endParaRPr b="0" i="0" sz="17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246" name="Google Shape;24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747350"/>
            <a:ext cx="6197371" cy="39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/>
        </p:nvSpPr>
        <p:spPr>
          <a:xfrm>
            <a:off x="527225" y="123350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What is SQUAC?</a:t>
            </a:r>
            <a:endParaRPr b="0" i="0" sz="30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224125" y="709200"/>
            <a:ext cx="88302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1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It’s a fancy metrics database &amp; interface tuned for PNSN</a:t>
            </a:r>
            <a:b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AWS EC2 w RDS db, 2-10 servers (autoscaled), S3 archive ~$500/mo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Metrics: waveform- N big/small bumps, power, noise floor, peak Acc...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SOH- latency, gaps, completeness at datacenter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Variable granularity: 10 min/hourly/daily/monthly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Contributor source agnostic; currently 8 sources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 Billion measurements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10 Million measurements/day (&gt;100/sec)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Performance: Create_or_overwrite ~80 measurements/sec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              Read ~500 measurements/sec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64625"/>
            <a:ext cx="8839200" cy="32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"/>
          <p:cNvSpPr txBox="1"/>
          <p:nvPr/>
        </p:nvSpPr>
        <p:spPr>
          <a:xfrm>
            <a:off x="2360725" y="120650"/>
            <a:ext cx="6014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Creating your dashboards</a:t>
            </a:r>
            <a:endParaRPr b="0" i="0" sz="30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025" y="249475"/>
            <a:ext cx="6717025" cy="43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 txBox="1"/>
          <p:nvPr/>
        </p:nvSpPr>
        <p:spPr>
          <a:xfrm>
            <a:off x="59525" y="332625"/>
            <a:ext cx="211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Single view of multiple metrics over a time window</a:t>
            </a:r>
            <a:endParaRPr b="0" i="0" sz="16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2471325" y="105200"/>
            <a:ext cx="59808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Timeline- think: SeisNetWatch with thresholds/color gradients</a:t>
            </a:r>
            <a:endParaRPr b="0" i="0" sz="16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325" y="1033250"/>
            <a:ext cx="7509173" cy="38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325" y="1033250"/>
            <a:ext cx="7509173" cy="38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" y="496300"/>
            <a:ext cx="5902800" cy="374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325" y="1033250"/>
            <a:ext cx="7509173" cy="38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" y="496300"/>
            <a:ext cx="5902800" cy="37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3899" y="171300"/>
            <a:ext cx="2531426" cy="45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2550" y="2295875"/>
            <a:ext cx="6149723" cy="276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5" y="901150"/>
            <a:ext cx="2689800" cy="40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123825" y="123350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Alarms (webpage or email)</a:t>
            </a:r>
            <a:endParaRPr b="0" i="0" sz="30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4378900" y="443500"/>
            <a:ext cx="44955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- measurement upload counts</a:t>
            </a:r>
            <a:endParaRPr b="0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in/out of bounds</a:t>
            </a:r>
            <a:endParaRPr b="0" i="0" sz="20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raw measurements or stats of data</a:t>
            </a:r>
            <a:endParaRPr b="0" i="0" sz="20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variable granularity time windows</a:t>
            </a:r>
            <a:endParaRPr b="0" i="0" sz="20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/>
        </p:nvSpPr>
        <p:spPr>
          <a:xfrm>
            <a:off x="123825" y="-29050"/>
            <a:ext cx="85731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Use case: daily update of ShakeAlert station acceptance</a:t>
            </a:r>
            <a:endParaRPr b="0" i="0" sz="2300" u="none" cap="none" strike="noStrik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913" y="594950"/>
            <a:ext cx="7032927" cy="42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