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0432FF"/>
    <a:srgbClr val="011893"/>
    <a:srgbClr val="0096FF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0"/>
    <p:restoredTop sz="94779"/>
  </p:normalViewPr>
  <p:slideViewPr>
    <p:cSldViewPr snapToGrid="0" snapToObjects="1">
      <p:cViewPr varScale="1">
        <p:scale>
          <a:sx n="160" d="100"/>
          <a:sy n="160" d="100"/>
        </p:scale>
        <p:origin x="1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3692F-AD08-2E47-A807-0C71C72FCCEA}" type="datetimeFigureOut">
              <a:t>3/20/18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A84E4-0142-7D4A-9B63-FCB0255C1F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1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A84E4-0142-7D4A-9B63-FCB0255C1FEA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54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43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>
            <a:lvl1pPr marL="0" indent="0" algn="ctr">
              <a:buFont typeface="Arial" pitchFamily="-109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E182AD-17A0-D840-B9F0-20BB7A0EC6B4}" type="datetimeFigureOut">
              <a:t>3/20/18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1CD014-91F9-F641-B991-DA6A9FA414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4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82AD-17A0-D840-B9F0-20BB7A0EC6B4}" type="datetimeFigureOut">
              <a:t>3/20/18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CD014-91F9-F641-B991-DA6A9FA414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4953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82AD-17A0-D840-B9F0-20BB7A0EC6B4}" type="datetimeFigureOut">
              <a:t>3/20/18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CD014-91F9-F641-B991-DA6A9FA414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4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82AD-17A0-D840-B9F0-20BB7A0EC6B4}" type="datetimeFigureOut">
              <a:t>3/20/18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CD014-91F9-F641-B991-DA6A9FA414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50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82AD-17A0-D840-B9F0-20BB7A0EC6B4}" type="datetimeFigureOut">
              <a:t>3/20/18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CD014-91F9-F641-B991-DA6A9FA414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6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82AD-17A0-D840-B9F0-20BB7A0EC6B4}" type="datetimeFigureOut">
              <a:t>3/20/18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CD014-91F9-F641-B991-DA6A9FA414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82AD-17A0-D840-B9F0-20BB7A0EC6B4}" type="datetimeFigureOut">
              <a:t>3/20/18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CD014-91F9-F641-B991-DA6A9FA414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2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82AD-17A0-D840-B9F0-20BB7A0EC6B4}" type="datetimeFigureOut">
              <a:t>3/20/18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CD014-91F9-F641-B991-DA6A9FA414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5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82AD-17A0-D840-B9F0-20BB7A0EC6B4}" type="datetimeFigureOut">
              <a:t>3/20/18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CD014-91F9-F641-B991-DA6A9FA414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3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82AD-17A0-D840-B9F0-20BB7A0EC6B4}" type="datetimeFigureOut">
              <a:t>3/20/18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CD014-91F9-F641-B991-DA6A9FA414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82AD-17A0-D840-B9F0-20BB7A0EC6B4}" type="datetimeFigureOut">
              <a:t>3/20/18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CD014-91F9-F641-B991-DA6A9FA414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0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82AD-17A0-D840-B9F0-20BB7A0EC6B4}" type="datetimeFigureOut">
              <a:t>3/20/18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CD014-91F9-F641-B991-DA6A9FA414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0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82AD-17A0-D840-B9F0-20BB7A0EC6B4}" type="datetimeFigureOut">
              <a:t>3/20/18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CD014-91F9-F641-B991-DA6A9FA414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42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pitchFamily="-109" charset="0"/>
                <a:ea typeface="+mn-ea"/>
                <a:cs typeface="+mn-cs"/>
              </a:defRPr>
            </a:lvl1pPr>
          </a:lstStyle>
          <a:p>
            <a:fld id="{52E182AD-17A0-D840-B9F0-20BB7A0EC6B4}" type="datetimeFigureOut">
              <a:t>3/20/18</a:t>
            </a:fld>
            <a:endParaRPr lang="en-US"/>
          </a:p>
        </p:txBody>
      </p:sp>
      <p:sp>
        <p:nvSpPr>
          <p:cNvPr id="2142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Arial" pitchFamily="-109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142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42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pitchFamily="-109" charset="0"/>
                <a:ea typeface="+mn-ea"/>
                <a:cs typeface="+mn-cs"/>
              </a:defRPr>
            </a:lvl1pPr>
          </a:lstStyle>
          <a:p>
            <a:fld id="{8F1CD014-91F9-F641-B991-DA6A9FA414F9}" type="slidenum"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868680"/>
          </a:xfrm>
          <a:prstGeom prst="rect">
            <a:avLst/>
          </a:prstGeom>
          <a:solidFill>
            <a:srgbClr val="00549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pic>
        <p:nvPicPr>
          <p:cNvPr id="9" name="Picture 8" descr="iris_color_screen_lrg.png">
            <a:extLst>
              <a:ext uri="{FF2B5EF4-FFF2-40B4-BE49-F238E27FC236}">
                <a16:creationId xmlns:a16="http://schemas.microsoft.com/office/drawing/2014/main" id="{B327FA1B-A8EF-2C49-9E99-C26B45AEA88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0"/>
            <a:ext cx="1022560" cy="80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8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-112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-112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-112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-109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.iris.edu/mustan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service.iris.edu/mustang/noise-pdf/1/query?net=N4&amp;sta=*&amp;loc=*&amp;cha=BHZ&amp;quality=M&amp;format=noiseprofile_text&amp;noiseprofile.type=mode,mean,media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ervice.iris.edu/mustang/noise-mode-timeseries/1/query?target=TA.G25K..BHZ.M&amp;output=powerdhnm&amp;format=plot&amp;periods=0.1,1,10,100&amp;noisemodel.byperiod=0.1,-147|1,-146|10,-141|102,-177&amp;&amp;plot.title=Daily%20PDF%20Mode%20Timeline%20Differenced%20From%20TA%20Alaska%20Median%20Mode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asso.iris.edu/" TargetMode="External"/><Relationship Id="rId4" Type="http://schemas.openxmlformats.org/officeDocument/2006/relationships/hyperlink" Target="http://ds.iris.edu/mustang/mustangula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eymonkey.com/r/RegionalNetworkQ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A27E-B867-C84B-869F-E4D4434E4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087" y="1318306"/>
            <a:ext cx="7876309" cy="2387600"/>
          </a:xfrm>
        </p:spPr>
        <p:txBody>
          <a:bodyPr>
            <a:normAutofit/>
          </a:bodyPr>
          <a:lstStyle/>
          <a:p>
            <a:r>
              <a:rPr lang="en-US">
                <a:latin typeface="Helvetica" pitchFamily="2" charset="0"/>
              </a:rPr>
              <a:t>MUSTANG Training Session</a:t>
            </a:r>
            <a:br>
              <a:rPr lang="en-US">
                <a:latin typeface="Helvetica" pitchFamily="2" charset="0"/>
              </a:rPr>
            </a:br>
            <a:r>
              <a:rPr lang="en-US" sz="3200">
                <a:latin typeface="Helvetica" pitchFamily="2" charset="0"/>
              </a:rPr>
              <a:t>for North American Regional Networks</a:t>
            </a:r>
            <a:endParaRPr lang="en-US">
              <a:latin typeface="Helvetica" pitchFamily="2" charset="0"/>
            </a:endParaRPr>
          </a:p>
        </p:txBody>
      </p:sp>
      <p:pic>
        <p:nvPicPr>
          <p:cNvPr id="4" name="Picture 3" descr="iris_color_screen_lrg.png">
            <a:extLst>
              <a:ext uri="{FF2B5EF4-FFF2-40B4-BE49-F238E27FC236}">
                <a16:creationId xmlns:a16="http://schemas.microsoft.com/office/drawing/2014/main" id="{42BADE7B-869E-8B4E-99CA-378ACD115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7" y="4707577"/>
            <a:ext cx="1848044" cy="146304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9C5F218-69BD-0849-B234-316606B7C4C8}"/>
              </a:ext>
            </a:extLst>
          </p:cNvPr>
          <p:cNvSpPr txBox="1">
            <a:spLocks/>
          </p:cNvSpPr>
          <p:nvPr/>
        </p:nvSpPr>
        <p:spPr bwMode="auto">
          <a:xfrm>
            <a:off x="4481114" y="4735998"/>
            <a:ext cx="4260115" cy="140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09" charset="0"/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2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2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09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09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09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09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en-US" sz="2000" kern="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Gillian Sharer</a:t>
            </a:r>
          </a:p>
          <a:p>
            <a:pPr algn="l">
              <a:spcBef>
                <a:spcPts val="1200"/>
              </a:spcBef>
            </a:pPr>
            <a:r>
              <a:rPr lang="en-US" sz="2000">
                <a:latin typeface="Helvetica" pitchFamily="2" charset="0"/>
              </a:rPr>
              <a:t>ANSS Network Operations Meeting</a:t>
            </a:r>
            <a:endParaRPr lang="en-US" sz="2000" kern="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  <a:p>
            <a:pPr algn="l">
              <a:spcBef>
                <a:spcPts val="1200"/>
              </a:spcBef>
            </a:pPr>
            <a:r>
              <a:rPr lang="en-US" sz="2000" kern="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March 21, 2018</a:t>
            </a:r>
          </a:p>
        </p:txBody>
      </p:sp>
    </p:spTree>
    <p:extLst>
      <p:ext uri="{BB962C8B-B14F-4D97-AF65-F5344CB8AC3E}">
        <p14:creationId xmlns:p14="http://schemas.microsoft.com/office/powerpoint/2010/main" val="35264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CA2D60-1598-D14C-9BAD-C8912194AE3F}"/>
              </a:ext>
            </a:extLst>
          </p:cNvPr>
          <p:cNvSpPr txBox="1"/>
          <p:nvPr/>
        </p:nvSpPr>
        <p:spPr>
          <a:xfrm>
            <a:off x="763928" y="1365813"/>
            <a:ext cx="811385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Wingdings" pitchFamily="2" charset="2"/>
              <a:buChar char="§"/>
            </a:pPr>
            <a:r>
              <a:rPr lang="en-US" sz="2800"/>
              <a:t>Proposed 2-3 day workshop on the topic of using MUSTANG for quality assurance</a:t>
            </a:r>
          </a:p>
          <a:p>
            <a:pPr marL="285750" indent="-285750">
              <a:buSzPct val="100000"/>
              <a:buFont typeface="Wingdings" pitchFamily="2" charset="2"/>
              <a:buChar char="§"/>
            </a:pPr>
            <a:endParaRPr lang="en-US"/>
          </a:p>
          <a:p>
            <a:pPr marL="285750" indent="-285750">
              <a:buSzPct val="100000"/>
              <a:buFont typeface="Wingdings" pitchFamily="2" charset="2"/>
              <a:buChar char="§"/>
            </a:pPr>
            <a:r>
              <a:rPr lang="en-US" sz="2800"/>
              <a:t>Targeted toward regional network operators</a:t>
            </a:r>
          </a:p>
          <a:p>
            <a:pPr marL="285750" indent="-285750">
              <a:buSzPct val="100000"/>
              <a:buFont typeface="Wingdings" pitchFamily="2" charset="2"/>
              <a:buChar char="§"/>
            </a:pPr>
            <a:endParaRPr lang="en-US"/>
          </a:p>
          <a:p>
            <a:pPr marL="285750" indent="-285750">
              <a:buSzPct val="100000"/>
              <a:buFont typeface="Wingdings" pitchFamily="2" charset="2"/>
              <a:buChar char="§"/>
            </a:pPr>
            <a:r>
              <a:rPr lang="en-US" sz="2800"/>
              <a:t>In late-July or early-August 2018</a:t>
            </a:r>
          </a:p>
          <a:p>
            <a:pPr marL="285750" indent="-285750">
              <a:buSzPct val="100000"/>
              <a:buFont typeface="Wingdings" pitchFamily="2" charset="2"/>
              <a:buChar char="§"/>
            </a:pPr>
            <a:endParaRPr lang="en-US"/>
          </a:p>
          <a:p>
            <a:pPr marL="285750" indent="-285750">
              <a:buSzPct val="100000"/>
              <a:buFont typeface="Wingdings" pitchFamily="2" charset="2"/>
              <a:buChar char="§"/>
            </a:pPr>
            <a:r>
              <a:rPr lang="en-US" sz="2800"/>
              <a:t>Limited IRIS funding for travel available</a:t>
            </a:r>
          </a:p>
          <a:p>
            <a:pPr marL="285750" indent="-285750">
              <a:buSzPct val="100000"/>
              <a:buFont typeface="Wingdings" pitchFamily="2" charset="2"/>
              <a:buChar char="§"/>
            </a:pPr>
            <a:endParaRPr lang="en-US"/>
          </a:p>
          <a:p>
            <a:pPr marL="285750" indent="-285750">
              <a:buSzPct val="100000"/>
              <a:buFont typeface="Wingdings" pitchFamily="2" charset="2"/>
              <a:buChar char="§"/>
            </a:pPr>
            <a:r>
              <a:rPr lang="en-US" sz="2800"/>
              <a:t>We are gauging interest and looking for feedback on topics of interest</a:t>
            </a:r>
          </a:p>
          <a:p>
            <a:pPr marL="285750" indent="-285750">
              <a:buSzPct val="100000"/>
              <a:buFont typeface="Wingdings" pitchFamily="2" charset="2"/>
              <a:buChar char="§"/>
            </a:pPr>
            <a:endParaRPr lang="en-US" sz="2800"/>
          </a:p>
          <a:p>
            <a:pPr marL="285750" indent="-285750">
              <a:buSzPct val="100000"/>
              <a:buFont typeface="Wingdings" pitchFamily="2" charset="2"/>
              <a:buChar char="§"/>
            </a:pPr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0E4E6-4CE4-5345-A47E-F55982CEA434}"/>
              </a:ext>
            </a:extLst>
          </p:cNvPr>
          <p:cNvSpPr txBox="1"/>
          <p:nvPr/>
        </p:nvSpPr>
        <p:spPr>
          <a:xfrm>
            <a:off x="1180619" y="141952"/>
            <a:ext cx="796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MUSTANG Session Planning</a:t>
            </a:r>
          </a:p>
        </p:txBody>
      </p:sp>
    </p:spTree>
    <p:extLst>
      <p:ext uri="{BB962C8B-B14F-4D97-AF65-F5344CB8AC3E}">
        <p14:creationId xmlns:p14="http://schemas.microsoft.com/office/powerpoint/2010/main" val="368938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F0E4E6-4CE4-5345-A47E-F55982CEA434}"/>
              </a:ext>
            </a:extLst>
          </p:cNvPr>
          <p:cNvSpPr txBox="1"/>
          <p:nvPr/>
        </p:nvSpPr>
        <p:spPr>
          <a:xfrm>
            <a:off x="1180619" y="141952"/>
            <a:ext cx="7963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                Using MUSTANG Web Services</a:t>
            </a:r>
          </a:p>
          <a:p>
            <a:pPr algn="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C1378-6C60-DA48-9F11-5EFBFB2AE289}"/>
              </a:ext>
            </a:extLst>
          </p:cNvPr>
          <p:cNvSpPr txBox="1"/>
          <p:nvPr/>
        </p:nvSpPr>
        <p:spPr>
          <a:xfrm>
            <a:off x="891251" y="2449605"/>
            <a:ext cx="5141151" cy="3524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>
                <a:solidFill>
                  <a:srgbClr val="005493"/>
                </a:solidFill>
              </a:rPr>
              <a:t>measurements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>
                <a:solidFill>
                  <a:srgbClr val="005493"/>
                </a:solidFill>
              </a:rPr>
              <a:t>noise-psd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>
                <a:solidFill>
                  <a:srgbClr val="005493"/>
                </a:solidFill>
              </a:rPr>
              <a:t>noise-pdf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>
                <a:solidFill>
                  <a:srgbClr val="005493"/>
                </a:solidFill>
              </a:rPr>
              <a:t>noise-pdf-browser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600">
                <a:solidFill>
                  <a:srgbClr val="005493"/>
                </a:solidFill>
              </a:rPr>
              <a:t>noise-mode-timeseries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9C7A8-6F9E-D14C-92B7-3AB94FD779EC}"/>
              </a:ext>
            </a:extLst>
          </p:cNvPr>
          <p:cNvSpPr txBox="1"/>
          <p:nvPr/>
        </p:nvSpPr>
        <p:spPr>
          <a:xfrm>
            <a:off x="891251" y="1511222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5493"/>
                </a:solidFill>
                <a:hlinkClick r:id="rId2"/>
              </a:rPr>
              <a:t>http://service.iris.edu/mustang/</a:t>
            </a:r>
            <a:endParaRPr lang="en-US" sz="3600">
              <a:solidFill>
                <a:srgbClr val="005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1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F0E4E6-4CE4-5345-A47E-F55982CEA434}"/>
              </a:ext>
            </a:extLst>
          </p:cNvPr>
          <p:cNvSpPr txBox="1"/>
          <p:nvPr/>
        </p:nvSpPr>
        <p:spPr>
          <a:xfrm>
            <a:off x="886938" y="159390"/>
            <a:ext cx="8194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       New Feature: PDF Statistic Text Output</a:t>
            </a:r>
          </a:p>
          <a:p>
            <a:pPr algn="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6BF46-D4A3-B74B-BC9D-29468CFBC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162" y="1236608"/>
            <a:ext cx="2032670" cy="4380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7E13254B-068F-EB4B-A5A1-B9EF8C44AE3C}"/>
              </a:ext>
            </a:extLst>
          </p:cNvPr>
          <p:cNvSpPr/>
          <p:nvPr/>
        </p:nvSpPr>
        <p:spPr bwMode="auto">
          <a:xfrm>
            <a:off x="5985653" y="3168421"/>
            <a:ext cx="389024" cy="162045"/>
          </a:xfrm>
          <a:prstGeom prst="rightArrow">
            <a:avLst/>
          </a:prstGeom>
          <a:solidFill>
            <a:srgbClr val="00549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4EDCA3-E7CB-CB46-818E-78E165566B22}"/>
              </a:ext>
            </a:extLst>
          </p:cNvPr>
          <p:cNvSpPr/>
          <p:nvPr/>
        </p:nvSpPr>
        <p:spPr>
          <a:xfrm>
            <a:off x="347241" y="5916544"/>
            <a:ext cx="9630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5493"/>
                </a:solidFill>
                <a:hlinkClick r:id="rId4"/>
              </a:rPr>
              <a:t>http://service.iris.edu/mustang/noise-pdf/1/query?net=N4&amp;sta=*&amp;loc=*&amp;cha=BHZ&amp;quality=M</a:t>
            </a:r>
          </a:p>
          <a:p>
            <a:r>
              <a:rPr lang="en-US" sz="1600">
                <a:solidFill>
                  <a:srgbClr val="005493"/>
                </a:solidFill>
                <a:hlinkClick r:id="rId4"/>
              </a:rPr>
              <a:t>&amp;format=noiseprofile_text&amp;noiseprofile.type=mode,mean,median</a:t>
            </a:r>
            <a:endParaRPr lang="en-US" sz="1600">
              <a:solidFill>
                <a:srgbClr val="005493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2BB35C-A340-364B-A081-2A2C2DF58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41" y="1236608"/>
            <a:ext cx="5429296" cy="40256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618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30C034-2C4F-9D4E-8FEE-FA343C90DB9C}"/>
              </a:ext>
            </a:extLst>
          </p:cNvPr>
          <p:cNvSpPr txBox="1"/>
          <p:nvPr/>
        </p:nvSpPr>
        <p:spPr>
          <a:xfrm>
            <a:off x="960698" y="153422"/>
            <a:ext cx="8333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       </a:t>
            </a:r>
            <a:r>
              <a:rPr lang="en-US" sz="3200">
                <a:solidFill>
                  <a:schemeClr val="bg1"/>
                </a:solidFill>
              </a:rPr>
              <a:t>PDF Daily Mode Differenced from 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4EDCA3-E7CB-CB46-818E-78E165566B22}"/>
              </a:ext>
            </a:extLst>
          </p:cNvPr>
          <p:cNvSpPr/>
          <p:nvPr/>
        </p:nvSpPr>
        <p:spPr>
          <a:xfrm>
            <a:off x="535858" y="5624942"/>
            <a:ext cx="8072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5493"/>
                </a:solidFill>
                <a:hlinkClick r:id="rId2"/>
              </a:rPr>
              <a:t>http://service.iris.edu/mustang/noise-mode-timeseries/1/query?target=TA.G25K..BHZ.M</a:t>
            </a:r>
          </a:p>
          <a:p>
            <a:r>
              <a:rPr lang="en-US" sz="1600">
                <a:solidFill>
                  <a:srgbClr val="005493"/>
                </a:solidFill>
                <a:hlinkClick r:id="rId2"/>
              </a:rPr>
              <a:t>&amp;plot.title=Daily PDF Mode Timeline Differenced From TA Alaska Median Model</a:t>
            </a:r>
          </a:p>
          <a:p>
            <a:r>
              <a:rPr lang="en-US" sz="1600">
                <a:solidFill>
                  <a:srgbClr val="005493"/>
                </a:solidFill>
                <a:hlinkClick r:id="rId2"/>
              </a:rPr>
              <a:t>&amp;output=powerdhnm&amp;format=plot&amp;periods=0.1,1,10,100</a:t>
            </a:r>
          </a:p>
          <a:p>
            <a:r>
              <a:rPr lang="en-US" sz="1600">
                <a:solidFill>
                  <a:srgbClr val="005493"/>
                </a:solidFill>
                <a:hlinkClick r:id="rId2"/>
              </a:rPr>
              <a:t>&amp;noisemodel.byperiod=0.1,-147|1,-146|10,-141|102,-177</a:t>
            </a:r>
            <a:endParaRPr lang="en-US" sz="1600">
              <a:solidFill>
                <a:srgbClr val="00549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1F61C0-CAD4-5C43-B134-47E495878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58" y="1160206"/>
            <a:ext cx="6345084" cy="43261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446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F0E4E6-4CE4-5345-A47E-F55982CEA434}"/>
              </a:ext>
            </a:extLst>
          </p:cNvPr>
          <p:cNvSpPr txBox="1"/>
          <p:nvPr/>
        </p:nvSpPr>
        <p:spPr>
          <a:xfrm>
            <a:off x="1076447" y="118803"/>
            <a:ext cx="7963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                Using MUSTANG Clients</a:t>
            </a:r>
          </a:p>
          <a:p>
            <a:pPr algn="r"/>
            <a:endParaRPr lang="en-US" sz="3200">
              <a:solidFill>
                <a:schemeClr val="bg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0760A4-C222-3541-BC6C-D329E8161BF9}"/>
              </a:ext>
            </a:extLst>
          </p:cNvPr>
          <p:cNvGrpSpPr/>
          <p:nvPr/>
        </p:nvGrpSpPr>
        <p:grpSpPr>
          <a:xfrm>
            <a:off x="565546" y="1385659"/>
            <a:ext cx="8346336" cy="4530344"/>
            <a:chOff x="565546" y="1385659"/>
            <a:chExt cx="8346336" cy="4530344"/>
          </a:xfrm>
        </p:grpSpPr>
        <p:pic>
          <p:nvPicPr>
            <p:cNvPr id="8" name="Content Placeholder 5">
              <a:extLst>
                <a:ext uri="{FF2B5EF4-FFF2-40B4-BE49-F238E27FC236}">
                  <a16:creationId xmlns:a16="http://schemas.microsoft.com/office/drawing/2014/main" id="{3BFBB3EF-E99C-D04B-9048-178C0714887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46" y="1765503"/>
              <a:ext cx="3657600" cy="3657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F82CF4-659E-8C42-8262-40A75CDBE87A}"/>
                </a:ext>
              </a:extLst>
            </p:cNvPr>
            <p:cNvSpPr txBox="1"/>
            <p:nvPr/>
          </p:nvSpPr>
          <p:spPr>
            <a:xfrm>
              <a:off x="862515" y="1385659"/>
              <a:ext cx="3063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LASSO : Station Ranking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CB9369-50A7-254B-8748-E0A6B43D6991}"/>
                </a:ext>
              </a:extLst>
            </p:cNvPr>
            <p:cNvSpPr txBox="1"/>
            <p:nvPr/>
          </p:nvSpPr>
          <p:spPr>
            <a:xfrm>
              <a:off x="4559216" y="1385659"/>
              <a:ext cx="43526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MUSTANGular : Plot Metrics on Map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C920C7-F301-CC4F-B569-94BB2B7B312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1917" y="1765503"/>
              <a:ext cx="3657600" cy="3657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61D12A-F5A4-7A49-B84C-D584CF332EE9}"/>
                </a:ext>
              </a:extLst>
            </p:cNvPr>
            <p:cNvSpPr/>
            <p:nvPr/>
          </p:nvSpPr>
          <p:spPr>
            <a:xfrm>
              <a:off x="4651813" y="5546671"/>
              <a:ext cx="41601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5493"/>
                  </a:solidFill>
                  <a:hlinkClick r:id="rId4"/>
                </a:rPr>
                <a:t>http://ds.iris.edu/mustang/mustangular</a:t>
              </a:r>
              <a:endParaRPr lang="en-US">
                <a:solidFill>
                  <a:srgbClr val="005493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88769E-FB61-434F-B6C7-5454E88C404E}"/>
                </a:ext>
              </a:extLst>
            </p:cNvPr>
            <p:cNvSpPr/>
            <p:nvPr/>
          </p:nvSpPr>
          <p:spPr>
            <a:xfrm>
              <a:off x="1340211" y="5546671"/>
              <a:ext cx="2108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5493"/>
                  </a:solidFill>
                  <a:hlinkClick r:id="rId5"/>
                </a:rPr>
                <a:t>http://lasso.iris.edu</a:t>
              </a:r>
              <a:endParaRPr lang="en-US">
                <a:solidFill>
                  <a:srgbClr val="00549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94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F0E4E6-4CE4-5345-A47E-F55982CEA434}"/>
              </a:ext>
            </a:extLst>
          </p:cNvPr>
          <p:cNvSpPr txBox="1"/>
          <p:nvPr/>
        </p:nvSpPr>
        <p:spPr>
          <a:xfrm>
            <a:off x="1180619" y="141952"/>
            <a:ext cx="7963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              Creating Network Quality Reports</a:t>
            </a:r>
          </a:p>
          <a:p>
            <a:pPr algn="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133C00-8F8F-F94C-B0DE-C06E12B21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172" y="1381216"/>
            <a:ext cx="5459657" cy="48910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818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F0E4E6-4CE4-5345-A47E-F55982CEA434}"/>
              </a:ext>
            </a:extLst>
          </p:cNvPr>
          <p:cNvSpPr txBox="1"/>
          <p:nvPr/>
        </p:nvSpPr>
        <p:spPr>
          <a:xfrm>
            <a:off x="1180619" y="141952"/>
            <a:ext cx="7963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              Creating Network Quality Reports</a:t>
            </a:r>
          </a:p>
          <a:p>
            <a:pPr algn="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1BF8B-C027-C94A-B133-E0A5DEAAC4F2}"/>
              </a:ext>
            </a:extLst>
          </p:cNvPr>
          <p:cNvSpPr txBox="1"/>
          <p:nvPr/>
        </p:nvSpPr>
        <p:spPr>
          <a:xfrm>
            <a:off x="312517" y="1733924"/>
            <a:ext cx="863409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/>
              <a:t>Identifying metric threshold values that indicate a station problem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/>
          </a:p>
          <a:p>
            <a:pPr marL="285750" indent="-285750">
              <a:buFont typeface="Wingdings" pitchFamily="2" charset="2"/>
              <a:buChar char="§"/>
            </a:pPr>
            <a:r>
              <a:rPr lang="en-US" sz="2800"/>
              <a:t>Using scripts to compile metrics and flag potential issues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/>
          </a:p>
          <a:p>
            <a:pPr marL="285750" indent="-285750">
              <a:buFont typeface="Wingdings" pitchFamily="2" charset="2"/>
              <a:buChar char="§"/>
            </a:pPr>
            <a:r>
              <a:rPr lang="en-US" sz="2800"/>
              <a:t>Analyst review and issue tracking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/>
          </a:p>
          <a:p>
            <a:pPr marL="285750" indent="-285750">
              <a:spcAft>
                <a:spcPts val="1400"/>
              </a:spcAft>
              <a:buFont typeface="Wingdings" pitchFamily="2" charset="2"/>
              <a:buChar char="§"/>
            </a:pPr>
            <a:r>
              <a:rPr lang="en-US" sz="2800"/>
              <a:t>Compiling information into a readable report</a:t>
            </a:r>
          </a:p>
        </p:txBody>
      </p:sp>
    </p:spTree>
    <p:extLst>
      <p:ext uri="{BB962C8B-B14F-4D97-AF65-F5344CB8AC3E}">
        <p14:creationId xmlns:p14="http://schemas.microsoft.com/office/powerpoint/2010/main" val="338720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/GetFile.ashx?file=883a67d3-b9ab-4cd3-b1e6-d50be4686b3d.png">
            <a:extLst>
              <a:ext uri="{FF2B5EF4-FFF2-40B4-BE49-F238E27FC236}">
                <a16:creationId xmlns:a16="http://schemas.microsoft.com/office/drawing/2014/main" id="{A3032A98-6A36-F343-8C74-4EE1F4795C91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800">
                <a:hlinkClick r:id="rId2"/>
              </a:rPr>
              <a:t>www.surveymonkey.com/r/RegionalNetworkQA</a:t>
            </a:r>
            <a:endParaRPr lang="en-US" sz="2800"/>
          </a:p>
          <a:p>
            <a:pPr marL="0" indent="0">
              <a:buNone/>
            </a:pPr>
            <a:endParaRPr lang="en-US" sz="2800"/>
          </a:p>
          <a:p>
            <a:r>
              <a:rPr lang="en-US" sz="2800"/>
              <a:t>Short, 10-minute survey about your network's QA practices and what you would want to learn from a MUSTANG workshop</a:t>
            </a:r>
          </a:p>
          <a:p>
            <a:endParaRPr lang="en-US" sz="900"/>
          </a:p>
          <a:p>
            <a:r>
              <a:rPr lang="en-US" sz="2800"/>
              <a:t>Closes on March 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03EE9-A212-514B-8A2A-988A369D0A65}"/>
              </a:ext>
            </a:extLst>
          </p:cNvPr>
          <p:cNvSpPr txBox="1"/>
          <p:nvPr/>
        </p:nvSpPr>
        <p:spPr>
          <a:xfrm>
            <a:off x="1180619" y="141952"/>
            <a:ext cx="796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                   Survey Participation Request</a:t>
            </a:r>
          </a:p>
        </p:txBody>
      </p:sp>
    </p:spTree>
    <p:extLst>
      <p:ext uri="{BB962C8B-B14F-4D97-AF65-F5344CB8AC3E}">
        <p14:creationId xmlns:p14="http://schemas.microsoft.com/office/powerpoint/2010/main" val="3038784711"/>
      </p:ext>
    </p:extLst>
  </p:cSld>
  <p:clrMapOvr>
    <a:masterClrMapping/>
  </p:clrMapOvr>
</p:sld>
</file>

<file path=ppt/theme/theme1.xml><?xml version="1.0" encoding="utf-8"?>
<a:theme xmlns:a="http://schemas.openxmlformats.org/drawingml/2006/main" name="TATM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0000FF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ATM" id="{D5196F0D-3904-9E4C-B868-5D77AAAB7C37}" vid="{4DAB2174-837E-D94C-813D-E00CD53D17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TATM</Template>
  <TotalTime>1302</TotalTime>
  <Words>314</Words>
  <Application>Microsoft Macintosh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Helvetica</vt:lpstr>
      <vt:lpstr>Wingdings</vt:lpstr>
      <vt:lpstr>TATM</vt:lpstr>
      <vt:lpstr>MUSTANG Training Session for North American Regional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MUSTANG Training Session</dc:title>
  <dc:creator>Gillian Sharer</dc:creator>
  <cp:lastModifiedBy>Gillian Sharer</cp:lastModifiedBy>
  <cp:revision>31</cp:revision>
  <dcterms:created xsi:type="dcterms:W3CDTF">2018-03-19T20:32:11Z</dcterms:created>
  <dcterms:modified xsi:type="dcterms:W3CDTF">2018-03-20T18:14:56Z</dcterms:modified>
</cp:coreProperties>
</file>