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2.gif"/><Relationship Id="rId5" Type="http://schemas.openxmlformats.org/officeDocument/2006/relationships/image" Target="../media/image3.png"/><Relationship Id="rId6" Type="http://schemas.openxmlformats.org/officeDocument/2006/relationships/image" Target="../media/image1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Relationship Id="rId6" Type="http://schemas.openxmlformats.org/officeDocument/2006/relationships/image" Target="../media/image7.png"/><Relationship Id="rId7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Station UI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Maintaining channel lists in AQMS</a:t>
            </a:r>
            <a:endParaRPr/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Authentication and Logging</a:t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Users request a login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PostgreSQL db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User authentication information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Log user actions resulting in DML.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interactions with the UI logged into log files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Python logging library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158" name="Shape 1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work</a:t>
            </a:r>
            <a:endParaRPr/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UI to delete channels from a channel list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UI or config file or ?? to allow an RSN to formulate their own rules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Export reports into CSV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 more reports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Channel list metadata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Is SNCL present in CWB? Does it have metadata?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Suggestions are welcome</a:t>
            </a:r>
            <a:endParaRPr/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Software details</a:t>
            </a:r>
            <a:endParaRPr/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Redhat Enterprise Linux v7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Python 2.7, Django 1.5, cx_Oracle, MySQLdb, psycopg2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Apache, mod_fcgid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Javascript (ExtJS-3.3.1), CSS, Django templates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PostgreSQL, Oracle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Version controlled in local gitlab.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Deployed at SCSN via puppet.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8" name="Shape 1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Shape 1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Shape 18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Shape 181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Acknowledgements	</a:t>
            </a:r>
            <a:endParaRPr/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 to Ellen Yu and Mike Watkins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Design : Ellen Yu and Aparna Bhaskaran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Development : Aparna Bhaskaran (aparnab@gps.caltech.edu)</a:t>
            </a:r>
            <a:endParaRPr/>
          </a:p>
        </p:txBody>
      </p:sp>
      <p:pic>
        <p:nvPicPr>
          <p:cNvPr id="188" name="Shape 1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Shape 1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Shape 191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11700" y="2197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pic>
        <p:nvPicPr>
          <p:cNvPr id="197" name="Shape 1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Shape 1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Shape 200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problem</a:t>
            </a:r>
            <a:endParaRPr/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11700" y="771475"/>
            <a:ext cx="8520600" cy="37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Stations change with updates in the field.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Gain channels, lose channels, get offlined, get onlined again.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AQMS processes use a subset of available channels.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such subset is a channel list maintained in database table appchannels.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we reconcile: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Station metadata updates and channel list membership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Policy changes regarding channel list membership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Temporarily removing poorly performing stations from channel lists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to give the people most familiar with a channel list a way to maintain it?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a station has updates, how to propagate this to all channel lists?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we formulate some general rules for membership of a channel list?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we handle the case when station data and metadata become available at different times?</a:t>
            </a:r>
            <a:endParaRPr/>
          </a:p>
          <a:p>
            <a:pPr indent="0" lvl="0" marL="45720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Station UI</a:t>
            </a:r>
            <a:endParaRPr/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Updates were made via sql scripts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true owners/users of channel lists had to request someone with access to these sql scripts if they wanted a change.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visibility into channel list membership apart from running sql queries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incremental updates, only remove and replace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Station UI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Browser / web based UI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Users can </a:t>
            </a:r>
            <a:endParaRPr sz="1400"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 new channel lists</a:t>
            </a:r>
            <a:endParaRPr sz="1400"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</a:t>
            </a:r>
            <a:r>
              <a:rPr lang="en" sz="1400"/>
              <a:t>iew, add, update and offline channels from channel lists 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New channels are auto added to channel lists based on rules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Channel source can be CWB or metadata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Anyone can view, only authenticated users can make changes. All changes are logged.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UI connects to archival or post-processing database. </a:t>
            </a:r>
            <a:r>
              <a:rPr lang="en" sz="1400"/>
              <a:t>Changes are propagated to real time databases.</a:t>
            </a:r>
            <a:endParaRPr sz="1400"/>
          </a:p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Integrated with CWB, dataless2aqms, Request Tracker</a:t>
            </a:r>
            <a:endParaRPr sz="1400"/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Station UI</a:t>
            </a:r>
            <a:endParaRPr/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0975" y="1140050"/>
            <a:ext cx="6033173" cy="327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new channels</a:t>
            </a:r>
            <a:endParaRPr/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152475"/>
            <a:ext cx="3662400" cy="47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Add imported channels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655100" y="1152475"/>
            <a:ext cx="3662400" cy="47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Add CI channels</a:t>
            </a:r>
            <a:endParaRPr/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6674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5944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5473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  <p:pic>
        <p:nvPicPr>
          <p:cNvPr id="111" name="Shape 11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2500" y="1666825"/>
            <a:ext cx="3662301" cy="338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57200" y="1666825"/>
            <a:ext cx="4046276" cy="33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/>
          <p:nvPr/>
        </p:nvSpPr>
        <p:spPr>
          <a:xfrm>
            <a:off x="930050" y="2886850"/>
            <a:ext cx="1620600" cy="198000"/>
          </a:xfrm>
          <a:prstGeom prst="ellipse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4892450" y="3048000"/>
            <a:ext cx="3049800" cy="317700"/>
          </a:xfrm>
          <a:prstGeom prst="ellipse">
            <a:avLst/>
          </a:prstGeom>
          <a:noFill/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Rules for adding channels  - the HARD(coded) part</a:t>
            </a:r>
            <a:endParaRPr/>
          </a:p>
        </p:txBody>
      </p:sp>
      <p:sp>
        <p:nvSpPr>
          <p:cNvPr id="120" name="Shape 120"/>
          <p:cNvSpPr txBox="1"/>
          <p:nvPr/>
        </p:nvSpPr>
        <p:spPr>
          <a:xfrm>
            <a:off x="4516200" y="1056350"/>
            <a:ext cx="4316100" cy="13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Adding imported channels</a:t>
            </a:r>
            <a:endParaRPr sz="1200"/>
          </a:p>
          <a:p>
            <a:pPr indent="-292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/>
              <a:t>All selected channels are added to the IMPORT list.</a:t>
            </a:r>
            <a:endParaRPr sz="1000"/>
          </a:p>
          <a:p>
            <a:pPr indent="-292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/>
              <a:t>If any of the selected channels are EHZ, HH or HN, they are added to FLAG_T.</a:t>
            </a:r>
            <a:endParaRPr sz="1000"/>
          </a:p>
          <a:p>
            <a:pPr indent="-292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/>
              <a:t>If any of the selected channels are BH, HH, HN or EHZ, they are added to RCG-TRINET list.</a:t>
            </a:r>
            <a:endParaRPr sz="1000"/>
          </a:p>
          <a:p>
            <a:pPr indent="-292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/>
              <a:t>If any of the selected channels is EHZ, it is added to NO-AMP.</a:t>
            </a:r>
            <a:endParaRPr sz="1000"/>
          </a:p>
        </p:txBody>
      </p:sp>
      <p:sp>
        <p:nvSpPr>
          <p:cNvPr id="121" name="Shape 121"/>
          <p:cNvSpPr txBox="1"/>
          <p:nvPr/>
        </p:nvSpPr>
        <p:spPr>
          <a:xfrm>
            <a:off x="4516200" y="2808950"/>
            <a:ext cx="4316100" cy="13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Adding CI channels</a:t>
            </a:r>
            <a:endParaRPr sz="1000"/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000"/>
              <a:t>EHZ, HH and HN channels are added to FLAG_T.</a:t>
            </a:r>
            <a:endParaRPr sz="1000"/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000"/>
              <a:t>BH, HH, HN and EHZ channels are added to RCG-TRINET.</a:t>
            </a:r>
            <a:endParaRPr sz="1000"/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000"/>
              <a:t>EHZ channel is added to NO-AMP.</a:t>
            </a:r>
            <a:endParaRPr sz="1000"/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125" y="4743675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1575" y="4670625"/>
            <a:ext cx="1362128" cy="45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1775" y="4623578"/>
            <a:ext cx="1420800" cy="522422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152475"/>
            <a:ext cx="3486900" cy="29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FLAG_T : Channels that can be used for RT processing.</a:t>
            </a:r>
            <a:endParaRPr sz="1000"/>
          </a:p>
          <a:p>
            <a:pPr indent="0" lvl="0" mar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NO-PICK : Channels that are NOT to be used for picking on the RT systems.</a:t>
            </a:r>
            <a:endParaRPr sz="1000"/>
          </a:p>
          <a:p>
            <a:pPr indent="0" lvl="0" mar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NO-AMP : Channels that are NOT to be used for amplitude/magnitude calculation on the RT systems.</a:t>
            </a:r>
            <a:endParaRPr sz="1000"/>
          </a:p>
          <a:p>
            <a:pPr indent="0" lvl="0" marL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IMPORT : Channels that are imported from other networks (i.e. non-CI channels).</a:t>
            </a:r>
            <a:endParaRPr sz="1000"/>
          </a:p>
          <a:p>
            <a:pPr indent="0" lvl="0" mar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RCG-TRINET: Channels that are used for triggered request card generation.</a:t>
            </a:r>
            <a:endParaRPr sz="1000"/>
          </a:p>
          <a:p>
            <a:pPr indent="0" lvl="0" mar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 channels </a:t>
            </a:r>
            <a:endParaRPr/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83100" y="1152475"/>
            <a:ext cx="2891100" cy="5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Change membership of a list</a:t>
            </a:r>
            <a:r>
              <a:rPr lang="en"/>
              <a:t> 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2978700" y="1152475"/>
            <a:ext cx="2856900" cy="5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Change on/off date for channels</a:t>
            </a:r>
            <a:r>
              <a:rPr lang="en"/>
              <a:t> </a:t>
            </a: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575" y="1546350"/>
            <a:ext cx="2436063" cy="382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05338" y="1546350"/>
            <a:ext cx="3145227" cy="317712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>
            <p:ph idx="1" type="body"/>
          </p:nvPr>
        </p:nvSpPr>
        <p:spPr>
          <a:xfrm>
            <a:off x="6179100" y="1152475"/>
            <a:ext cx="2856900" cy="5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Offline a station</a:t>
            </a:r>
            <a:r>
              <a:rPr lang="en" sz="1400"/>
              <a:t> </a:t>
            </a:r>
            <a:endParaRPr/>
          </a:p>
        </p:txBody>
      </p:sp>
      <p:pic>
        <p:nvPicPr>
          <p:cNvPr id="138" name="Shape 1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22675" y="1546350"/>
            <a:ext cx="2477300" cy="317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311700" y="445025"/>
            <a:ext cx="372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Reports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311700" y="1152475"/>
            <a:ext cx="2682300" cy="109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Station view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Application view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Imported config</a:t>
            </a:r>
            <a:endParaRPr/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1700" y="445025"/>
            <a:ext cx="4790598" cy="231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41700" y="2826800"/>
            <a:ext cx="3682600" cy="2388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826800"/>
            <a:ext cx="3682600" cy="23928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8" name="Shape 148"/>
          <p:cNvCxnSpPr/>
          <p:nvPr/>
        </p:nvCxnSpPr>
        <p:spPr>
          <a:xfrm>
            <a:off x="2246800" y="1410800"/>
            <a:ext cx="1588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9" name="Shape 149"/>
          <p:cNvCxnSpPr/>
          <p:nvPr/>
        </p:nvCxnSpPr>
        <p:spPr>
          <a:xfrm>
            <a:off x="2596900" y="1771325"/>
            <a:ext cx="1316700" cy="96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0" name="Shape 150"/>
          <p:cNvCxnSpPr>
            <a:stCxn id="144" idx="2"/>
          </p:cNvCxnSpPr>
          <p:nvPr/>
        </p:nvCxnSpPr>
        <p:spPr>
          <a:xfrm flipH="1">
            <a:off x="1651050" y="2246875"/>
            <a:ext cx="1800" cy="49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1" name="Shape 151"/>
          <p:cNvSpPr txBox="1"/>
          <p:nvPr/>
        </p:nvSpPr>
        <p:spPr>
          <a:xfrm>
            <a:off x="7711500" y="4683850"/>
            <a:ext cx="12810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CCCC"/>
                </a:solidFill>
              </a:rPr>
              <a:t>NetOps 2018</a:t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