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5" name="Shape 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 name="Shape 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 name="Shape 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 name="Shape 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USGS"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152400" y="1447800"/>
            <a:ext cx="8763000" cy="1349400"/>
          </a:xfrm>
          <a:prstGeom prst="rect">
            <a:avLst/>
          </a:prstGeom>
        </p:spPr>
        <p:txBody>
          <a:bodyPr anchorCtr="0" anchor="b" bIns="91425" lIns="91425" spcFirstLastPara="1" rIns="91425" wrap="square" tIns="91425"/>
          <a:lstStyle>
            <a:lvl1pPr lvl="0">
              <a:spcBef>
                <a:spcPts val="0"/>
              </a:spcBef>
              <a:spcAft>
                <a:spcPts val="0"/>
              </a:spcAft>
              <a:buSzPts val="4400"/>
              <a:buNone/>
              <a:defRPr b="1"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152400" y="2819400"/>
            <a:ext cx="8763000" cy="792600"/>
          </a:xfrm>
          <a:prstGeom prst="rect">
            <a:avLst/>
          </a:prstGeom>
          <a:ln>
            <a:noFill/>
          </a:ln>
        </p:spPr>
        <p:txBody>
          <a:bodyPr anchorCtr="0" anchor="t" bIns="91425" lIns="91425" spcFirstLastPara="1" rIns="91425" wrap="square" tIns="91425"/>
          <a:lstStyle>
            <a:lvl1pPr lvl="0">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descr="usgs.png" id="12" name="Shape 12"/>
          <p:cNvPicPr preferRelativeResize="0"/>
          <p:nvPr/>
        </p:nvPicPr>
        <p:blipFill>
          <a:blip r:embed="rId2">
            <a:alphaModFix/>
          </a:blip>
          <a:stretch>
            <a:fillRect/>
          </a:stretch>
        </p:blipFill>
        <p:spPr>
          <a:xfrm>
            <a:off x="228600" y="235825"/>
            <a:ext cx="1523972" cy="602375"/>
          </a:xfrm>
          <a:prstGeom prst="rect">
            <a:avLst/>
          </a:prstGeom>
          <a:noFill/>
          <a:ln>
            <a:noFill/>
          </a:ln>
        </p:spPr>
      </p:pic>
      <p:sp>
        <p:nvSpPr>
          <p:cNvPr id="13" name="Shape 13"/>
          <p:cNvSpPr txBox="1"/>
          <p:nvPr/>
        </p:nvSpPr>
        <p:spPr>
          <a:xfrm>
            <a:off x="152400" y="4495800"/>
            <a:ext cx="8763000" cy="53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U.S. Department of the Interior</a:t>
            </a:r>
            <a:endParaRPr sz="1000"/>
          </a:p>
          <a:p>
            <a:pPr indent="0" lvl="0" marL="0">
              <a:spcBef>
                <a:spcPts val="0"/>
              </a:spcBef>
              <a:spcAft>
                <a:spcPts val="0"/>
              </a:spcAft>
              <a:buNone/>
            </a:pPr>
            <a:r>
              <a:rPr lang="en" sz="1000"/>
              <a:t>U.S. Geological Survey</a:t>
            </a:r>
            <a:endParaRPr sz="10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4" name="Shape 14"/>
        <p:cNvGrpSpPr/>
        <p:nvPr/>
      </p:nvGrpSpPr>
      <p:grpSpPr>
        <a:xfrm>
          <a:off x="0" y="0"/>
          <a:ext cx="0" cy="0"/>
          <a:chOff x="0" y="0"/>
          <a:chExt cx="0" cy="0"/>
        </a:xfrm>
      </p:grpSpPr>
      <p:sp>
        <p:nvSpPr>
          <p:cNvPr id="15" name="Shape 15"/>
          <p:cNvSpPr txBox="1"/>
          <p:nvPr>
            <p:ph idx="1" type="body"/>
          </p:nvPr>
        </p:nvSpPr>
        <p:spPr>
          <a:xfrm>
            <a:off x="228600" y="1152475"/>
            <a:ext cx="8686800" cy="3267000"/>
          </a:xfrm>
          <a:prstGeom prst="rect">
            <a:avLst/>
          </a:prstGeom>
        </p:spPr>
        <p:txBody>
          <a:bodyPr anchorCtr="0" anchor="t" bIns="91425" lIns="91425" spcFirstLastPara="1" rIns="91425" wrap="square" tIns="91425"/>
          <a:lstStyle>
            <a:lvl1pPr indent="-406400" lvl="0" marL="457200" rtl="0">
              <a:lnSpc>
                <a:spcPct val="115000"/>
              </a:lnSpc>
              <a:spcBef>
                <a:spcPts val="0"/>
              </a:spcBef>
              <a:spcAft>
                <a:spcPts val="0"/>
              </a:spcAft>
              <a:buClr>
                <a:schemeClr val="dk1"/>
              </a:buClr>
              <a:buSzPts val="2800"/>
              <a:buChar char="■"/>
              <a:defRPr sz="2800">
                <a:solidFill>
                  <a:schemeClr val="dk1"/>
                </a:solidFill>
              </a:defRPr>
            </a:lvl1pPr>
            <a:lvl2pPr indent="-342900" lvl="1" marL="914400" rtl="0">
              <a:lnSpc>
                <a:spcPct val="115000"/>
              </a:lnSpc>
              <a:spcBef>
                <a:spcPts val="1600"/>
              </a:spcBef>
              <a:spcAft>
                <a:spcPts val="0"/>
              </a:spcAft>
              <a:buClr>
                <a:schemeClr val="dk1"/>
              </a:buClr>
              <a:buSzPts val="1800"/>
              <a:buChar char="■"/>
              <a:defRPr sz="1800">
                <a:solidFill>
                  <a:schemeClr val="dk1"/>
                </a:solidFill>
              </a:defRPr>
            </a:lvl2pPr>
            <a:lvl3pPr indent="-317500" lvl="2" marL="1371600" rtl="0">
              <a:lnSpc>
                <a:spcPct val="115000"/>
              </a:lnSpc>
              <a:spcBef>
                <a:spcPts val="1600"/>
              </a:spcBef>
              <a:spcAft>
                <a:spcPts val="0"/>
              </a:spcAft>
              <a:buClr>
                <a:schemeClr val="dk1"/>
              </a:buClr>
              <a:buSzPts val="1400"/>
              <a:buChar char="■"/>
              <a:defRPr>
                <a:solidFill>
                  <a:schemeClr val="dk1"/>
                </a:solidFill>
              </a:defRPr>
            </a:lvl3pPr>
            <a:lvl4pPr indent="-317500" lvl="3" marL="1828800" rtl="0">
              <a:lnSpc>
                <a:spcPct val="115000"/>
              </a:lnSpc>
              <a:spcBef>
                <a:spcPts val="1600"/>
              </a:spcBef>
              <a:spcAft>
                <a:spcPts val="0"/>
              </a:spcAft>
              <a:buClr>
                <a:schemeClr val="dk1"/>
              </a:buClr>
              <a:buSzPts val="1400"/>
              <a:buChar char="■"/>
              <a:defRPr>
                <a:solidFill>
                  <a:schemeClr val="dk1"/>
                </a:solidFill>
              </a:defRPr>
            </a:lvl4pPr>
            <a:lvl5pPr indent="-317500" lvl="4" marL="2286000" rtl="0">
              <a:lnSpc>
                <a:spcPct val="115000"/>
              </a:lnSpc>
              <a:spcBef>
                <a:spcPts val="1600"/>
              </a:spcBef>
              <a:spcAft>
                <a:spcPts val="0"/>
              </a:spcAft>
              <a:buClr>
                <a:schemeClr val="dk1"/>
              </a:buClr>
              <a:buSzPts val="1400"/>
              <a:buChar char="■"/>
              <a:defRPr>
                <a:solidFill>
                  <a:schemeClr val="dk1"/>
                </a:solidFill>
              </a:defRPr>
            </a:lvl5pPr>
            <a:lvl6pPr indent="-317500" lvl="5" marL="2743200" rtl="0">
              <a:lnSpc>
                <a:spcPct val="115000"/>
              </a:lnSpc>
              <a:spcBef>
                <a:spcPts val="1600"/>
              </a:spcBef>
              <a:spcAft>
                <a:spcPts val="0"/>
              </a:spcAft>
              <a:buClr>
                <a:schemeClr val="dk1"/>
              </a:buClr>
              <a:buSzPts val="1400"/>
              <a:buChar char="■"/>
              <a:defRPr>
                <a:solidFill>
                  <a:schemeClr val="dk1"/>
                </a:solidFill>
              </a:defRPr>
            </a:lvl6pPr>
            <a:lvl7pPr indent="-317500" lvl="6" marL="3200400" rtl="0">
              <a:lnSpc>
                <a:spcPct val="115000"/>
              </a:lnSpc>
              <a:spcBef>
                <a:spcPts val="1600"/>
              </a:spcBef>
              <a:spcAft>
                <a:spcPts val="0"/>
              </a:spcAft>
              <a:buClr>
                <a:schemeClr val="dk1"/>
              </a:buClr>
              <a:buSzPts val="1400"/>
              <a:buChar char="■"/>
              <a:defRPr>
                <a:solidFill>
                  <a:schemeClr val="dk1"/>
                </a:solidFill>
              </a:defRPr>
            </a:lvl7pPr>
            <a:lvl8pPr indent="-317500" lvl="7" marL="3657600" rtl="0">
              <a:lnSpc>
                <a:spcPct val="115000"/>
              </a:lnSpc>
              <a:spcBef>
                <a:spcPts val="1600"/>
              </a:spcBef>
              <a:spcAft>
                <a:spcPts val="0"/>
              </a:spcAft>
              <a:buClr>
                <a:schemeClr val="dk1"/>
              </a:buClr>
              <a:buSzPts val="1400"/>
              <a:buChar char="■"/>
              <a:defRPr>
                <a:solidFill>
                  <a:schemeClr val="dk1"/>
                </a:solidFill>
              </a:defRPr>
            </a:lvl8pPr>
            <a:lvl9pPr indent="-317500" lvl="8" marL="4114800" rtl="0">
              <a:lnSpc>
                <a:spcPct val="115000"/>
              </a:lnSpc>
              <a:spcBef>
                <a:spcPts val="1600"/>
              </a:spcBef>
              <a:spcAft>
                <a:spcPts val="1600"/>
              </a:spcAft>
              <a:buClr>
                <a:schemeClr val="dk1"/>
              </a:buClr>
              <a:buSzPts val="1400"/>
              <a:buChar char="■"/>
              <a:defRPr>
                <a:solidFill>
                  <a:schemeClr val="dk1"/>
                </a:solidFill>
              </a:defRPr>
            </a:lvl9pPr>
          </a:lstStyle>
          <a:p/>
        </p:txBody>
      </p:sp>
      <p:sp>
        <p:nvSpPr>
          <p:cNvPr id="16" name="Shape 16"/>
          <p:cNvSpPr txBox="1"/>
          <p:nvPr/>
        </p:nvSpPr>
        <p:spPr>
          <a:xfrm>
            <a:off x="152400" y="4495800"/>
            <a:ext cx="8763000" cy="533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000"/>
          </a:p>
        </p:txBody>
      </p:sp>
      <p:pic>
        <p:nvPicPr>
          <p:cNvPr descr="usgs_small.png" id="17" name="Shape 17"/>
          <p:cNvPicPr preferRelativeResize="0"/>
          <p:nvPr/>
        </p:nvPicPr>
        <p:blipFill>
          <a:blip r:embed="rId2">
            <a:alphaModFix/>
          </a:blip>
          <a:stretch>
            <a:fillRect/>
          </a:stretch>
        </p:blipFill>
        <p:spPr>
          <a:xfrm>
            <a:off x="228600" y="4600575"/>
            <a:ext cx="990600" cy="352425"/>
          </a:xfrm>
          <a:prstGeom prst="rect">
            <a:avLst/>
          </a:prstGeom>
          <a:noFill/>
          <a:ln>
            <a:noFill/>
          </a:ln>
        </p:spPr>
      </p:pic>
      <p:cxnSp>
        <p:nvCxnSpPr>
          <p:cNvPr id="18" name="Shape 18"/>
          <p:cNvCxnSpPr/>
          <p:nvPr/>
        </p:nvCxnSpPr>
        <p:spPr>
          <a:xfrm>
            <a:off x="228600" y="4495800"/>
            <a:ext cx="8686800" cy="0"/>
          </a:xfrm>
          <a:prstGeom prst="straightConnector1">
            <a:avLst/>
          </a:prstGeom>
          <a:noFill/>
          <a:ln cap="flat" cmpd="sng" w="9525">
            <a:solidFill>
              <a:schemeClr val="dk2"/>
            </a:solidFill>
            <a:prstDash val="solid"/>
            <a:round/>
            <a:headEnd len="med" w="med" type="none"/>
            <a:tailEnd len="med" w="med" type="none"/>
          </a:ln>
        </p:spPr>
      </p:cxnSp>
      <p:cxnSp>
        <p:nvCxnSpPr>
          <p:cNvPr id="19" name="Shape 19"/>
          <p:cNvCxnSpPr/>
          <p:nvPr/>
        </p:nvCxnSpPr>
        <p:spPr>
          <a:xfrm>
            <a:off x="228600" y="1066800"/>
            <a:ext cx="8686800" cy="0"/>
          </a:xfrm>
          <a:prstGeom prst="straightConnector1">
            <a:avLst/>
          </a:prstGeom>
          <a:noFill/>
          <a:ln cap="flat" cmpd="sng" w="9525">
            <a:solidFill>
              <a:schemeClr val="dk2"/>
            </a:solidFill>
            <a:prstDash val="solid"/>
            <a:round/>
            <a:headEnd len="med" w="med" type="none"/>
            <a:tailEnd len="med" w="med" type="none"/>
          </a:ln>
        </p:spPr>
      </p:cxnSp>
      <p:sp>
        <p:nvSpPr>
          <p:cNvPr id="20" name="Shape 20"/>
          <p:cNvSpPr txBox="1"/>
          <p:nvPr>
            <p:ph type="ctrTitle"/>
          </p:nvPr>
        </p:nvSpPr>
        <p:spPr>
          <a:xfrm>
            <a:off x="228600" y="250800"/>
            <a:ext cx="8686800" cy="739800"/>
          </a:xfrm>
          <a:prstGeom prst="rect">
            <a:avLst/>
          </a:prstGeom>
        </p:spPr>
        <p:txBody>
          <a:bodyPr anchorCtr="0" anchor="b" bIns="91425" lIns="91425" spcFirstLastPara="1" rIns="91425" wrap="square" tIns="91425"/>
          <a:lstStyle>
            <a:lvl1pPr lvl="0" rtl="0">
              <a:spcBef>
                <a:spcPts val="0"/>
              </a:spcBef>
              <a:spcAft>
                <a:spcPts val="0"/>
              </a:spcAft>
              <a:buSzPts val="3600"/>
              <a:buNone/>
              <a:defRPr b="1"/>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1" name="Shape 21"/>
          <p:cNvPicPr preferRelativeResize="0"/>
          <p:nvPr/>
        </p:nvPicPr>
        <p:blipFill>
          <a:blip r:embed="rId3">
            <a:alphaModFix/>
          </a:blip>
          <a:stretch>
            <a:fillRect/>
          </a:stretch>
        </p:blipFill>
        <p:spPr>
          <a:xfrm>
            <a:off x="7239000" y="4572000"/>
            <a:ext cx="1066800" cy="304800"/>
          </a:xfrm>
          <a:prstGeom prst="rect">
            <a:avLst/>
          </a:prstGeom>
          <a:noFill/>
          <a:ln>
            <a:noFill/>
          </a:ln>
        </p:spPr>
      </p:pic>
      <p:pic>
        <p:nvPicPr>
          <p:cNvPr id="22" name="Shape 22"/>
          <p:cNvPicPr preferRelativeResize="0"/>
          <p:nvPr/>
        </p:nvPicPr>
        <p:blipFill>
          <a:blip r:embed="rId4">
            <a:alphaModFix/>
          </a:blip>
          <a:stretch>
            <a:fillRect/>
          </a:stretch>
        </p:blipFill>
        <p:spPr>
          <a:xfrm>
            <a:off x="8382000" y="4572000"/>
            <a:ext cx="533400" cy="304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 name="Shape 26"/>
        <p:cNvGrpSpPr/>
        <p:nvPr/>
      </p:nvGrpSpPr>
      <p:grpSpPr>
        <a:xfrm>
          <a:off x="0" y="0"/>
          <a:ext cx="0" cy="0"/>
          <a:chOff x="0" y="0"/>
          <a:chExt cx="0" cy="0"/>
        </a:xfrm>
      </p:grpSpPr>
      <p:sp>
        <p:nvSpPr>
          <p:cNvPr id="27" name="Shape 27"/>
          <p:cNvSpPr txBox="1"/>
          <p:nvPr>
            <p:ph type="ctrTitle"/>
          </p:nvPr>
        </p:nvSpPr>
        <p:spPr>
          <a:xfrm>
            <a:off x="152400" y="1447800"/>
            <a:ext cx="8915400" cy="1349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CI/CD Workflow and</a:t>
            </a:r>
            <a:endParaRPr/>
          </a:p>
          <a:p>
            <a:pPr indent="0" lvl="0" marL="0">
              <a:spcBef>
                <a:spcPts val="0"/>
              </a:spcBef>
              <a:spcAft>
                <a:spcPts val="0"/>
              </a:spcAft>
              <a:buNone/>
            </a:pPr>
            <a:r>
              <a:rPr lang="en"/>
              <a:t>Event Pages</a:t>
            </a:r>
            <a:endParaRPr/>
          </a:p>
        </p:txBody>
      </p:sp>
      <p:sp>
        <p:nvSpPr>
          <p:cNvPr id="28" name="Shape 28"/>
          <p:cNvSpPr txBox="1"/>
          <p:nvPr>
            <p:ph idx="1" type="subTitle"/>
          </p:nvPr>
        </p:nvSpPr>
        <p:spPr>
          <a:xfrm>
            <a:off x="152400" y="2819400"/>
            <a:ext cx="8763000" cy="99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NetOpsIX - Developer’s Workshop</a:t>
            </a:r>
            <a:endParaRPr/>
          </a:p>
          <a:p>
            <a:pPr indent="0" lvl="0" marL="0">
              <a:spcBef>
                <a:spcPts val="0"/>
              </a:spcBef>
              <a:spcAft>
                <a:spcPts val="0"/>
              </a:spcAft>
              <a:buNone/>
            </a:pPr>
            <a:r>
              <a:rPr lang="en"/>
              <a:t>Jeremy Fee &lt;jmfee@usgs.gov&gt;</a:t>
            </a:r>
            <a:endParaRPr/>
          </a:p>
        </p:txBody>
      </p:sp>
      <p:pic>
        <p:nvPicPr>
          <p:cNvPr id="29" name="Shape 29"/>
          <p:cNvPicPr preferRelativeResize="0"/>
          <p:nvPr/>
        </p:nvPicPr>
        <p:blipFill>
          <a:blip r:embed="rId3">
            <a:alphaModFix/>
          </a:blip>
          <a:stretch>
            <a:fillRect/>
          </a:stretch>
        </p:blipFill>
        <p:spPr>
          <a:xfrm>
            <a:off x="5257800" y="152400"/>
            <a:ext cx="2514600" cy="762000"/>
          </a:xfrm>
          <a:prstGeom prst="rect">
            <a:avLst/>
          </a:prstGeom>
          <a:noFill/>
          <a:ln>
            <a:noFill/>
          </a:ln>
        </p:spPr>
      </p:pic>
      <p:pic>
        <p:nvPicPr>
          <p:cNvPr id="30" name="Shape 30"/>
          <p:cNvPicPr preferRelativeResize="0"/>
          <p:nvPr/>
        </p:nvPicPr>
        <p:blipFill>
          <a:blip r:embed="rId4">
            <a:alphaModFix/>
          </a:blip>
          <a:stretch>
            <a:fillRect/>
          </a:stretch>
        </p:blipFill>
        <p:spPr>
          <a:xfrm>
            <a:off x="7924800" y="228600"/>
            <a:ext cx="1038225"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Based on Git tags</a:t>
            </a:r>
            <a:endParaRPr/>
          </a:p>
          <a:p>
            <a:pPr indent="-342900" lvl="1" marL="914400" rtl="0">
              <a:spcBef>
                <a:spcPts val="0"/>
              </a:spcBef>
              <a:spcAft>
                <a:spcPts val="0"/>
              </a:spcAft>
              <a:buSzPts val="1800"/>
              <a:buChar char="■"/>
            </a:pPr>
            <a:r>
              <a:rPr lang="en"/>
              <a:t>Add release notes</a:t>
            </a:r>
            <a:endParaRPr/>
          </a:p>
          <a:p>
            <a:pPr indent="-342900" lvl="1" marL="914400" rtl="0">
              <a:spcBef>
                <a:spcPts val="0"/>
              </a:spcBef>
              <a:spcAft>
                <a:spcPts val="0"/>
              </a:spcAft>
              <a:buSzPts val="1800"/>
              <a:buChar char="■"/>
            </a:pPr>
            <a:r>
              <a:rPr lang="en"/>
              <a:t>Attach binaries</a:t>
            </a:r>
            <a:endParaRPr/>
          </a:p>
          <a:p>
            <a:pPr indent="0" lvl="0" marL="0">
              <a:spcBef>
                <a:spcPts val="1600"/>
              </a:spcBef>
              <a:spcAft>
                <a:spcPts val="1600"/>
              </a:spcAft>
              <a:buNone/>
            </a:pPr>
            <a:r>
              <a:t/>
            </a:r>
            <a:endParaRPr/>
          </a:p>
        </p:txBody>
      </p:sp>
      <p:sp>
        <p:nvSpPr>
          <p:cNvPr id="87" name="Shape 87"/>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GitHub Releases</a:t>
            </a:r>
            <a:endParaRPr/>
          </a:p>
        </p:txBody>
      </p:sp>
      <p:pic>
        <p:nvPicPr>
          <p:cNvPr id="88" name="Shape 88"/>
          <p:cNvPicPr preferRelativeResize="0"/>
          <p:nvPr/>
        </p:nvPicPr>
        <p:blipFill>
          <a:blip r:embed="rId3">
            <a:alphaModFix/>
          </a:blip>
          <a:stretch>
            <a:fillRect/>
          </a:stretch>
        </p:blipFill>
        <p:spPr>
          <a:xfrm>
            <a:off x="5854875" y="1152475"/>
            <a:ext cx="3060524" cy="882275"/>
          </a:xfrm>
          <a:prstGeom prst="rect">
            <a:avLst/>
          </a:prstGeom>
          <a:noFill/>
          <a:ln>
            <a:noFill/>
          </a:ln>
          <a:effectLst>
            <a:outerShdw blurRad="57150" rotWithShape="0" algn="bl" dir="5400000" dist="19050">
              <a:srgbClr val="000000">
                <a:alpha val="50000"/>
              </a:srgbClr>
            </a:outerShdw>
          </a:effectLst>
        </p:spPr>
      </p:pic>
      <p:pic>
        <p:nvPicPr>
          <p:cNvPr id="89" name="Shape 89"/>
          <p:cNvPicPr preferRelativeResize="0"/>
          <p:nvPr/>
        </p:nvPicPr>
        <p:blipFill>
          <a:blip r:embed="rId4">
            <a:alphaModFix/>
          </a:blip>
          <a:stretch>
            <a:fillRect/>
          </a:stretch>
        </p:blipFill>
        <p:spPr>
          <a:xfrm>
            <a:off x="5854875" y="2099395"/>
            <a:ext cx="3060526" cy="232008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Planning</a:t>
            </a:r>
            <a:endParaRPr/>
          </a:p>
        </p:txBody>
      </p:sp>
      <p:sp>
        <p:nvSpPr>
          <p:cNvPr id="95" name="Shape 95"/>
          <p:cNvSpPr txBox="1"/>
          <p:nvPr>
            <p:ph idx="1" type="body"/>
          </p:nvPr>
        </p:nvSpPr>
        <p:spPr>
          <a:xfrm>
            <a:off x="228600" y="1152475"/>
            <a:ext cx="3031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Waffle Board</a:t>
            </a:r>
            <a:endParaRPr/>
          </a:p>
          <a:p>
            <a:pPr indent="-342900" lvl="1" marL="914400" rtl="0">
              <a:spcBef>
                <a:spcPts val="0"/>
              </a:spcBef>
              <a:spcAft>
                <a:spcPts val="0"/>
              </a:spcAft>
              <a:buSzPts val="1800"/>
              <a:buChar char="■"/>
            </a:pPr>
            <a:r>
              <a:rPr lang="en"/>
              <a:t>Uses Git Issues</a:t>
            </a:r>
            <a:endParaRPr/>
          </a:p>
          <a:p>
            <a:pPr indent="-342900" lvl="1" marL="914400" rtl="0">
              <a:spcBef>
                <a:spcPts val="0"/>
              </a:spcBef>
              <a:spcAft>
                <a:spcPts val="0"/>
              </a:spcAft>
              <a:buSzPts val="1800"/>
              <a:buChar char="■"/>
            </a:pPr>
            <a:r>
              <a:rPr lang="en"/>
              <a:t>Columns map to Issue Labels</a:t>
            </a:r>
            <a:endParaRPr/>
          </a:p>
          <a:p>
            <a:pPr indent="-406400" lvl="0" marL="457200" rtl="0">
              <a:spcBef>
                <a:spcPts val="0"/>
              </a:spcBef>
              <a:spcAft>
                <a:spcPts val="0"/>
              </a:spcAft>
              <a:buSzPts val="2800"/>
              <a:buChar char="■"/>
            </a:pPr>
            <a:r>
              <a:rPr lang="en"/>
              <a:t>Sprints</a:t>
            </a:r>
            <a:endParaRPr/>
          </a:p>
          <a:p>
            <a:pPr indent="-406400" lvl="0" marL="457200" rtl="0">
              <a:spcBef>
                <a:spcPts val="0"/>
              </a:spcBef>
              <a:spcAft>
                <a:spcPts val="0"/>
              </a:spcAft>
              <a:buSzPts val="2800"/>
              <a:buChar char="■"/>
            </a:pPr>
            <a:r>
              <a:rPr lang="en"/>
              <a:t>Alternatives</a:t>
            </a:r>
            <a:endParaRPr/>
          </a:p>
          <a:p>
            <a:pPr indent="-342900" lvl="1" marL="914400" rtl="0">
              <a:spcBef>
                <a:spcPts val="0"/>
              </a:spcBef>
              <a:spcAft>
                <a:spcPts val="0"/>
              </a:spcAft>
              <a:buSzPts val="1800"/>
              <a:buChar char="■"/>
            </a:pPr>
            <a:r>
              <a:rPr lang="en"/>
              <a:t>GitLab, JIRA</a:t>
            </a:r>
            <a:endParaRPr/>
          </a:p>
          <a:p>
            <a:pPr indent="0" lvl="0" marL="0">
              <a:spcBef>
                <a:spcPts val="1600"/>
              </a:spcBef>
              <a:spcAft>
                <a:spcPts val="1600"/>
              </a:spcAft>
              <a:buNone/>
            </a:pPr>
            <a:r>
              <a:t/>
            </a:r>
            <a:endParaRPr/>
          </a:p>
        </p:txBody>
      </p:sp>
      <p:pic>
        <p:nvPicPr>
          <p:cNvPr id="96" name="Shape 96"/>
          <p:cNvPicPr preferRelativeResize="0"/>
          <p:nvPr/>
        </p:nvPicPr>
        <p:blipFill>
          <a:blip r:embed="rId3">
            <a:alphaModFix/>
          </a:blip>
          <a:stretch>
            <a:fillRect/>
          </a:stretch>
        </p:blipFill>
        <p:spPr>
          <a:xfrm>
            <a:off x="3260413" y="1152475"/>
            <a:ext cx="5654987" cy="326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Manual deploys</a:t>
            </a:r>
            <a:endParaRPr/>
          </a:p>
          <a:p>
            <a:pPr indent="-342900" lvl="1" marL="914400" rtl="0">
              <a:spcBef>
                <a:spcPts val="0"/>
              </a:spcBef>
              <a:spcAft>
                <a:spcPts val="0"/>
              </a:spcAft>
              <a:buSzPts val="1800"/>
              <a:buChar char="■"/>
            </a:pPr>
            <a:r>
              <a:rPr lang="en"/>
              <a:t>Acceptance testing</a:t>
            </a:r>
            <a:endParaRPr/>
          </a:p>
          <a:p>
            <a:pPr indent="-342900" lvl="1" marL="914400" rtl="0">
              <a:spcBef>
                <a:spcPts val="0"/>
              </a:spcBef>
              <a:spcAft>
                <a:spcPts val="0"/>
              </a:spcAft>
              <a:buSzPts val="1800"/>
              <a:buChar char="■"/>
            </a:pPr>
            <a:r>
              <a:rPr lang="en"/>
              <a:t>Code review</a:t>
            </a:r>
            <a:endParaRPr/>
          </a:p>
          <a:p>
            <a:pPr indent="-342900" lvl="1" marL="914400" rtl="0">
              <a:spcBef>
                <a:spcPts val="0"/>
              </a:spcBef>
              <a:spcAft>
                <a:spcPts val="0"/>
              </a:spcAft>
              <a:buSzPts val="1800"/>
              <a:buChar char="■"/>
            </a:pPr>
            <a:r>
              <a:rPr lang="en"/>
              <a:t>Deployment planning</a:t>
            </a:r>
            <a:endParaRPr/>
          </a:p>
          <a:p>
            <a:pPr indent="-342900" lvl="1" marL="914400" rtl="0">
              <a:spcBef>
                <a:spcPts val="0"/>
              </a:spcBef>
              <a:spcAft>
                <a:spcPts val="0"/>
              </a:spcAft>
              <a:buSzPts val="1800"/>
              <a:buChar char="■"/>
            </a:pPr>
            <a:r>
              <a:rPr lang="en"/>
              <a:t>Scheduled downtime?</a:t>
            </a:r>
            <a:endParaRPr/>
          </a:p>
          <a:p>
            <a:pPr indent="-406400" lvl="0" marL="457200" rtl="0">
              <a:spcBef>
                <a:spcPts val="0"/>
              </a:spcBef>
              <a:spcAft>
                <a:spcPts val="0"/>
              </a:spcAft>
              <a:buSzPts val="2800"/>
              <a:buChar char="■"/>
            </a:pPr>
            <a:r>
              <a:rPr lang="en"/>
              <a:t>Automated deploys</a:t>
            </a:r>
            <a:endParaRPr/>
          </a:p>
          <a:p>
            <a:pPr indent="-342900" lvl="1" marL="914400" rtl="0">
              <a:spcBef>
                <a:spcPts val="0"/>
              </a:spcBef>
              <a:spcAft>
                <a:spcPts val="0"/>
              </a:spcAft>
              <a:buSzPts val="1800"/>
              <a:buChar char="■"/>
            </a:pPr>
            <a:r>
              <a:rPr lang="en"/>
              <a:t>Same problems</a:t>
            </a:r>
            <a:endParaRPr/>
          </a:p>
          <a:p>
            <a:pPr indent="-342900" lvl="1" marL="914400" rtl="0">
              <a:spcBef>
                <a:spcPts val="0"/>
              </a:spcBef>
              <a:spcAft>
                <a:spcPts val="0"/>
              </a:spcAft>
              <a:buSzPts val="1800"/>
              <a:buChar char="■"/>
            </a:pPr>
            <a:r>
              <a:rPr lang="en"/>
              <a:t>Test, Plan, Review incrementally</a:t>
            </a:r>
            <a:endParaRPr/>
          </a:p>
          <a:p>
            <a:pPr indent="-342900" lvl="1" marL="914400" rtl="0">
              <a:spcBef>
                <a:spcPts val="0"/>
              </a:spcBef>
              <a:spcAft>
                <a:spcPts val="0"/>
              </a:spcAft>
              <a:buSzPts val="1800"/>
              <a:buChar char="■"/>
            </a:pPr>
            <a:r>
              <a:rPr lang="en"/>
              <a:t>Automate to avoid manual errors</a:t>
            </a:r>
            <a:endParaRPr/>
          </a:p>
          <a:p>
            <a:pPr indent="0" lvl="0" marL="0">
              <a:spcBef>
                <a:spcPts val="1600"/>
              </a:spcBef>
              <a:spcAft>
                <a:spcPts val="1600"/>
              </a:spcAft>
              <a:buNone/>
            </a:pPr>
            <a:r>
              <a:t/>
            </a:r>
            <a:endParaRPr/>
          </a:p>
        </p:txBody>
      </p:sp>
      <p:sp>
        <p:nvSpPr>
          <p:cNvPr id="102" name="Shape 102"/>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Deploy Automation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chemeClr val="dk1"/>
              </a:buClr>
              <a:buSzPts val="2800"/>
              <a:buFont typeface="Arial"/>
              <a:buChar char="■"/>
            </a:pPr>
            <a:r>
              <a:rPr lang="en"/>
              <a:t>Pull code/configuration changes</a:t>
            </a:r>
            <a:endParaRPr/>
          </a:p>
          <a:p>
            <a:pPr indent="-342900" lvl="1" marL="914400" marR="0" rtl="0" algn="l">
              <a:lnSpc>
                <a:spcPct val="115000"/>
              </a:lnSpc>
              <a:spcBef>
                <a:spcPts val="0"/>
              </a:spcBef>
              <a:spcAft>
                <a:spcPts val="0"/>
              </a:spcAft>
              <a:buSzPts val="1800"/>
              <a:buChar char="■"/>
            </a:pPr>
            <a:r>
              <a:rPr lang="en"/>
              <a:t>Always use --ff-only</a:t>
            </a:r>
            <a:endParaRPr/>
          </a:p>
          <a:p>
            <a:pPr indent="-406400" lvl="0" marL="457200" rtl="0">
              <a:spcBef>
                <a:spcPts val="0"/>
              </a:spcBef>
              <a:spcAft>
                <a:spcPts val="0"/>
              </a:spcAft>
              <a:buSzPts val="2800"/>
              <a:buChar char="■"/>
            </a:pPr>
            <a:r>
              <a:rPr lang="en"/>
              <a:t>Different branches for different environments</a:t>
            </a:r>
            <a:endParaRPr/>
          </a:p>
          <a:p>
            <a:pPr indent="-342900" lvl="1" marL="914400" rtl="0">
              <a:spcBef>
                <a:spcPts val="0"/>
              </a:spcBef>
              <a:spcAft>
                <a:spcPts val="0"/>
              </a:spcAft>
              <a:buSzPts val="1800"/>
              <a:buChar char="■"/>
            </a:pPr>
            <a:r>
              <a:rPr i="1" lang="en"/>
              <a:t>master</a:t>
            </a:r>
            <a:r>
              <a:rPr lang="en"/>
              <a:t> =&gt; staging</a:t>
            </a:r>
            <a:endParaRPr/>
          </a:p>
          <a:p>
            <a:pPr indent="-342900" lvl="1" marL="914400" rtl="0">
              <a:spcBef>
                <a:spcPts val="0"/>
              </a:spcBef>
              <a:spcAft>
                <a:spcPts val="0"/>
              </a:spcAft>
              <a:buSzPts val="1800"/>
              <a:buChar char="■"/>
            </a:pPr>
            <a:r>
              <a:rPr i="1" lang="en"/>
              <a:t>production</a:t>
            </a:r>
            <a:r>
              <a:rPr lang="en"/>
              <a:t> =&gt; production</a:t>
            </a:r>
            <a:endParaRPr/>
          </a:p>
          <a:p>
            <a:pPr indent="-406400" lvl="0" marL="457200" rtl="0">
              <a:spcBef>
                <a:spcPts val="0"/>
              </a:spcBef>
              <a:spcAft>
                <a:spcPts val="0"/>
              </a:spcAft>
              <a:buSzPts val="2800"/>
              <a:buChar char="■"/>
            </a:pPr>
            <a:r>
              <a:rPr lang="en"/>
              <a:t>Doesn’t easily support</a:t>
            </a:r>
            <a:endParaRPr/>
          </a:p>
          <a:p>
            <a:pPr indent="-342900" lvl="1" marL="914400" rtl="0">
              <a:spcBef>
                <a:spcPts val="0"/>
              </a:spcBef>
              <a:spcAft>
                <a:spcPts val="0"/>
              </a:spcAft>
              <a:buSzPts val="1800"/>
              <a:buChar char="■"/>
            </a:pPr>
            <a:r>
              <a:rPr lang="en"/>
              <a:t>More complex builds</a:t>
            </a:r>
            <a:endParaRPr/>
          </a:p>
          <a:p>
            <a:pPr indent="-342900" lvl="1" marL="914400">
              <a:spcBef>
                <a:spcPts val="0"/>
              </a:spcBef>
              <a:spcAft>
                <a:spcPts val="0"/>
              </a:spcAft>
              <a:buSzPts val="1800"/>
              <a:buChar char="■"/>
            </a:pPr>
            <a:r>
              <a:rPr lang="en"/>
              <a:t>Build status reporting</a:t>
            </a:r>
            <a:endParaRPr/>
          </a:p>
        </p:txBody>
      </p:sp>
      <p:sp>
        <p:nvSpPr>
          <p:cNvPr id="108" name="Shape 108"/>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Deploy Automation - Crontab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Manually create PDL releases</a:t>
            </a:r>
            <a:endParaRPr/>
          </a:p>
          <a:p>
            <a:pPr indent="-406400" lvl="0" marL="457200" rtl="0">
              <a:spcBef>
                <a:spcPts val="0"/>
              </a:spcBef>
              <a:spcAft>
                <a:spcPts val="0"/>
              </a:spcAft>
              <a:buSzPts val="2800"/>
              <a:buChar char="■"/>
            </a:pPr>
            <a:r>
              <a:rPr lang="en"/>
              <a:t>Pull request for puppet environment project</a:t>
            </a:r>
            <a:endParaRPr/>
          </a:p>
          <a:p>
            <a:pPr indent="-406400" lvl="0" marL="457200" rtl="0">
              <a:spcBef>
                <a:spcPts val="0"/>
              </a:spcBef>
              <a:spcAft>
                <a:spcPts val="0"/>
              </a:spcAft>
              <a:buSzPts val="2800"/>
              <a:buChar char="■"/>
            </a:pPr>
            <a:r>
              <a:rPr lang="en"/>
              <a:t>Puppet master deploys</a:t>
            </a:r>
            <a:endParaRPr/>
          </a:p>
          <a:p>
            <a:pPr indent="-342900" lvl="1" marL="914400" rtl="0">
              <a:spcBef>
                <a:spcPts val="0"/>
              </a:spcBef>
              <a:spcAft>
                <a:spcPts val="0"/>
              </a:spcAft>
              <a:buSzPts val="1800"/>
              <a:buChar char="■"/>
            </a:pPr>
            <a:r>
              <a:rPr lang="en"/>
              <a:t>Configuration via ERB template</a:t>
            </a:r>
            <a:endParaRPr/>
          </a:p>
          <a:p>
            <a:pPr indent="-342900" lvl="1" marL="914400" rtl="0">
              <a:spcBef>
                <a:spcPts val="0"/>
              </a:spcBef>
              <a:spcAft>
                <a:spcPts val="0"/>
              </a:spcAft>
              <a:buSzPts val="1800"/>
              <a:buChar char="■"/>
            </a:pPr>
            <a:r>
              <a:rPr lang="en"/>
              <a:t>Init Script</a:t>
            </a:r>
            <a:endParaRPr/>
          </a:p>
          <a:p>
            <a:pPr indent="-342900" lvl="1" marL="914400" rtl="0">
              <a:spcBef>
                <a:spcPts val="0"/>
              </a:spcBef>
              <a:spcAft>
                <a:spcPts val="0"/>
              </a:spcAft>
              <a:buSzPts val="1800"/>
              <a:buChar char="■"/>
            </a:pPr>
            <a:r>
              <a:rPr lang="en"/>
              <a:t>ProductClient.jar</a:t>
            </a:r>
            <a:endParaRPr/>
          </a:p>
          <a:p>
            <a:pPr indent="-342900" lvl="1" marL="914400" rtl="0">
              <a:spcBef>
                <a:spcPts val="0"/>
              </a:spcBef>
              <a:spcAft>
                <a:spcPts val="0"/>
              </a:spcAft>
              <a:buSzPts val="1800"/>
              <a:buChar char="■"/>
            </a:pPr>
            <a:r>
              <a:rPr lang="en"/>
              <a:t>Restart services when config changes</a:t>
            </a:r>
            <a:endParaRPr/>
          </a:p>
          <a:p>
            <a:pPr indent="-342900" lvl="1" marL="914400">
              <a:spcBef>
                <a:spcPts val="0"/>
              </a:spcBef>
              <a:spcAft>
                <a:spcPts val="0"/>
              </a:spcAft>
              <a:buSzPts val="1800"/>
              <a:buChar char="■"/>
            </a:pPr>
            <a:r>
              <a:rPr lang="en"/>
              <a:t>On hubs, EIDS configuration and services</a:t>
            </a:r>
            <a:endParaRPr/>
          </a:p>
        </p:txBody>
      </p:sp>
      <p:sp>
        <p:nvSpPr>
          <p:cNvPr id="114" name="Shape 114"/>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Deploy Automation - Puppet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idx="1" type="body"/>
          </p:nvPr>
        </p:nvSpPr>
        <p:spPr>
          <a:xfrm>
            <a:off x="228600" y="1152475"/>
            <a:ext cx="43602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Separate build/deploy pipelines</a:t>
            </a:r>
            <a:endParaRPr/>
          </a:p>
          <a:p>
            <a:pPr indent="-342900" lvl="1" marL="914400" rtl="0">
              <a:spcBef>
                <a:spcPts val="0"/>
              </a:spcBef>
              <a:spcAft>
                <a:spcPts val="0"/>
              </a:spcAft>
              <a:buSzPts val="1800"/>
              <a:buChar char="■"/>
            </a:pPr>
            <a:r>
              <a:rPr lang="en"/>
              <a:t>Jenkinsfile for build with source</a:t>
            </a:r>
            <a:endParaRPr/>
          </a:p>
          <a:p>
            <a:pPr indent="-342900" lvl="1" marL="914400" rtl="0">
              <a:spcBef>
                <a:spcPts val="0"/>
              </a:spcBef>
              <a:spcAft>
                <a:spcPts val="0"/>
              </a:spcAft>
              <a:buSzPts val="1800"/>
              <a:buChar char="■"/>
            </a:pPr>
            <a:r>
              <a:rPr lang="en"/>
              <a:t>Jenkinsfile for deploy in separate repository</a:t>
            </a:r>
            <a:endParaRPr/>
          </a:p>
          <a:p>
            <a:pPr indent="-406400" lvl="0" marL="457200" rtl="0">
              <a:spcBef>
                <a:spcPts val="0"/>
              </a:spcBef>
              <a:spcAft>
                <a:spcPts val="0"/>
              </a:spcAft>
              <a:buSzPts val="2800"/>
              <a:buChar char="■"/>
            </a:pPr>
            <a:r>
              <a:rPr lang="en"/>
              <a:t>Vulnerability checks</a:t>
            </a:r>
            <a:endParaRPr/>
          </a:p>
          <a:p>
            <a:pPr indent="-406400" lvl="0" marL="457200" rtl="0">
              <a:spcBef>
                <a:spcPts val="0"/>
              </a:spcBef>
              <a:spcAft>
                <a:spcPts val="0"/>
              </a:spcAft>
              <a:buSzPts val="2800"/>
              <a:buChar char="■"/>
            </a:pPr>
            <a:r>
              <a:rPr lang="en"/>
              <a:t>Nightly patching</a:t>
            </a:r>
            <a:endParaRPr/>
          </a:p>
        </p:txBody>
      </p:sp>
      <p:sp>
        <p:nvSpPr>
          <p:cNvPr id="120" name="Shape 120"/>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Deploy Automation - Jenkins</a:t>
            </a:r>
            <a:endParaRPr/>
          </a:p>
        </p:txBody>
      </p:sp>
      <p:pic>
        <p:nvPicPr>
          <p:cNvPr id="121" name="Shape 121"/>
          <p:cNvPicPr preferRelativeResize="0"/>
          <p:nvPr/>
        </p:nvPicPr>
        <p:blipFill rotWithShape="1">
          <a:blip r:embed="rId3">
            <a:alphaModFix/>
          </a:blip>
          <a:srcRect b="0" l="0" r="0" t="7595"/>
          <a:stretch/>
        </p:blipFill>
        <p:spPr>
          <a:xfrm>
            <a:off x="4555175" y="1276600"/>
            <a:ext cx="4360225" cy="301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body"/>
          </p:nvPr>
        </p:nvSpPr>
        <p:spPr>
          <a:xfrm>
            <a:off x="228600" y="1152475"/>
            <a:ext cx="41529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i="1" lang="en"/>
              <a:t>m</a:t>
            </a:r>
            <a:r>
              <a:rPr i="1" lang="en"/>
              <a:t>aster </a:t>
            </a:r>
            <a:r>
              <a:rPr lang="en"/>
              <a:t>automatically triggers build</a:t>
            </a:r>
            <a:endParaRPr/>
          </a:p>
          <a:p>
            <a:pPr indent="-406400" lvl="0" marL="457200" rtl="0">
              <a:spcBef>
                <a:spcPts val="0"/>
              </a:spcBef>
              <a:spcAft>
                <a:spcPts val="0"/>
              </a:spcAft>
              <a:buSzPts val="2800"/>
              <a:buChar char="■"/>
            </a:pPr>
            <a:r>
              <a:rPr lang="en"/>
              <a:t>Deploys to staging</a:t>
            </a:r>
            <a:endParaRPr/>
          </a:p>
          <a:p>
            <a:pPr indent="-406400" lvl="0" marL="457200">
              <a:spcBef>
                <a:spcPts val="0"/>
              </a:spcBef>
              <a:spcAft>
                <a:spcPts val="0"/>
              </a:spcAft>
              <a:buSzPts val="2800"/>
              <a:buChar char="■"/>
            </a:pPr>
            <a:r>
              <a:rPr lang="en"/>
              <a:t>Manually deploy release tags to production</a:t>
            </a:r>
            <a:endParaRPr/>
          </a:p>
        </p:txBody>
      </p:sp>
      <p:sp>
        <p:nvSpPr>
          <p:cNvPr id="127" name="Shape 127"/>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Jenkins Build</a:t>
            </a:r>
            <a:endParaRPr/>
          </a:p>
        </p:txBody>
      </p:sp>
      <p:pic>
        <p:nvPicPr>
          <p:cNvPr id="128" name="Shape 128"/>
          <p:cNvPicPr preferRelativeResize="0"/>
          <p:nvPr/>
        </p:nvPicPr>
        <p:blipFill>
          <a:blip r:embed="rId3">
            <a:alphaModFix/>
          </a:blip>
          <a:stretch>
            <a:fillRect/>
          </a:stretch>
        </p:blipFill>
        <p:spPr>
          <a:xfrm>
            <a:off x="4762500" y="1424750"/>
            <a:ext cx="4152899" cy="24936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Docker Stack/Swarm</a:t>
            </a:r>
            <a:endParaRPr/>
          </a:p>
          <a:p>
            <a:pPr indent="-406400" lvl="0" marL="457200" rtl="0">
              <a:spcBef>
                <a:spcPts val="0"/>
              </a:spcBef>
              <a:spcAft>
                <a:spcPts val="0"/>
              </a:spcAft>
              <a:buSzPts val="2800"/>
              <a:buChar char="■"/>
            </a:pPr>
            <a:r>
              <a:rPr lang="en"/>
              <a:t>Deploy Canary</a:t>
            </a:r>
            <a:endParaRPr/>
          </a:p>
          <a:p>
            <a:pPr indent="-342900" lvl="1" marL="914400" rtl="0">
              <a:spcBef>
                <a:spcPts val="0"/>
              </a:spcBef>
              <a:spcAft>
                <a:spcPts val="0"/>
              </a:spcAft>
              <a:buSzPts val="1800"/>
              <a:buChar char="■"/>
            </a:pPr>
            <a:r>
              <a:rPr lang="en"/>
              <a:t>Health/QC checks</a:t>
            </a:r>
            <a:endParaRPr/>
          </a:p>
          <a:p>
            <a:pPr indent="-342900" lvl="1" marL="914400" rtl="0">
              <a:spcBef>
                <a:spcPts val="0"/>
              </a:spcBef>
              <a:spcAft>
                <a:spcPts val="0"/>
              </a:spcAft>
              <a:buSzPts val="1800"/>
              <a:buChar char="■"/>
            </a:pPr>
            <a:r>
              <a:rPr lang="en"/>
              <a:t>Update routing to Canary</a:t>
            </a:r>
            <a:endParaRPr/>
          </a:p>
          <a:p>
            <a:pPr indent="-406400" lvl="0" marL="457200" rtl="0">
              <a:spcBef>
                <a:spcPts val="0"/>
              </a:spcBef>
              <a:spcAft>
                <a:spcPts val="0"/>
              </a:spcAft>
              <a:buSzPts val="2800"/>
              <a:buChar char="■"/>
            </a:pPr>
            <a:r>
              <a:rPr lang="en"/>
              <a:t>Deploy Active</a:t>
            </a:r>
            <a:endParaRPr/>
          </a:p>
          <a:p>
            <a:pPr indent="-342900" lvl="1" marL="914400" rtl="0">
              <a:spcBef>
                <a:spcPts val="0"/>
              </a:spcBef>
              <a:spcAft>
                <a:spcPts val="0"/>
              </a:spcAft>
              <a:buSzPts val="1800"/>
              <a:buChar char="■"/>
            </a:pPr>
            <a:r>
              <a:rPr lang="en"/>
              <a:t>Health/QC checks</a:t>
            </a:r>
            <a:endParaRPr/>
          </a:p>
          <a:p>
            <a:pPr indent="-342900" lvl="1" marL="914400" rtl="0">
              <a:spcBef>
                <a:spcPts val="0"/>
              </a:spcBef>
              <a:spcAft>
                <a:spcPts val="0"/>
              </a:spcAft>
              <a:buSzPts val="1800"/>
              <a:buChar char="■"/>
            </a:pPr>
            <a:r>
              <a:rPr lang="en"/>
              <a:t>Revert routing to Active</a:t>
            </a:r>
            <a:endParaRPr/>
          </a:p>
          <a:p>
            <a:pPr indent="-406400" lvl="0" marL="457200">
              <a:spcBef>
                <a:spcPts val="0"/>
              </a:spcBef>
              <a:spcAft>
                <a:spcPts val="0"/>
              </a:spcAft>
              <a:buSzPts val="2800"/>
              <a:buChar char="■"/>
            </a:pPr>
            <a:r>
              <a:rPr lang="en"/>
              <a:t>Clean up</a:t>
            </a:r>
            <a:endParaRPr/>
          </a:p>
        </p:txBody>
      </p:sp>
      <p:sp>
        <p:nvSpPr>
          <p:cNvPr id="134" name="Shape 134"/>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Zero-downtime Deploy</a:t>
            </a:r>
            <a:endParaRPr/>
          </a:p>
        </p:txBody>
      </p:sp>
      <p:pic>
        <p:nvPicPr>
          <p:cNvPr id="135" name="Shape 135"/>
          <p:cNvPicPr preferRelativeResize="0"/>
          <p:nvPr/>
        </p:nvPicPr>
        <p:blipFill>
          <a:blip r:embed="rId3">
            <a:alphaModFix/>
          </a:blip>
          <a:stretch>
            <a:fillRect/>
          </a:stretch>
        </p:blipFill>
        <p:spPr>
          <a:xfrm>
            <a:off x="5425661" y="1152475"/>
            <a:ext cx="3489739" cy="326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It doesn’t happen overnight</a:t>
            </a:r>
            <a:endParaRPr/>
          </a:p>
          <a:p>
            <a:pPr indent="-406400" lvl="0" marL="457200" rtl="0">
              <a:spcBef>
                <a:spcPts val="0"/>
              </a:spcBef>
              <a:spcAft>
                <a:spcPts val="0"/>
              </a:spcAft>
              <a:buSzPts val="2800"/>
              <a:buChar char="■"/>
            </a:pPr>
            <a:r>
              <a:rPr lang="en"/>
              <a:t>Improve coding standards</a:t>
            </a:r>
            <a:endParaRPr/>
          </a:p>
          <a:p>
            <a:pPr indent="-342900" lvl="1" marL="914400" rtl="0">
              <a:spcBef>
                <a:spcPts val="0"/>
              </a:spcBef>
              <a:spcAft>
                <a:spcPts val="0"/>
              </a:spcAft>
              <a:buSzPts val="1800"/>
              <a:buChar char="■"/>
            </a:pPr>
            <a:r>
              <a:rPr lang="en"/>
              <a:t>When working on code</a:t>
            </a:r>
            <a:endParaRPr/>
          </a:p>
          <a:p>
            <a:pPr indent="-406400" lvl="0" marL="457200" rtl="0">
              <a:spcBef>
                <a:spcPts val="0"/>
              </a:spcBef>
              <a:spcAft>
                <a:spcPts val="0"/>
              </a:spcAft>
              <a:buSzPts val="2800"/>
              <a:buChar char="■"/>
            </a:pPr>
            <a:r>
              <a:rPr lang="en"/>
              <a:t>Add tests</a:t>
            </a:r>
            <a:endParaRPr/>
          </a:p>
          <a:p>
            <a:pPr indent="-342900" lvl="1" marL="914400" rtl="0">
              <a:spcBef>
                <a:spcPts val="0"/>
              </a:spcBef>
              <a:spcAft>
                <a:spcPts val="0"/>
              </a:spcAft>
              <a:buSzPts val="1800"/>
              <a:buChar char="■"/>
            </a:pPr>
            <a:r>
              <a:rPr lang="en"/>
              <a:t>To reproduce bugs</a:t>
            </a:r>
            <a:endParaRPr/>
          </a:p>
          <a:p>
            <a:pPr indent="-406400" lvl="0" marL="457200" rtl="0">
              <a:spcBef>
                <a:spcPts val="0"/>
              </a:spcBef>
              <a:spcAft>
                <a:spcPts val="0"/>
              </a:spcAft>
              <a:buSzPts val="2800"/>
              <a:buChar char="■"/>
            </a:pPr>
            <a:r>
              <a:rPr lang="en"/>
              <a:t>Automate deployments</a:t>
            </a:r>
            <a:endParaRPr/>
          </a:p>
          <a:p>
            <a:pPr indent="-342900" lvl="1" marL="914400" rtl="0">
              <a:spcBef>
                <a:spcPts val="0"/>
              </a:spcBef>
              <a:spcAft>
                <a:spcPts val="0"/>
              </a:spcAft>
              <a:buSzPts val="1800"/>
              <a:buChar char="■"/>
            </a:pPr>
            <a:r>
              <a:rPr lang="en"/>
              <a:t>Triggered when a button is clicked</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sp>
        <p:nvSpPr>
          <p:cNvPr id="141" name="Shape 141"/>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Continuous Improvement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1" type="body"/>
          </p:nvPr>
        </p:nvSpPr>
        <p:spPr>
          <a:xfrm>
            <a:off x="228600" y="1152475"/>
            <a:ext cx="52287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Improving Scalability</a:t>
            </a:r>
            <a:endParaRPr/>
          </a:p>
          <a:p>
            <a:pPr indent="-342900" lvl="1" marL="914400" rtl="0">
              <a:spcBef>
                <a:spcPts val="0"/>
              </a:spcBef>
              <a:spcAft>
                <a:spcPts val="0"/>
              </a:spcAft>
              <a:buSzPts val="1800"/>
              <a:buChar char="■"/>
            </a:pPr>
            <a:r>
              <a:rPr lang="en"/>
              <a:t>Angular framework</a:t>
            </a:r>
            <a:endParaRPr/>
          </a:p>
          <a:p>
            <a:pPr indent="-342900" lvl="1" marL="914400" rtl="0">
              <a:spcBef>
                <a:spcPts val="0"/>
              </a:spcBef>
              <a:spcAft>
                <a:spcPts val="0"/>
              </a:spcAft>
              <a:buSzPts val="1800"/>
              <a:buChar char="■"/>
            </a:pPr>
            <a:r>
              <a:rPr lang="en"/>
              <a:t>Client side data access</a:t>
            </a:r>
            <a:endParaRPr/>
          </a:p>
          <a:p>
            <a:pPr indent="-342900" lvl="1" marL="914400" rtl="0">
              <a:spcBef>
                <a:spcPts val="0"/>
              </a:spcBef>
              <a:spcAft>
                <a:spcPts val="0"/>
              </a:spcAft>
              <a:buSzPts val="1800"/>
              <a:buChar char="■"/>
            </a:pPr>
            <a:r>
              <a:rPr lang="en"/>
              <a:t>ShakeMap code reuse</a:t>
            </a:r>
            <a:endParaRPr/>
          </a:p>
          <a:p>
            <a:pPr indent="-406400" lvl="0" marL="457200" rtl="0">
              <a:spcBef>
                <a:spcPts val="0"/>
              </a:spcBef>
              <a:spcAft>
                <a:spcPts val="0"/>
              </a:spcAft>
              <a:buSzPts val="2800"/>
              <a:buChar char="■"/>
            </a:pPr>
            <a:r>
              <a:rPr lang="en"/>
              <a:t>Improving CI/CD pipelines</a:t>
            </a:r>
            <a:endParaRPr/>
          </a:p>
          <a:p>
            <a:pPr indent="0" lvl="0" marL="0" rtl="0">
              <a:lnSpc>
                <a:spcPct val="115000"/>
              </a:lnSpc>
              <a:spcBef>
                <a:spcPts val="1600"/>
              </a:spcBef>
              <a:spcAft>
                <a:spcPts val="0"/>
              </a:spcAft>
              <a:buNone/>
            </a:pPr>
            <a:r>
              <a:rPr lang="en" sz="1400"/>
              <a:t>https://github.com/usgs/earthquake-eventpages</a:t>
            </a:r>
            <a:endParaRPr sz="1400"/>
          </a:p>
          <a:p>
            <a:pPr indent="0" lvl="0" marL="0" rtl="0">
              <a:lnSpc>
                <a:spcPct val="115000"/>
              </a:lnSpc>
              <a:spcBef>
                <a:spcPts val="0"/>
              </a:spcBef>
              <a:spcAft>
                <a:spcPts val="0"/>
              </a:spcAft>
              <a:buNone/>
            </a:pPr>
            <a:r>
              <a:rPr lang="en" sz="1400"/>
              <a:t>https://waffle.io/usgs/earthquake-eventpages</a:t>
            </a:r>
            <a:endParaRPr sz="1400"/>
          </a:p>
          <a:p>
            <a:pPr indent="0" lvl="0" marL="0" rtl="0">
              <a:lnSpc>
                <a:spcPct val="115000"/>
              </a:lnSpc>
              <a:spcBef>
                <a:spcPts val="0"/>
              </a:spcBef>
              <a:spcAft>
                <a:spcPts val="0"/>
              </a:spcAft>
              <a:buNone/>
            </a:pPr>
            <a:r>
              <a:t/>
            </a:r>
            <a:endParaRPr sz="1400"/>
          </a:p>
          <a:p>
            <a:pPr indent="0" lvl="0" marL="0" rtl="0">
              <a:lnSpc>
                <a:spcPct val="115000"/>
              </a:lnSpc>
              <a:spcBef>
                <a:spcPts val="0"/>
              </a:spcBef>
              <a:spcAft>
                <a:spcPts val="0"/>
              </a:spcAft>
              <a:buNone/>
            </a:pPr>
            <a:r>
              <a:rPr lang="en" sz="1400"/>
              <a:t>https://dev-earthquake.cr.usgs.gov/beta/earthquakes/eventpage</a:t>
            </a:r>
            <a:endParaRPr sz="1400"/>
          </a:p>
          <a:p>
            <a:pPr indent="0" lvl="0" marL="0" rtl="0">
              <a:lnSpc>
                <a:spcPct val="115000"/>
              </a:lnSpc>
              <a:spcBef>
                <a:spcPts val="0"/>
              </a:spcBef>
              <a:spcAft>
                <a:spcPts val="0"/>
              </a:spcAft>
              <a:buNone/>
            </a:pPr>
            <a:r>
              <a:t/>
            </a:r>
            <a:endParaRPr sz="1400"/>
          </a:p>
        </p:txBody>
      </p:sp>
      <p:sp>
        <p:nvSpPr>
          <p:cNvPr id="147" name="Shape 147"/>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Event Pages</a:t>
            </a:r>
            <a:endParaRPr/>
          </a:p>
        </p:txBody>
      </p:sp>
      <p:pic>
        <p:nvPicPr>
          <p:cNvPr id="148" name="Shape 148"/>
          <p:cNvPicPr preferRelativeResize="0"/>
          <p:nvPr/>
        </p:nvPicPr>
        <p:blipFill rotWithShape="1">
          <a:blip r:embed="rId3">
            <a:alphaModFix/>
          </a:blip>
          <a:srcRect b="0" l="0" r="23023" t="0"/>
          <a:stretch/>
        </p:blipFill>
        <p:spPr>
          <a:xfrm>
            <a:off x="6891500" y="2829537"/>
            <a:ext cx="2023900" cy="1589939"/>
          </a:xfrm>
          <a:prstGeom prst="rect">
            <a:avLst/>
          </a:prstGeom>
          <a:noFill/>
          <a:ln>
            <a:noFill/>
          </a:ln>
          <a:effectLst>
            <a:outerShdw blurRad="57150" rotWithShape="0" algn="bl" dir="5400000" dist="19050">
              <a:srgbClr val="000000">
                <a:alpha val="50000"/>
              </a:srgbClr>
            </a:outerShdw>
          </a:effectLst>
        </p:spPr>
      </p:pic>
      <p:pic>
        <p:nvPicPr>
          <p:cNvPr id="149" name="Shape 149"/>
          <p:cNvPicPr preferRelativeResize="0"/>
          <p:nvPr/>
        </p:nvPicPr>
        <p:blipFill rotWithShape="1">
          <a:blip r:embed="rId4">
            <a:alphaModFix/>
          </a:blip>
          <a:srcRect b="0" l="0" r="0" t="0"/>
          <a:stretch/>
        </p:blipFill>
        <p:spPr>
          <a:xfrm>
            <a:off x="6891503" y="1152475"/>
            <a:ext cx="2023896" cy="158996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 name="Shape 34"/>
        <p:cNvGrpSpPr/>
        <p:nvPr/>
      </p:nvGrpSpPr>
      <p:grpSpPr>
        <a:xfrm>
          <a:off x="0" y="0"/>
          <a:ext cx="0" cy="0"/>
          <a:chOff x="0" y="0"/>
          <a:chExt cx="0" cy="0"/>
        </a:xfrm>
      </p:grpSpPr>
      <p:sp>
        <p:nvSpPr>
          <p:cNvPr id="35" name="Shape 35"/>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Development</a:t>
            </a:r>
            <a:endParaRPr/>
          </a:p>
          <a:p>
            <a:pPr indent="-342900" lvl="1" marL="914400" rtl="0">
              <a:spcBef>
                <a:spcPts val="0"/>
              </a:spcBef>
              <a:spcAft>
                <a:spcPts val="0"/>
              </a:spcAft>
              <a:buSzPts val="1800"/>
              <a:buChar char="■"/>
            </a:pPr>
            <a:r>
              <a:rPr lang="en"/>
              <a:t>Coding Standards</a:t>
            </a:r>
            <a:endParaRPr/>
          </a:p>
          <a:p>
            <a:pPr indent="-342900" lvl="1" marL="914400" rtl="0">
              <a:spcBef>
                <a:spcPts val="0"/>
              </a:spcBef>
              <a:spcAft>
                <a:spcPts val="0"/>
              </a:spcAft>
              <a:buSzPts val="1800"/>
              <a:buChar char="■"/>
            </a:pPr>
            <a:r>
              <a:rPr lang="en"/>
              <a:t>Build Tools</a:t>
            </a:r>
            <a:endParaRPr/>
          </a:p>
          <a:p>
            <a:pPr indent="-342900" lvl="1" marL="914400" rtl="0">
              <a:spcBef>
                <a:spcPts val="0"/>
              </a:spcBef>
              <a:spcAft>
                <a:spcPts val="0"/>
              </a:spcAft>
              <a:buSzPts val="1800"/>
              <a:buChar char="■"/>
            </a:pPr>
            <a:r>
              <a:rPr lang="en"/>
              <a:t>Version Control</a:t>
            </a:r>
            <a:endParaRPr/>
          </a:p>
          <a:p>
            <a:pPr indent="-342900" lvl="1" marL="914400" rtl="0">
              <a:spcBef>
                <a:spcPts val="0"/>
              </a:spcBef>
              <a:spcAft>
                <a:spcPts val="0"/>
              </a:spcAft>
              <a:buSzPts val="1800"/>
              <a:buChar char="■"/>
            </a:pPr>
            <a:r>
              <a:rPr lang="en"/>
              <a:t>Versioning</a:t>
            </a:r>
            <a:endParaRPr/>
          </a:p>
          <a:p>
            <a:pPr indent="-342900" lvl="1" marL="914400" rtl="0">
              <a:spcBef>
                <a:spcPts val="0"/>
              </a:spcBef>
              <a:spcAft>
                <a:spcPts val="0"/>
              </a:spcAft>
              <a:buSzPts val="1800"/>
              <a:buChar char="■"/>
            </a:pPr>
            <a:r>
              <a:rPr lang="en"/>
              <a:t>Planning</a:t>
            </a:r>
            <a:endParaRPr/>
          </a:p>
          <a:p>
            <a:pPr indent="-406400" lvl="0" marL="457200" rtl="0">
              <a:spcBef>
                <a:spcPts val="0"/>
              </a:spcBef>
              <a:spcAft>
                <a:spcPts val="0"/>
              </a:spcAft>
              <a:buSzPts val="2800"/>
              <a:buChar char="■"/>
            </a:pPr>
            <a:r>
              <a:rPr lang="en"/>
              <a:t>Deployment</a:t>
            </a:r>
            <a:endParaRPr/>
          </a:p>
        </p:txBody>
      </p:sp>
      <p:sp>
        <p:nvSpPr>
          <p:cNvPr id="36" name="Shape 36"/>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CI/CD Workflow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idx="1" type="body"/>
          </p:nvPr>
        </p:nvSpPr>
        <p:spPr>
          <a:xfrm>
            <a:off x="228600" y="1152475"/>
            <a:ext cx="8686800" cy="3267000"/>
          </a:xfrm>
          <a:prstGeom prst="rect">
            <a:avLst/>
          </a:prstGeom>
        </p:spPr>
        <p:txBody>
          <a:bodyPr anchorCtr="0" anchor="ctr" bIns="91425" lIns="91425" spcFirstLastPara="1" rIns="91425" wrap="square" tIns="91425">
            <a:noAutofit/>
          </a:bodyPr>
          <a:lstStyle/>
          <a:p>
            <a:pPr indent="0" lvl="0" marL="0" algn="ctr">
              <a:spcBef>
                <a:spcPts val="0"/>
              </a:spcBef>
              <a:spcAft>
                <a:spcPts val="1600"/>
              </a:spcAft>
              <a:buNone/>
            </a:pPr>
            <a:r>
              <a:rPr lang="en"/>
              <a:t>Thank You</a:t>
            </a:r>
            <a:endParaRPr/>
          </a:p>
        </p:txBody>
      </p:sp>
      <p:sp>
        <p:nvSpPr>
          <p:cNvPr id="155" name="Shape 155"/>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Shape 41"/>
          <p:cNvSpPr txBox="1"/>
          <p:nvPr>
            <p:ph idx="1" type="body"/>
          </p:nvPr>
        </p:nvSpPr>
        <p:spPr>
          <a:xfrm>
            <a:off x="228600" y="1152475"/>
            <a:ext cx="43164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Pick one as a group</a:t>
            </a:r>
            <a:endParaRPr/>
          </a:p>
          <a:p>
            <a:pPr indent="-342900" lvl="1" marL="914400" rtl="0">
              <a:spcBef>
                <a:spcPts val="0"/>
              </a:spcBef>
              <a:spcAft>
                <a:spcPts val="0"/>
              </a:spcAft>
              <a:buSzPts val="1800"/>
              <a:buChar char="■"/>
            </a:pPr>
            <a:r>
              <a:rPr lang="en"/>
              <a:t>Document, or just pick an existing standard</a:t>
            </a:r>
            <a:endParaRPr/>
          </a:p>
          <a:p>
            <a:pPr indent="-406400" lvl="0" marL="457200" rtl="0">
              <a:spcBef>
                <a:spcPts val="0"/>
              </a:spcBef>
              <a:spcAft>
                <a:spcPts val="0"/>
              </a:spcAft>
              <a:buSzPts val="2800"/>
              <a:buChar char="■"/>
            </a:pPr>
            <a:r>
              <a:rPr lang="en"/>
              <a:t>Tools</a:t>
            </a:r>
            <a:endParaRPr/>
          </a:p>
          <a:p>
            <a:pPr indent="-342900" lvl="1" marL="914400" rtl="0">
              <a:spcBef>
                <a:spcPts val="0"/>
              </a:spcBef>
              <a:spcAft>
                <a:spcPts val="0"/>
              </a:spcAft>
              <a:buSzPts val="1800"/>
              <a:buChar char="■"/>
            </a:pPr>
            <a:r>
              <a:rPr lang="en"/>
              <a:t>Code Linting</a:t>
            </a:r>
            <a:endParaRPr/>
          </a:p>
          <a:p>
            <a:pPr indent="-342900" lvl="1" marL="914400" rtl="0">
              <a:spcBef>
                <a:spcPts val="0"/>
              </a:spcBef>
              <a:spcAft>
                <a:spcPts val="0"/>
              </a:spcAft>
              <a:buSzPts val="1800"/>
              <a:buChar char="■"/>
            </a:pPr>
            <a:r>
              <a:rPr lang="en"/>
              <a:t>Code Rewriting</a:t>
            </a:r>
            <a:endParaRPr/>
          </a:p>
          <a:p>
            <a:pPr indent="-317500" lvl="2" marL="1371600" rtl="0">
              <a:spcBef>
                <a:spcPts val="0"/>
              </a:spcBef>
              <a:spcAft>
                <a:spcPts val="0"/>
              </a:spcAft>
              <a:buSzPts val="1400"/>
              <a:buChar char="■"/>
            </a:pPr>
            <a:r>
              <a:rPr lang="en"/>
              <a:t>autopep8</a:t>
            </a:r>
            <a:endParaRPr/>
          </a:p>
          <a:p>
            <a:pPr indent="-317500" lvl="2" marL="1371600" rtl="0">
              <a:spcBef>
                <a:spcPts val="0"/>
              </a:spcBef>
              <a:spcAft>
                <a:spcPts val="0"/>
              </a:spcAft>
              <a:buSzPts val="1400"/>
              <a:buChar char="■"/>
            </a:pPr>
            <a:r>
              <a:rPr lang="en"/>
              <a:t>clang-format</a:t>
            </a:r>
            <a:endParaRPr/>
          </a:p>
          <a:p>
            <a:pPr indent="-317500" lvl="2" marL="1371600" rtl="0">
              <a:spcBef>
                <a:spcPts val="0"/>
              </a:spcBef>
              <a:spcAft>
                <a:spcPts val="0"/>
              </a:spcAft>
              <a:buSzPts val="1400"/>
              <a:buChar char="■"/>
            </a:pPr>
            <a:r>
              <a:rPr lang="en"/>
              <a:t>google-java-format</a:t>
            </a:r>
            <a:endParaRPr/>
          </a:p>
          <a:p>
            <a:pPr indent="-317500" lvl="2" marL="1371600" rtl="0">
              <a:spcBef>
                <a:spcPts val="0"/>
              </a:spcBef>
              <a:spcAft>
                <a:spcPts val="0"/>
              </a:spcAft>
              <a:buSzPts val="1400"/>
              <a:buChar char="■"/>
            </a:pPr>
            <a:r>
              <a:rPr lang="en"/>
              <a:t>g</a:t>
            </a:r>
            <a:r>
              <a:rPr lang="en"/>
              <a:t>o fmt</a:t>
            </a:r>
            <a:endParaRPr/>
          </a:p>
          <a:p>
            <a:pPr indent="0" lvl="0" marL="0">
              <a:spcBef>
                <a:spcPts val="1600"/>
              </a:spcBef>
              <a:spcAft>
                <a:spcPts val="1600"/>
              </a:spcAft>
              <a:buNone/>
            </a:pPr>
            <a:r>
              <a:t/>
            </a:r>
            <a:endParaRPr/>
          </a:p>
        </p:txBody>
      </p:sp>
      <p:sp>
        <p:nvSpPr>
          <p:cNvPr id="42" name="Shape 42"/>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Coding Standards</a:t>
            </a:r>
            <a:endParaRPr/>
          </a:p>
        </p:txBody>
      </p:sp>
      <p:sp>
        <p:nvSpPr>
          <p:cNvPr id="43" name="Shape 43"/>
          <p:cNvSpPr txBox="1"/>
          <p:nvPr>
            <p:ph idx="1" type="body"/>
          </p:nvPr>
        </p:nvSpPr>
        <p:spPr>
          <a:xfrm>
            <a:off x="4715900" y="1152475"/>
            <a:ext cx="4199400" cy="3267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“Indeed, the ratio of time spent reading versus writing is well over 10 to 1. We are constantly reading old code as part of the effort to write new code ... making it easy to read makes it easier to write.”</a:t>
            </a:r>
            <a:endParaRPr sz="1800"/>
          </a:p>
          <a:p>
            <a:pPr indent="0" lvl="0" marL="0" rtl="0">
              <a:spcBef>
                <a:spcPts val="1600"/>
              </a:spcBef>
              <a:spcAft>
                <a:spcPts val="1600"/>
              </a:spcAft>
              <a:buNone/>
            </a:pPr>
            <a:r>
              <a:rPr lang="en" sz="1800"/>
              <a:t>- </a:t>
            </a:r>
            <a:r>
              <a:rPr i="1" lang="en" sz="1800"/>
              <a:t>Robert C. Martin, Clean Code: A Handbook of Agile Software Craftsmanship</a:t>
            </a:r>
            <a:endParaRPr i="1"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Shape 48"/>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Build is more than just compile</a:t>
            </a:r>
            <a:endParaRPr/>
          </a:p>
          <a:p>
            <a:pPr indent="-342900" lvl="1" marL="914400" rtl="0">
              <a:spcBef>
                <a:spcPts val="0"/>
              </a:spcBef>
              <a:spcAft>
                <a:spcPts val="0"/>
              </a:spcAft>
              <a:buSzPts val="1800"/>
              <a:buChar char="■"/>
            </a:pPr>
            <a:r>
              <a:rPr lang="en"/>
              <a:t>Compile</a:t>
            </a:r>
            <a:endParaRPr/>
          </a:p>
          <a:p>
            <a:pPr indent="-342900" lvl="1" marL="914400" rtl="0">
              <a:spcBef>
                <a:spcPts val="0"/>
              </a:spcBef>
              <a:spcAft>
                <a:spcPts val="0"/>
              </a:spcAft>
              <a:buSzPts val="1800"/>
              <a:buChar char="■"/>
            </a:pPr>
            <a:r>
              <a:rPr lang="en"/>
              <a:t>Linting</a:t>
            </a:r>
            <a:endParaRPr/>
          </a:p>
          <a:p>
            <a:pPr indent="-342900" lvl="1" marL="914400" rtl="0">
              <a:spcBef>
                <a:spcPts val="0"/>
              </a:spcBef>
              <a:spcAft>
                <a:spcPts val="0"/>
              </a:spcAft>
              <a:buSzPts val="1800"/>
              <a:buChar char="■"/>
            </a:pPr>
            <a:r>
              <a:rPr lang="en"/>
              <a:t>Tests (Unit and Integration)</a:t>
            </a:r>
            <a:endParaRPr/>
          </a:p>
          <a:p>
            <a:pPr indent="-342900" lvl="1" marL="914400" rtl="0">
              <a:spcBef>
                <a:spcPts val="0"/>
              </a:spcBef>
              <a:spcAft>
                <a:spcPts val="0"/>
              </a:spcAft>
              <a:buSzPts val="1800"/>
              <a:buChar char="■"/>
            </a:pPr>
            <a:r>
              <a:rPr lang="en"/>
              <a:t>Coverage</a:t>
            </a:r>
            <a:endParaRPr/>
          </a:p>
          <a:p>
            <a:pPr indent="-406400" lvl="0" marL="457200" rtl="0">
              <a:spcBef>
                <a:spcPts val="0"/>
              </a:spcBef>
              <a:spcAft>
                <a:spcPts val="0"/>
              </a:spcAft>
              <a:buSzPts val="2800"/>
              <a:buChar char="■"/>
            </a:pPr>
            <a:r>
              <a:rPr lang="en"/>
              <a:t>Examples</a:t>
            </a:r>
            <a:endParaRPr/>
          </a:p>
          <a:p>
            <a:pPr indent="-342900" lvl="1" marL="914400" rtl="0">
              <a:spcBef>
                <a:spcPts val="0"/>
              </a:spcBef>
              <a:spcAft>
                <a:spcPts val="0"/>
              </a:spcAft>
              <a:buSzPts val="1800"/>
              <a:buChar char="■"/>
            </a:pPr>
            <a:r>
              <a:rPr lang="en"/>
              <a:t>Angular CLI / Grunt, Jasmine, Karma</a:t>
            </a:r>
            <a:endParaRPr/>
          </a:p>
          <a:p>
            <a:pPr indent="-342900" lvl="1" marL="914400" rtl="0">
              <a:spcBef>
                <a:spcPts val="0"/>
              </a:spcBef>
              <a:spcAft>
                <a:spcPts val="0"/>
              </a:spcAft>
              <a:buSzPts val="1800"/>
              <a:buChar char="■"/>
            </a:pPr>
            <a:r>
              <a:rPr lang="en"/>
              <a:t>Ant, Cobertura, Junit</a:t>
            </a:r>
            <a:endParaRPr/>
          </a:p>
          <a:p>
            <a:pPr indent="-342900" lvl="1" marL="914400" marR="0" rtl="0" algn="l">
              <a:lnSpc>
                <a:spcPct val="115000"/>
              </a:lnSpc>
              <a:spcBef>
                <a:spcPts val="0"/>
              </a:spcBef>
              <a:spcAft>
                <a:spcPts val="0"/>
              </a:spcAft>
              <a:buSzPts val="1800"/>
              <a:buChar char="■"/>
            </a:pPr>
            <a:r>
              <a:rPr lang="en"/>
              <a:t>Make, ...</a:t>
            </a:r>
            <a:endParaRPr/>
          </a:p>
        </p:txBody>
      </p:sp>
      <p:sp>
        <p:nvSpPr>
          <p:cNvPr id="49" name="Shape 49"/>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Build Tools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strike="sngStrike"/>
              <a:t>CVS</a:t>
            </a:r>
            <a:endParaRPr strike="sngStrike"/>
          </a:p>
          <a:p>
            <a:pPr indent="-406400" lvl="0" marL="457200" rtl="0">
              <a:spcBef>
                <a:spcPts val="0"/>
              </a:spcBef>
              <a:spcAft>
                <a:spcPts val="0"/>
              </a:spcAft>
              <a:buSzPts val="2800"/>
              <a:buChar char="■"/>
            </a:pPr>
            <a:r>
              <a:rPr lang="en"/>
              <a:t>Git</a:t>
            </a:r>
            <a:endParaRPr/>
          </a:p>
          <a:p>
            <a:pPr indent="-342900" lvl="1" marL="914400" rtl="0">
              <a:spcBef>
                <a:spcPts val="0"/>
              </a:spcBef>
              <a:spcAft>
                <a:spcPts val="0"/>
              </a:spcAft>
              <a:buSzPts val="1800"/>
              <a:buChar char="■"/>
            </a:pPr>
            <a:r>
              <a:rPr lang="en"/>
              <a:t>Decentralized</a:t>
            </a:r>
            <a:endParaRPr/>
          </a:p>
          <a:p>
            <a:pPr indent="-342900" lvl="1" marL="914400" rtl="0">
              <a:spcBef>
                <a:spcPts val="0"/>
              </a:spcBef>
              <a:spcAft>
                <a:spcPts val="0"/>
              </a:spcAft>
              <a:buSzPts val="1800"/>
              <a:buChar char="■"/>
            </a:pPr>
            <a:r>
              <a:rPr lang="en"/>
              <a:t>Working copy is entire repository history</a:t>
            </a:r>
            <a:endParaRPr/>
          </a:p>
          <a:p>
            <a:pPr indent="-342900" lvl="1" marL="914400" rtl="0">
              <a:spcBef>
                <a:spcPts val="0"/>
              </a:spcBef>
              <a:spcAft>
                <a:spcPts val="0"/>
              </a:spcAft>
              <a:buSzPts val="1800"/>
              <a:buChar char="■"/>
            </a:pPr>
            <a:r>
              <a:rPr lang="en"/>
              <a:t>Works offline</a:t>
            </a:r>
            <a:endParaRPr/>
          </a:p>
          <a:p>
            <a:pPr indent="-406400" lvl="0" marL="457200" rtl="0">
              <a:spcBef>
                <a:spcPts val="0"/>
              </a:spcBef>
              <a:spcAft>
                <a:spcPts val="0"/>
              </a:spcAft>
              <a:buSzPts val="2800"/>
              <a:buChar char="■"/>
            </a:pPr>
            <a:r>
              <a:rPr lang="en"/>
              <a:t>Subversion</a:t>
            </a:r>
            <a:endParaRPr/>
          </a:p>
          <a:p>
            <a:pPr indent="-342900" lvl="1" marL="914400" rtl="0">
              <a:spcBef>
                <a:spcPts val="0"/>
              </a:spcBef>
              <a:spcAft>
                <a:spcPts val="0"/>
              </a:spcAft>
              <a:buSzPts val="1800"/>
              <a:buChar char="■"/>
            </a:pPr>
            <a:r>
              <a:rPr lang="en"/>
              <a:t>Requires access to central server</a:t>
            </a:r>
            <a:endParaRPr/>
          </a:p>
          <a:p>
            <a:pPr indent="-342900" lvl="1" marL="914400" rtl="0">
              <a:spcBef>
                <a:spcPts val="0"/>
              </a:spcBef>
              <a:spcAft>
                <a:spcPts val="0"/>
              </a:spcAft>
              <a:buSzPts val="1800"/>
              <a:buChar char="■"/>
            </a:pPr>
            <a:r>
              <a:rPr lang="en"/>
              <a:t>Working copy is only current revision</a:t>
            </a:r>
            <a:endParaRPr strike="sngStrike"/>
          </a:p>
          <a:p>
            <a:pPr indent="0" lvl="0" marL="0">
              <a:spcBef>
                <a:spcPts val="1600"/>
              </a:spcBef>
              <a:spcAft>
                <a:spcPts val="1600"/>
              </a:spcAft>
              <a:buNone/>
            </a:pPr>
            <a:r>
              <a:t/>
            </a:r>
            <a:endParaRPr strike="sngStrike"/>
          </a:p>
        </p:txBody>
      </p:sp>
      <p:sp>
        <p:nvSpPr>
          <p:cNvPr id="55" name="Shape 55"/>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Version Control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idx="1" type="body"/>
          </p:nvPr>
        </p:nvSpPr>
        <p:spPr>
          <a:xfrm>
            <a:off x="228600" y="1152475"/>
            <a:ext cx="36039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Forking workflow</a:t>
            </a:r>
            <a:endParaRPr/>
          </a:p>
          <a:p>
            <a:pPr indent="-342900" lvl="1" marL="914400" rtl="0">
              <a:spcBef>
                <a:spcPts val="0"/>
              </a:spcBef>
              <a:spcAft>
                <a:spcPts val="0"/>
              </a:spcAft>
              <a:buSzPts val="1800"/>
              <a:buChar char="■"/>
            </a:pPr>
            <a:r>
              <a:rPr lang="en"/>
              <a:t>Simpler access control</a:t>
            </a:r>
            <a:endParaRPr/>
          </a:p>
          <a:p>
            <a:pPr indent="-342900" lvl="1" marL="914400" rtl="0">
              <a:spcBef>
                <a:spcPts val="0"/>
              </a:spcBef>
              <a:spcAft>
                <a:spcPts val="0"/>
              </a:spcAft>
              <a:buSzPts val="1800"/>
              <a:buChar char="■"/>
            </a:pPr>
            <a:r>
              <a:rPr lang="en"/>
              <a:t>Simpler collaboration</a:t>
            </a:r>
            <a:endParaRPr/>
          </a:p>
          <a:p>
            <a:pPr indent="-342900" lvl="1" marL="914400" rtl="0">
              <a:spcBef>
                <a:spcPts val="0"/>
              </a:spcBef>
              <a:spcAft>
                <a:spcPts val="0"/>
              </a:spcAft>
              <a:buSzPts val="1800"/>
              <a:buChar char="■"/>
            </a:pPr>
            <a:r>
              <a:rPr lang="en"/>
              <a:t>Pull requests</a:t>
            </a:r>
            <a:endParaRPr/>
          </a:p>
          <a:p>
            <a:pPr indent="-406400" lvl="0" marL="457200" rtl="0">
              <a:spcBef>
                <a:spcPts val="0"/>
              </a:spcBef>
              <a:spcAft>
                <a:spcPts val="0"/>
              </a:spcAft>
              <a:buSzPts val="2800"/>
              <a:buChar char="■"/>
            </a:pPr>
            <a:r>
              <a:rPr lang="en"/>
              <a:t>Do not commit to </a:t>
            </a:r>
            <a:r>
              <a:rPr i="1" lang="en"/>
              <a:t>master</a:t>
            </a:r>
            <a:r>
              <a:rPr lang="en"/>
              <a:t> branch</a:t>
            </a:r>
            <a:endParaRPr/>
          </a:p>
          <a:p>
            <a:pPr indent="0" lvl="0" marL="0">
              <a:spcBef>
                <a:spcPts val="1600"/>
              </a:spcBef>
              <a:spcAft>
                <a:spcPts val="0"/>
              </a:spcAft>
              <a:buNone/>
            </a:pPr>
            <a:r>
              <a:rPr lang="en" sz="1400"/>
              <a:t>https://guides.github.com/activities/forking/</a:t>
            </a:r>
            <a:endParaRPr sz="1400"/>
          </a:p>
          <a:p>
            <a:pPr indent="0" lvl="0" marL="0">
              <a:spcBef>
                <a:spcPts val="1600"/>
              </a:spcBef>
              <a:spcAft>
                <a:spcPts val="1600"/>
              </a:spcAft>
              <a:buNone/>
            </a:pPr>
            <a:r>
              <a:t/>
            </a:r>
            <a:endParaRPr sz="1400"/>
          </a:p>
        </p:txBody>
      </p:sp>
      <p:sp>
        <p:nvSpPr>
          <p:cNvPr id="61" name="Shape 61"/>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Version Control - Git</a:t>
            </a:r>
            <a:endParaRPr/>
          </a:p>
        </p:txBody>
      </p:sp>
      <p:pic>
        <p:nvPicPr>
          <p:cNvPr id="62" name="Shape 62"/>
          <p:cNvPicPr preferRelativeResize="0"/>
          <p:nvPr/>
        </p:nvPicPr>
        <p:blipFill>
          <a:blip r:embed="rId3">
            <a:alphaModFix/>
          </a:blip>
          <a:stretch>
            <a:fillRect/>
          </a:stretch>
        </p:blipFill>
        <p:spPr>
          <a:xfrm>
            <a:off x="3779730" y="1152475"/>
            <a:ext cx="5135670" cy="3266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Manual review checkpoint</a:t>
            </a:r>
            <a:endParaRPr/>
          </a:p>
          <a:p>
            <a:pPr indent="-342900" lvl="1" marL="914400" rtl="0">
              <a:spcBef>
                <a:spcPts val="0"/>
              </a:spcBef>
              <a:spcAft>
                <a:spcPts val="0"/>
              </a:spcAft>
              <a:buSzPts val="1800"/>
              <a:buChar char="■"/>
            </a:pPr>
            <a:r>
              <a:rPr lang="en"/>
              <a:t>Reference GitHub issues</a:t>
            </a:r>
            <a:endParaRPr/>
          </a:p>
          <a:p>
            <a:pPr indent="-342900" lvl="1" marL="914400" rtl="0">
              <a:spcBef>
                <a:spcPts val="0"/>
              </a:spcBef>
              <a:spcAft>
                <a:spcPts val="0"/>
              </a:spcAft>
              <a:buSzPts val="1800"/>
              <a:buChar char="■"/>
            </a:pPr>
            <a:r>
              <a:rPr lang="en"/>
              <a:t>Discuss comments</a:t>
            </a:r>
            <a:endParaRPr/>
          </a:p>
          <a:p>
            <a:pPr indent="-406400" lvl="0" marL="457200" rtl="0">
              <a:spcBef>
                <a:spcPts val="0"/>
              </a:spcBef>
              <a:spcAft>
                <a:spcPts val="0"/>
              </a:spcAft>
              <a:buSzPts val="2800"/>
              <a:buChar char="■"/>
            </a:pPr>
            <a:r>
              <a:rPr lang="en"/>
              <a:t>Automatically check incoming code</a:t>
            </a:r>
            <a:endParaRPr/>
          </a:p>
          <a:p>
            <a:pPr indent="-342900" lvl="1" marL="914400" rtl="0">
              <a:spcBef>
                <a:spcPts val="0"/>
              </a:spcBef>
              <a:spcAft>
                <a:spcPts val="0"/>
              </a:spcAft>
              <a:buSzPts val="1800"/>
              <a:buChar char="■"/>
            </a:pPr>
            <a:r>
              <a:rPr lang="en"/>
              <a:t>Travis CI</a:t>
            </a:r>
            <a:endParaRPr/>
          </a:p>
          <a:p>
            <a:pPr indent="-317500" lvl="2" marL="1371600" rtl="0">
              <a:spcBef>
                <a:spcPts val="0"/>
              </a:spcBef>
              <a:spcAft>
                <a:spcPts val="0"/>
              </a:spcAft>
              <a:buSzPts val="1400"/>
              <a:buChar char="■"/>
            </a:pPr>
            <a:r>
              <a:rPr lang="en"/>
              <a:t>Check coding standards</a:t>
            </a:r>
            <a:endParaRPr/>
          </a:p>
          <a:p>
            <a:pPr indent="-317500" lvl="2" marL="1371600" rtl="0">
              <a:spcBef>
                <a:spcPts val="0"/>
              </a:spcBef>
              <a:spcAft>
                <a:spcPts val="0"/>
              </a:spcAft>
              <a:buSzPts val="1400"/>
              <a:buChar char="■"/>
            </a:pPr>
            <a:r>
              <a:rPr lang="en"/>
              <a:t>Compile</a:t>
            </a:r>
            <a:endParaRPr/>
          </a:p>
          <a:p>
            <a:pPr indent="-317500" lvl="2" marL="1371600" rtl="0">
              <a:spcBef>
                <a:spcPts val="0"/>
              </a:spcBef>
              <a:spcAft>
                <a:spcPts val="0"/>
              </a:spcAft>
              <a:buSzPts val="1400"/>
              <a:buChar char="■"/>
            </a:pPr>
            <a:r>
              <a:rPr lang="en"/>
              <a:t>Run unit tests</a:t>
            </a:r>
            <a:endParaRPr/>
          </a:p>
          <a:p>
            <a:pPr indent="-317500" lvl="2" marL="1371600" rtl="0">
              <a:spcBef>
                <a:spcPts val="0"/>
              </a:spcBef>
              <a:spcAft>
                <a:spcPts val="0"/>
              </a:spcAft>
              <a:buSzPts val="1400"/>
              <a:buChar char="■"/>
            </a:pPr>
            <a:r>
              <a:rPr lang="en"/>
              <a:t>Upload code coverage</a:t>
            </a:r>
            <a:endParaRPr/>
          </a:p>
          <a:p>
            <a:pPr indent="-342900" lvl="1" marL="914400">
              <a:spcBef>
                <a:spcPts val="0"/>
              </a:spcBef>
              <a:spcAft>
                <a:spcPts val="0"/>
              </a:spcAft>
              <a:buSzPts val="1800"/>
              <a:buChar char="■"/>
            </a:pPr>
            <a:r>
              <a:rPr lang="en"/>
              <a:t>Codacy</a:t>
            </a:r>
            <a:endParaRPr/>
          </a:p>
        </p:txBody>
      </p:sp>
      <p:sp>
        <p:nvSpPr>
          <p:cNvPr id="68" name="Shape 68"/>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Git - Pull Request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Git - Rebase</a:t>
            </a:r>
            <a:endParaRPr/>
          </a:p>
        </p:txBody>
      </p:sp>
      <p:pic>
        <p:nvPicPr>
          <p:cNvPr id="74" name="Shape 74"/>
          <p:cNvPicPr preferRelativeResize="0"/>
          <p:nvPr/>
        </p:nvPicPr>
        <p:blipFill>
          <a:blip r:embed="rId3">
            <a:alphaModFix/>
          </a:blip>
          <a:stretch>
            <a:fillRect/>
          </a:stretch>
        </p:blipFill>
        <p:spPr>
          <a:xfrm>
            <a:off x="4179799" y="1655288"/>
            <a:ext cx="4735600" cy="2718575"/>
          </a:xfrm>
          <a:prstGeom prst="rect">
            <a:avLst/>
          </a:prstGeom>
          <a:noFill/>
          <a:ln>
            <a:noFill/>
          </a:ln>
        </p:spPr>
      </p:pic>
      <p:sp>
        <p:nvSpPr>
          <p:cNvPr id="75" name="Shape 75"/>
          <p:cNvSpPr txBox="1"/>
          <p:nvPr>
            <p:ph idx="1" type="body"/>
          </p:nvPr>
        </p:nvSpPr>
        <p:spPr>
          <a:xfrm>
            <a:off x="228600" y="1152475"/>
            <a:ext cx="51951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Apply same changes starting at different point</a:t>
            </a:r>
            <a:endParaRPr sz="1800"/>
          </a:p>
          <a:p>
            <a:pPr indent="0" lvl="0" marL="0" rtl="0">
              <a:lnSpc>
                <a:spcPct val="115000"/>
              </a:lnSpc>
              <a:spcBef>
                <a:spcPts val="1600"/>
              </a:spcBef>
              <a:spcAft>
                <a:spcPts val="0"/>
              </a:spcAft>
              <a:buNone/>
            </a:pPr>
            <a:r>
              <a:rPr lang="en" sz="1400"/>
              <a:t>Update Master Branch</a:t>
            </a:r>
            <a:endParaRPr sz="1400"/>
          </a:p>
          <a:p>
            <a:pPr indent="0" lvl="0" marL="0" rtl="0">
              <a:lnSpc>
                <a:spcPct val="115000"/>
              </a:lnSpc>
              <a:spcBef>
                <a:spcPts val="0"/>
              </a:spcBef>
              <a:spcAft>
                <a:spcPts val="0"/>
              </a:spcAft>
              <a:buNone/>
            </a:pPr>
            <a:r>
              <a:rPr lang="en" sz="1400">
                <a:latin typeface="Courier New"/>
                <a:ea typeface="Courier New"/>
                <a:cs typeface="Courier New"/>
                <a:sym typeface="Courier New"/>
              </a:rPr>
              <a:t>    git checkout master</a:t>
            </a:r>
            <a:endParaRPr sz="1400">
              <a:latin typeface="Courier New"/>
              <a:ea typeface="Courier New"/>
              <a:cs typeface="Courier New"/>
              <a:sym typeface="Courier New"/>
            </a:endParaRPr>
          </a:p>
          <a:p>
            <a:pPr indent="0" lvl="0" marL="0" rtl="0">
              <a:lnSpc>
                <a:spcPct val="115000"/>
              </a:lnSpc>
              <a:spcBef>
                <a:spcPts val="0"/>
              </a:spcBef>
              <a:spcAft>
                <a:spcPts val="0"/>
              </a:spcAft>
              <a:buNone/>
            </a:pPr>
            <a:r>
              <a:rPr lang="en" sz="1400">
                <a:latin typeface="Courier New"/>
                <a:ea typeface="Courier New"/>
                <a:cs typeface="Courier New"/>
                <a:sym typeface="Courier New"/>
              </a:rPr>
              <a:t>    git pull --ff-only upstream master</a:t>
            </a:r>
            <a:endParaRPr sz="1400"/>
          </a:p>
          <a:p>
            <a:pPr indent="0" lvl="0" marL="0" rtl="0">
              <a:lnSpc>
                <a:spcPct val="115000"/>
              </a:lnSpc>
              <a:spcBef>
                <a:spcPts val="0"/>
              </a:spcBef>
              <a:spcAft>
                <a:spcPts val="0"/>
              </a:spcAft>
              <a:buNone/>
            </a:pPr>
            <a:r>
              <a:rPr lang="en" sz="1400"/>
              <a:t>Rebase against Master Branch</a:t>
            </a:r>
            <a:endParaRPr sz="1400"/>
          </a:p>
          <a:p>
            <a:pPr indent="0" lvl="0" marL="0" rtl="0">
              <a:lnSpc>
                <a:spcPct val="115000"/>
              </a:lnSpc>
              <a:spcBef>
                <a:spcPts val="0"/>
              </a:spcBef>
              <a:spcAft>
                <a:spcPts val="0"/>
              </a:spcAft>
              <a:buNone/>
            </a:pPr>
            <a:r>
              <a:rPr lang="en" sz="1400">
                <a:latin typeface="Courier New"/>
                <a:ea typeface="Courier New"/>
                <a:cs typeface="Courier New"/>
                <a:sym typeface="Courier New"/>
              </a:rPr>
              <a:t>    git checkout branchX</a:t>
            </a:r>
            <a:endParaRPr sz="1400">
              <a:latin typeface="Courier New"/>
              <a:ea typeface="Courier New"/>
              <a:cs typeface="Courier New"/>
              <a:sym typeface="Courier New"/>
            </a:endParaRPr>
          </a:p>
          <a:p>
            <a:pPr indent="0" lvl="0" marL="0" rtl="0">
              <a:lnSpc>
                <a:spcPct val="115000"/>
              </a:lnSpc>
              <a:spcBef>
                <a:spcPts val="0"/>
              </a:spcBef>
              <a:spcAft>
                <a:spcPts val="0"/>
              </a:spcAft>
              <a:buNone/>
            </a:pPr>
            <a:r>
              <a:rPr lang="en" sz="1400">
                <a:latin typeface="Courier New"/>
                <a:ea typeface="Courier New"/>
                <a:cs typeface="Courier New"/>
                <a:sym typeface="Courier New"/>
              </a:rPr>
              <a:t>    git rebase master</a:t>
            </a:r>
            <a:endParaRPr sz="1400">
              <a:latin typeface="Courier New"/>
              <a:ea typeface="Courier New"/>
              <a:cs typeface="Courier New"/>
              <a:sym typeface="Courier New"/>
            </a:endParaRPr>
          </a:p>
          <a:p>
            <a:pPr indent="0" lvl="0" marL="0" rtl="0">
              <a:lnSpc>
                <a:spcPct val="115000"/>
              </a:lnSpc>
              <a:spcBef>
                <a:spcPts val="0"/>
              </a:spcBef>
              <a:spcAft>
                <a:spcPts val="0"/>
              </a:spcAft>
              <a:buNone/>
            </a:pPr>
            <a:r>
              <a:t/>
            </a:r>
            <a:endParaRPr sz="1400">
              <a:latin typeface="Courier New"/>
              <a:ea typeface="Courier New"/>
              <a:cs typeface="Courier New"/>
              <a:sym typeface="Courier New"/>
            </a:endParaRPr>
          </a:p>
          <a:p>
            <a:pPr indent="0" lvl="0" marL="0" rtl="0">
              <a:lnSpc>
                <a:spcPct val="115000"/>
              </a:lnSpc>
              <a:spcBef>
                <a:spcPts val="0"/>
              </a:spcBef>
              <a:spcAft>
                <a:spcPts val="0"/>
              </a:spcAft>
              <a:buNone/>
            </a:pPr>
            <a:r>
              <a:rPr lang="en" sz="1400"/>
              <a:t>https://git-scm.com/book/en/v2/Git-Branching-Rebasing</a:t>
            </a:r>
            <a:endParaRPr sz="1400"/>
          </a:p>
          <a:p>
            <a:pPr indent="0" lvl="0" marL="0">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idx="1" type="body"/>
          </p:nvPr>
        </p:nvSpPr>
        <p:spPr>
          <a:xfrm>
            <a:off x="228600" y="1152475"/>
            <a:ext cx="8686800" cy="32670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Char char="■"/>
            </a:pPr>
            <a:r>
              <a:rPr lang="en"/>
              <a:t>Semantic Versioning (major.minor.bugfix)</a:t>
            </a:r>
            <a:endParaRPr/>
          </a:p>
          <a:p>
            <a:pPr indent="-342900" lvl="1" marL="914400" rtl="0">
              <a:spcBef>
                <a:spcPts val="0"/>
              </a:spcBef>
              <a:spcAft>
                <a:spcPts val="0"/>
              </a:spcAft>
              <a:buSzPts val="1800"/>
              <a:buChar char="■"/>
            </a:pPr>
            <a:r>
              <a:rPr lang="en"/>
              <a:t>Major - incompatible changes</a:t>
            </a:r>
            <a:endParaRPr/>
          </a:p>
          <a:p>
            <a:pPr indent="-342900" lvl="1" marL="914400" rtl="0">
              <a:spcBef>
                <a:spcPts val="0"/>
              </a:spcBef>
              <a:spcAft>
                <a:spcPts val="0"/>
              </a:spcAft>
              <a:buSzPts val="1800"/>
              <a:buChar char="■"/>
            </a:pPr>
            <a:r>
              <a:rPr lang="en"/>
              <a:t>Minor - add new features</a:t>
            </a:r>
            <a:endParaRPr/>
          </a:p>
          <a:p>
            <a:pPr indent="-342900" lvl="1" marL="914400" rtl="0">
              <a:spcBef>
                <a:spcPts val="0"/>
              </a:spcBef>
              <a:spcAft>
                <a:spcPts val="0"/>
              </a:spcAft>
              <a:buSzPts val="1800"/>
              <a:buChar char="■"/>
            </a:pPr>
            <a:r>
              <a:rPr lang="en"/>
              <a:t>Bug fix - fix existing features</a:t>
            </a:r>
            <a:endParaRPr/>
          </a:p>
          <a:p>
            <a:pPr indent="-406400" lvl="0" marL="457200" rtl="0">
              <a:spcBef>
                <a:spcPts val="0"/>
              </a:spcBef>
              <a:spcAft>
                <a:spcPts val="0"/>
              </a:spcAft>
              <a:buSzPts val="2800"/>
              <a:buChar char="■"/>
            </a:pPr>
            <a:r>
              <a:rPr lang="en"/>
              <a:t>Git tag</a:t>
            </a:r>
            <a:endParaRPr/>
          </a:p>
          <a:p>
            <a:pPr indent="0" lvl="0" marL="457200" rtl="0">
              <a:spcBef>
                <a:spcPts val="0"/>
              </a:spcBef>
              <a:spcAft>
                <a:spcPts val="0"/>
              </a:spcAft>
              <a:buNone/>
            </a:pPr>
            <a:r>
              <a:rPr lang="en" sz="1400">
                <a:latin typeface="Courier New"/>
                <a:ea typeface="Courier New"/>
                <a:cs typeface="Courier New"/>
                <a:sym typeface="Courier New"/>
              </a:rPr>
              <a:t>g</a:t>
            </a:r>
            <a:r>
              <a:rPr lang="en" sz="1400">
                <a:latin typeface="Courier New"/>
                <a:ea typeface="Courier New"/>
                <a:cs typeface="Courier New"/>
                <a:sym typeface="Courier New"/>
              </a:rPr>
              <a:t>it tag -am vX.Y.Z vX.Y.Z</a:t>
            </a:r>
            <a:endParaRPr sz="1400">
              <a:latin typeface="Courier New"/>
              <a:ea typeface="Courier New"/>
              <a:cs typeface="Courier New"/>
              <a:sym typeface="Courier New"/>
            </a:endParaRPr>
          </a:p>
          <a:p>
            <a:pPr indent="-406400" lvl="0" marL="457200" rtl="0">
              <a:spcBef>
                <a:spcPts val="1600"/>
              </a:spcBef>
              <a:spcAft>
                <a:spcPts val="0"/>
              </a:spcAft>
              <a:buSzPts val="2800"/>
              <a:buChar char="■"/>
            </a:pPr>
            <a:r>
              <a:rPr lang="en"/>
              <a:t>Subversion tag</a:t>
            </a:r>
            <a:endParaRPr/>
          </a:p>
          <a:p>
            <a:pPr indent="0" lvl="0" marL="457200" rtl="0">
              <a:spcBef>
                <a:spcPts val="0"/>
              </a:spcBef>
              <a:spcAft>
                <a:spcPts val="1600"/>
              </a:spcAft>
              <a:buNone/>
            </a:pPr>
            <a:r>
              <a:rPr lang="en" sz="1400">
                <a:latin typeface="Courier New"/>
                <a:ea typeface="Courier New"/>
                <a:cs typeface="Courier New"/>
                <a:sym typeface="Courier New"/>
              </a:rPr>
              <a:t>s</a:t>
            </a:r>
            <a:r>
              <a:rPr lang="en" sz="1400">
                <a:latin typeface="Courier New"/>
                <a:ea typeface="Courier New"/>
                <a:cs typeface="Courier New"/>
                <a:sym typeface="Courier New"/>
              </a:rPr>
              <a:t>vn copy ^/project/trunk ^/project/tags/vX.Y.Z</a:t>
            </a:r>
            <a:endParaRPr sz="1400">
              <a:latin typeface="Courier New"/>
              <a:ea typeface="Courier New"/>
              <a:cs typeface="Courier New"/>
              <a:sym typeface="Courier New"/>
            </a:endParaRPr>
          </a:p>
        </p:txBody>
      </p:sp>
      <p:sp>
        <p:nvSpPr>
          <p:cNvPr id="81" name="Shape 81"/>
          <p:cNvSpPr txBox="1"/>
          <p:nvPr>
            <p:ph type="ctrTitle"/>
          </p:nvPr>
        </p:nvSpPr>
        <p:spPr>
          <a:xfrm>
            <a:off x="228600" y="250800"/>
            <a:ext cx="8686800" cy="73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Versioning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