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9" r:id="rId1"/>
  </p:sldMasterIdLst>
  <p:sldIdLst>
    <p:sldId id="256" r:id="rId2"/>
    <p:sldId id="257" r:id="rId3"/>
    <p:sldId id="262" r:id="rId4"/>
    <p:sldId id="263" r:id="rId5"/>
    <p:sldId id="258" r:id="rId6"/>
    <p:sldId id="264" r:id="rId7"/>
    <p:sldId id="265" r:id="rId8"/>
    <p:sldId id="266" r:id="rId9"/>
    <p:sldId id="274" r:id="rId10"/>
    <p:sldId id="275" r:id="rId11"/>
    <p:sldId id="276" r:id="rId12"/>
    <p:sldId id="277" r:id="rId13"/>
    <p:sldId id="278" r:id="rId14"/>
    <p:sldId id="279" r:id="rId15"/>
    <p:sldId id="280" r:id="rId16"/>
    <p:sldId id="281" r:id="rId17"/>
    <p:sldId id="273" r:id="rId18"/>
    <p:sldId id="267" r:id="rId19"/>
    <p:sldId id="282" r:id="rId20"/>
    <p:sldId id="283" r:id="rId21"/>
    <p:sldId id="284" r:id="rId22"/>
    <p:sldId id="285" r:id="rId23"/>
    <p:sldId id="286" r:id="rId24"/>
    <p:sldId id="287" r:id="rId25"/>
    <p:sldId id="261" r:id="rId26"/>
    <p:sldId id="259" r:id="rId27"/>
    <p:sldId id="260" r:id="rId28"/>
    <p:sldId id="268" r:id="rId29"/>
    <p:sldId id="272" r:id="rId30"/>
    <p:sldId id="269" r:id="rId31"/>
    <p:sldId id="271" r:id="rId32"/>
    <p:sldId id="27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snapToObjects="1">
      <p:cViewPr>
        <p:scale>
          <a:sx n="90" d="100"/>
          <a:sy n="90" d="100"/>
        </p:scale>
        <p:origin x="1432" y="5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29278491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593321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208675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35040042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06967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1235965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3496441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127185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3438098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65AC9B5-5931-1C48-B6AB-2219A2496027}" type="datetimeFigureOut">
              <a:rPr lang="en-US" smtClean="0"/>
              <a:t>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225023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5AC9B5-5931-1C48-B6AB-2219A2496027}"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1445903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5AC9B5-5931-1C48-B6AB-2219A2496027}" type="datetimeFigureOut">
              <a:rPr lang="en-US" smtClean="0"/>
              <a:t>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3502851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5AC9B5-5931-1C48-B6AB-2219A2496027}" type="datetimeFigureOut">
              <a:rPr lang="en-US" smtClean="0"/>
              <a:t>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263136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5AC9B5-5931-1C48-B6AB-2219A2496027}" type="datetimeFigureOut">
              <a:rPr lang="en-US" smtClean="0"/>
              <a:t>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3382580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65AC9B5-5931-1C48-B6AB-2219A2496027}"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251937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65AC9B5-5931-1C48-B6AB-2219A2496027}" type="datetimeFigureOut">
              <a:rPr lang="en-US" smtClean="0"/>
              <a:t>3/20/18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BA0A3F-0669-7F45-802D-96A8A2829B43}" type="slidenum">
              <a:rPr lang="en-US" smtClean="0"/>
              <a:t>‹#›</a:t>
            </a:fld>
            <a:endParaRPr lang="en-US"/>
          </a:p>
        </p:txBody>
      </p:sp>
    </p:spTree>
    <p:extLst>
      <p:ext uri="{BB962C8B-B14F-4D97-AF65-F5344CB8AC3E}">
        <p14:creationId xmlns:p14="http://schemas.microsoft.com/office/powerpoint/2010/main" val="2988062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5AC9B5-5931-1C48-B6AB-2219A2496027}" type="datetimeFigureOut">
              <a:rPr lang="en-US" smtClean="0"/>
              <a:t>3/20/18</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EBA0A3F-0669-7F45-802D-96A8A2829B43}" type="slidenum">
              <a:rPr lang="en-US" smtClean="0"/>
              <a:t>‹#›</a:t>
            </a:fld>
            <a:endParaRPr lang="en-US"/>
          </a:p>
        </p:txBody>
      </p:sp>
    </p:spTree>
    <p:extLst>
      <p:ext uri="{BB962C8B-B14F-4D97-AF65-F5344CB8AC3E}">
        <p14:creationId xmlns:p14="http://schemas.microsoft.com/office/powerpoint/2010/main" val="259229412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hyperlink" Target="https://viewer.nationalmap.gov/services/" TargetMode="Externa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F3B47-47AE-F34E-BE8C-145048E5833E}"/>
              </a:ext>
            </a:extLst>
          </p:cNvPr>
          <p:cNvSpPr>
            <a:spLocks noGrp="1"/>
          </p:cNvSpPr>
          <p:nvPr>
            <p:ph type="ctrTitle"/>
          </p:nvPr>
        </p:nvSpPr>
        <p:spPr/>
        <p:txBody>
          <a:bodyPr/>
          <a:lstStyle/>
          <a:p>
            <a:r>
              <a:rPr lang="en-US" dirty="0"/>
              <a:t>Jiggle Discussion</a:t>
            </a:r>
          </a:p>
        </p:txBody>
      </p:sp>
      <p:sp>
        <p:nvSpPr>
          <p:cNvPr id="3" name="Subtitle 2">
            <a:extLst>
              <a:ext uri="{FF2B5EF4-FFF2-40B4-BE49-F238E27FC236}">
                <a16:creationId xmlns:a16="http://schemas.microsoft.com/office/drawing/2014/main" id="{4A468328-59FB-0F40-81DA-8282767158D8}"/>
              </a:ext>
            </a:extLst>
          </p:cNvPr>
          <p:cNvSpPr>
            <a:spLocks noGrp="1"/>
          </p:cNvSpPr>
          <p:nvPr>
            <p:ph type="subTitle" idx="1"/>
          </p:nvPr>
        </p:nvSpPr>
        <p:spPr/>
        <p:txBody>
          <a:bodyPr/>
          <a:lstStyle/>
          <a:p>
            <a:r>
              <a:rPr lang="en-US" dirty="0"/>
              <a:t>Weston Thelen USGS CVO</a:t>
            </a:r>
          </a:p>
        </p:txBody>
      </p:sp>
    </p:spTree>
    <p:extLst>
      <p:ext uri="{BB962C8B-B14F-4D97-AF65-F5344CB8AC3E}">
        <p14:creationId xmlns:p14="http://schemas.microsoft.com/office/powerpoint/2010/main" val="1399060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90D-235B-3143-87DB-89B4949608D3}"/>
              </a:ext>
            </a:extLst>
          </p:cNvPr>
          <p:cNvSpPr>
            <a:spLocks noGrp="1"/>
          </p:cNvSpPr>
          <p:nvPr>
            <p:ph type="title"/>
          </p:nvPr>
        </p:nvSpPr>
        <p:spPr/>
        <p:txBody>
          <a:bodyPr/>
          <a:lstStyle/>
          <a:p>
            <a:r>
              <a:rPr lang="en-US" dirty="0"/>
              <a:t>What to pick…</a:t>
            </a:r>
          </a:p>
        </p:txBody>
      </p:sp>
      <p:sp>
        <p:nvSpPr>
          <p:cNvPr id="3" name="Content Placeholder 2">
            <a:extLst>
              <a:ext uri="{FF2B5EF4-FFF2-40B4-BE49-F238E27FC236}">
                <a16:creationId xmlns:a16="http://schemas.microsoft.com/office/drawing/2014/main" id="{054CDDC3-915F-4240-89DC-3CB8E1674F45}"/>
              </a:ext>
            </a:extLst>
          </p:cNvPr>
          <p:cNvSpPr>
            <a:spLocks noGrp="1"/>
          </p:cNvSpPr>
          <p:nvPr>
            <p:ph idx="1"/>
          </p:nvPr>
        </p:nvSpPr>
        <p:spPr>
          <a:xfrm>
            <a:off x="4737101" y="1690688"/>
            <a:ext cx="6964362" cy="4723606"/>
          </a:xfrm>
        </p:spPr>
        <p:txBody>
          <a:bodyPr/>
          <a:lstStyle/>
          <a:p>
            <a:r>
              <a:rPr lang="en-US" dirty="0"/>
              <a:t>Stop picking at a certain radius (mostly networks with lots of stations)</a:t>
            </a:r>
          </a:p>
          <a:p>
            <a:r>
              <a:rPr lang="en-US" dirty="0"/>
              <a:t>All identifiable phases (mostly networks with fewer stations)</a:t>
            </a:r>
          </a:p>
          <a:p>
            <a:r>
              <a:rPr lang="en-US" dirty="0"/>
              <a:t>Stop when solution becomes stable</a:t>
            </a:r>
          </a:p>
          <a:p>
            <a:pPr lvl="1"/>
            <a:r>
              <a:rPr lang="en-US" dirty="0"/>
              <a:t>Networks with fewer stations, or if within a sequence</a:t>
            </a:r>
          </a:p>
        </p:txBody>
      </p:sp>
      <p:pic>
        <p:nvPicPr>
          <p:cNvPr id="4" name="Picture 3">
            <a:extLst>
              <a:ext uri="{FF2B5EF4-FFF2-40B4-BE49-F238E27FC236}">
                <a16:creationId xmlns:a16="http://schemas.microsoft.com/office/drawing/2014/main" id="{A1182CC2-1C76-5646-BA40-9594D9EE2FD1}"/>
              </a:ext>
            </a:extLst>
          </p:cNvPr>
          <p:cNvPicPr>
            <a:picLocks noChangeAspect="1"/>
          </p:cNvPicPr>
          <p:nvPr/>
        </p:nvPicPr>
        <p:blipFill>
          <a:blip r:embed="rId2"/>
          <a:stretch>
            <a:fillRect/>
          </a:stretch>
        </p:blipFill>
        <p:spPr>
          <a:xfrm>
            <a:off x="658812" y="1588294"/>
            <a:ext cx="3898900" cy="4826000"/>
          </a:xfrm>
          <a:prstGeom prst="rect">
            <a:avLst/>
          </a:prstGeom>
        </p:spPr>
      </p:pic>
    </p:spTree>
    <p:extLst>
      <p:ext uri="{BB962C8B-B14F-4D97-AF65-F5344CB8AC3E}">
        <p14:creationId xmlns:p14="http://schemas.microsoft.com/office/powerpoint/2010/main" val="27765497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BF90D-235B-3143-87DB-89B4949608D3}"/>
              </a:ext>
            </a:extLst>
          </p:cNvPr>
          <p:cNvSpPr>
            <a:spLocks noGrp="1"/>
          </p:cNvSpPr>
          <p:nvPr>
            <p:ph type="title"/>
          </p:nvPr>
        </p:nvSpPr>
        <p:spPr/>
        <p:txBody>
          <a:bodyPr/>
          <a:lstStyle/>
          <a:p>
            <a:r>
              <a:rPr lang="en-US" dirty="0"/>
              <a:t>More on picks…</a:t>
            </a:r>
          </a:p>
        </p:txBody>
      </p:sp>
      <p:sp>
        <p:nvSpPr>
          <p:cNvPr id="3" name="Content Placeholder 2">
            <a:extLst>
              <a:ext uri="{FF2B5EF4-FFF2-40B4-BE49-F238E27FC236}">
                <a16:creationId xmlns:a16="http://schemas.microsoft.com/office/drawing/2014/main" id="{054CDDC3-915F-4240-89DC-3CB8E1674F45}"/>
              </a:ext>
            </a:extLst>
          </p:cNvPr>
          <p:cNvSpPr>
            <a:spLocks noGrp="1"/>
          </p:cNvSpPr>
          <p:nvPr>
            <p:ph idx="1"/>
          </p:nvPr>
        </p:nvSpPr>
        <p:spPr>
          <a:xfrm>
            <a:off x="4737101" y="1690688"/>
            <a:ext cx="6964362" cy="4723606"/>
          </a:xfrm>
        </p:spPr>
        <p:txBody>
          <a:bodyPr/>
          <a:lstStyle/>
          <a:p>
            <a:r>
              <a:rPr lang="en-US" dirty="0"/>
              <a:t>Most groups manually pick, some accept automatic picks if in the correct place</a:t>
            </a:r>
          </a:p>
          <a:p>
            <a:endParaRPr lang="en-US" dirty="0"/>
          </a:p>
          <a:p>
            <a:r>
              <a:rPr lang="en-US" dirty="0"/>
              <a:t>Impulsive vs. Emergent</a:t>
            </a:r>
          </a:p>
          <a:p>
            <a:pPr lvl="1"/>
            <a:r>
              <a:rPr lang="en-US" dirty="0"/>
              <a:t>0 weight: Groups with volcanoes can have a “e” or “</a:t>
            </a:r>
            <a:r>
              <a:rPr lang="en-US" dirty="0" err="1"/>
              <a:t>i</a:t>
            </a:r>
            <a:r>
              <a:rPr lang="en-US" dirty="0"/>
              <a:t>” on zero weight.  Others only “</a:t>
            </a:r>
            <a:r>
              <a:rPr lang="en-US" dirty="0" err="1"/>
              <a:t>i</a:t>
            </a:r>
            <a:r>
              <a:rPr lang="en-US" dirty="0"/>
              <a:t>”</a:t>
            </a:r>
          </a:p>
          <a:p>
            <a:pPr lvl="1"/>
            <a:r>
              <a:rPr lang="en-US" dirty="0"/>
              <a:t>1 weight: Either “</a:t>
            </a:r>
            <a:r>
              <a:rPr lang="en-US" dirty="0" err="1"/>
              <a:t>i</a:t>
            </a:r>
            <a:r>
              <a:rPr lang="en-US" dirty="0"/>
              <a:t>” or “e” for the most part</a:t>
            </a:r>
          </a:p>
          <a:p>
            <a:pPr lvl="1"/>
            <a:r>
              <a:rPr lang="en-US" dirty="0"/>
              <a:t>2 weight: Nearly unanimously “e”</a:t>
            </a:r>
          </a:p>
        </p:txBody>
      </p:sp>
      <p:pic>
        <p:nvPicPr>
          <p:cNvPr id="4" name="Picture 3">
            <a:extLst>
              <a:ext uri="{FF2B5EF4-FFF2-40B4-BE49-F238E27FC236}">
                <a16:creationId xmlns:a16="http://schemas.microsoft.com/office/drawing/2014/main" id="{A1182CC2-1C76-5646-BA40-9594D9EE2FD1}"/>
              </a:ext>
            </a:extLst>
          </p:cNvPr>
          <p:cNvPicPr>
            <a:picLocks noChangeAspect="1"/>
          </p:cNvPicPr>
          <p:nvPr/>
        </p:nvPicPr>
        <p:blipFill>
          <a:blip r:embed="rId2"/>
          <a:stretch>
            <a:fillRect/>
          </a:stretch>
        </p:blipFill>
        <p:spPr>
          <a:xfrm>
            <a:off x="658812" y="1588294"/>
            <a:ext cx="3898900" cy="4826000"/>
          </a:xfrm>
          <a:prstGeom prst="rect">
            <a:avLst/>
          </a:prstGeom>
        </p:spPr>
      </p:pic>
    </p:spTree>
    <p:extLst>
      <p:ext uri="{BB962C8B-B14F-4D97-AF65-F5344CB8AC3E}">
        <p14:creationId xmlns:p14="http://schemas.microsoft.com/office/powerpoint/2010/main" val="4026442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897A0-4A2F-2B44-9647-1CCE96CD2AA2}"/>
              </a:ext>
            </a:extLst>
          </p:cNvPr>
          <p:cNvSpPr>
            <a:spLocks noGrp="1"/>
          </p:cNvSpPr>
          <p:nvPr>
            <p:ph type="title"/>
          </p:nvPr>
        </p:nvSpPr>
        <p:spPr/>
        <p:txBody>
          <a:bodyPr>
            <a:normAutofit/>
          </a:bodyPr>
          <a:lstStyle/>
          <a:p>
            <a:r>
              <a:rPr lang="en-US" dirty="0"/>
              <a:t>Use of 4 weight picks (no influence on </a:t>
            </a:r>
            <a:r>
              <a:rPr lang="en-US" dirty="0" err="1"/>
              <a:t>loc</a:t>
            </a:r>
            <a:r>
              <a:rPr lang="en-US" dirty="0"/>
              <a:t>)</a:t>
            </a:r>
          </a:p>
        </p:txBody>
      </p:sp>
      <p:sp>
        <p:nvSpPr>
          <p:cNvPr id="3" name="Content Placeholder 2">
            <a:extLst>
              <a:ext uri="{FF2B5EF4-FFF2-40B4-BE49-F238E27FC236}">
                <a16:creationId xmlns:a16="http://schemas.microsoft.com/office/drawing/2014/main" id="{20587BFC-9621-4749-881D-868C9F4165A6}"/>
              </a:ext>
            </a:extLst>
          </p:cNvPr>
          <p:cNvSpPr>
            <a:spLocks noGrp="1"/>
          </p:cNvSpPr>
          <p:nvPr>
            <p:ph idx="1"/>
          </p:nvPr>
        </p:nvSpPr>
        <p:spPr/>
        <p:txBody>
          <a:bodyPr>
            <a:normAutofit/>
          </a:bodyPr>
          <a:lstStyle/>
          <a:p>
            <a:r>
              <a:rPr lang="en-US" dirty="0"/>
              <a:t>Typically, I'm sure the phase is </a:t>
            </a:r>
            <a:r>
              <a:rPr lang="en-US" dirty="0" err="1"/>
              <a:t>Pg</a:t>
            </a:r>
            <a:r>
              <a:rPr lang="en-US" dirty="0"/>
              <a:t> and I can't see the </a:t>
            </a:r>
            <a:r>
              <a:rPr lang="en-US" dirty="0" err="1"/>
              <a:t>Pn</a:t>
            </a:r>
            <a:r>
              <a:rPr lang="en-US" dirty="0"/>
              <a:t> arrival well enough to use it.</a:t>
            </a:r>
          </a:p>
          <a:p>
            <a:r>
              <a:rPr lang="en-US" dirty="0"/>
              <a:t>To pick on a station that will be used for a </a:t>
            </a:r>
            <a:r>
              <a:rPr lang="en-US" dirty="0" err="1"/>
              <a:t>Md</a:t>
            </a:r>
            <a:r>
              <a:rPr lang="en-US" dirty="0"/>
              <a:t>, but the the pick is too poor to use in the location.</a:t>
            </a:r>
          </a:p>
          <a:p>
            <a:r>
              <a:rPr lang="en-US" dirty="0"/>
              <a:t>TYPICALLY IF A PICK SHOULD NOT BE USED IN SOLUTION</a:t>
            </a:r>
          </a:p>
          <a:p>
            <a:r>
              <a:rPr lang="en-US" dirty="0"/>
              <a:t>To exclude a pick on a station that is invalid because of a error that can be corrected later</a:t>
            </a:r>
          </a:p>
          <a:p>
            <a:r>
              <a:rPr lang="en-US" dirty="0"/>
              <a:t>Our 4-weight picks are not considered in the location but can be used in the magnitude calculation which can be helpful.</a:t>
            </a:r>
          </a:p>
          <a:p>
            <a:r>
              <a:rPr lang="en-US" dirty="0"/>
              <a:t>Post processing, velocity modeling, station corrections</a:t>
            </a:r>
          </a:p>
          <a:p>
            <a:r>
              <a:rPr lang="en-US" dirty="0"/>
              <a:t>Used inconsistently, to mark </a:t>
            </a:r>
            <a:r>
              <a:rPr lang="en-US" dirty="0" err="1"/>
              <a:t>stachans</a:t>
            </a:r>
            <a:r>
              <a:rPr lang="en-US" dirty="0"/>
              <a:t> w/ timing issues (either known or new)</a:t>
            </a:r>
          </a:p>
          <a:p>
            <a:endParaRPr lang="en-US" dirty="0"/>
          </a:p>
        </p:txBody>
      </p:sp>
    </p:spTree>
    <p:extLst>
      <p:ext uri="{BB962C8B-B14F-4D97-AF65-F5344CB8AC3E}">
        <p14:creationId xmlns:p14="http://schemas.microsoft.com/office/powerpoint/2010/main" val="37148599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CCF3B-CD0B-F644-A0BF-979B43506764}"/>
              </a:ext>
            </a:extLst>
          </p:cNvPr>
          <p:cNvSpPr>
            <a:spLocks noGrp="1"/>
          </p:cNvSpPr>
          <p:nvPr>
            <p:ph type="title"/>
          </p:nvPr>
        </p:nvSpPr>
        <p:spPr>
          <a:xfrm>
            <a:off x="752475" y="0"/>
            <a:ext cx="10515600" cy="1325563"/>
          </a:xfrm>
        </p:spPr>
        <p:txBody>
          <a:bodyPr/>
          <a:lstStyle/>
          <a:p>
            <a:r>
              <a:rPr lang="en-US" dirty="0"/>
              <a:t>Phase window for picking</a:t>
            </a:r>
          </a:p>
        </p:txBody>
      </p:sp>
      <p:sp>
        <p:nvSpPr>
          <p:cNvPr id="3" name="Content Placeholder 2">
            <a:extLst>
              <a:ext uri="{FF2B5EF4-FFF2-40B4-BE49-F238E27FC236}">
                <a16:creationId xmlns:a16="http://schemas.microsoft.com/office/drawing/2014/main" id="{0362080A-BEEF-6C45-B078-55A304298459}"/>
              </a:ext>
            </a:extLst>
          </p:cNvPr>
          <p:cNvSpPr>
            <a:spLocks noGrp="1"/>
          </p:cNvSpPr>
          <p:nvPr>
            <p:ph idx="1"/>
          </p:nvPr>
        </p:nvSpPr>
        <p:spPr>
          <a:xfrm>
            <a:off x="6443662" y="1439849"/>
            <a:ext cx="5343526" cy="4817462"/>
          </a:xfrm>
        </p:spPr>
        <p:txBody>
          <a:bodyPr>
            <a:normAutofit/>
          </a:bodyPr>
          <a:lstStyle/>
          <a:p>
            <a:r>
              <a:rPr lang="en-US" dirty="0"/>
              <a:t>Most leave it to the analyst to figure out the window in which to pick</a:t>
            </a:r>
          </a:p>
          <a:p>
            <a:r>
              <a:rPr lang="en-US" dirty="0"/>
              <a:t>Encourage analyst to either</a:t>
            </a:r>
          </a:p>
          <a:p>
            <a:pPr lvl="1"/>
            <a:r>
              <a:rPr lang="en-US" dirty="0"/>
              <a:t>Zoom to P2P</a:t>
            </a:r>
          </a:p>
          <a:p>
            <a:pPr lvl="1"/>
            <a:r>
              <a:rPr lang="en-US" dirty="0"/>
              <a:t>Zoom to pre-event noise</a:t>
            </a:r>
          </a:p>
          <a:p>
            <a:r>
              <a:rPr lang="en-US" dirty="0"/>
              <a:t>Bimodal prescription of 3s and 10s window in which to pick within</a:t>
            </a:r>
          </a:p>
          <a:p>
            <a:endParaRPr lang="en-US" dirty="0"/>
          </a:p>
          <a:p>
            <a:r>
              <a:rPr lang="en-US" dirty="0"/>
              <a:t>“apply last amp scale”</a:t>
            </a:r>
          </a:p>
        </p:txBody>
      </p:sp>
      <p:pic>
        <p:nvPicPr>
          <p:cNvPr id="4" name="Picture 3">
            <a:extLst>
              <a:ext uri="{FF2B5EF4-FFF2-40B4-BE49-F238E27FC236}">
                <a16:creationId xmlns:a16="http://schemas.microsoft.com/office/drawing/2014/main" id="{94FCADFC-4E2C-5B4B-BFC3-F0372A51BBC8}"/>
              </a:ext>
            </a:extLst>
          </p:cNvPr>
          <p:cNvPicPr>
            <a:picLocks noChangeAspect="1"/>
          </p:cNvPicPr>
          <p:nvPr/>
        </p:nvPicPr>
        <p:blipFill>
          <a:blip r:embed="rId2"/>
          <a:stretch>
            <a:fillRect/>
          </a:stretch>
        </p:blipFill>
        <p:spPr>
          <a:xfrm>
            <a:off x="214312" y="1439849"/>
            <a:ext cx="5929313" cy="1356197"/>
          </a:xfrm>
          <a:prstGeom prst="rect">
            <a:avLst/>
          </a:prstGeom>
        </p:spPr>
      </p:pic>
      <p:pic>
        <p:nvPicPr>
          <p:cNvPr id="6" name="Picture 5">
            <a:extLst>
              <a:ext uri="{FF2B5EF4-FFF2-40B4-BE49-F238E27FC236}">
                <a16:creationId xmlns:a16="http://schemas.microsoft.com/office/drawing/2014/main" id="{130FA1B5-E28C-8448-8AEA-145DDF6214B6}"/>
              </a:ext>
            </a:extLst>
          </p:cNvPr>
          <p:cNvPicPr>
            <a:picLocks noChangeAspect="1"/>
          </p:cNvPicPr>
          <p:nvPr/>
        </p:nvPicPr>
        <p:blipFill>
          <a:blip r:embed="rId3"/>
          <a:stretch>
            <a:fillRect/>
          </a:stretch>
        </p:blipFill>
        <p:spPr>
          <a:xfrm>
            <a:off x="214311" y="3205063"/>
            <a:ext cx="5929313" cy="1345889"/>
          </a:xfrm>
          <a:prstGeom prst="rect">
            <a:avLst/>
          </a:prstGeom>
        </p:spPr>
      </p:pic>
      <p:pic>
        <p:nvPicPr>
          <p:cNvPr id="7" name="Picture 6">
            <a:extLst>
              <a:ext uri="{FF2B5EF4-FFF2-40B4-BE49-F238E27FC236}">
                <a16:creationId xmlns:a16="http://schemas.microsoft.com/office/drawing/2014/main" id="{25B7A39B-6660-AC48-88D2-829D48706A51}"/>
              </a:ext>
            </a:extLst>
          </p:cNvPr>
          <p:cNvPicPr>
            <a:picLocks noChangeAspect="1"/>
          </p:cNvPicPr>
          <p:nvPr/>
        </p:nvPicPr>
        <p:blipFill>
          <a:blip r:embed="rId4"/>
          <a:stretch>
            <a:fillRect/>
          </a:stretch>
        </p:blipFill>
        <p:spPr>
          <a:xfrm>
            <a:off x="214312" y="4916047"/>
            <a:ext cx="5929313" cy="1341264"/>
          </a:xfrm>
          <a:prstGeom prst="rect">
            <a:avLst/>
          </a:prstGeom>
        </p:spPr>
      </p:pic>
      <p:sp>
        <p:nvSpPr>
          <p:cNvPr id="8" name="TextBox 7">
            <a:extLst>
              <a:ext uri="{FF2B5EF4-FFF2-40B4-BE49-F238E27FC236}">
                <a16:creationId xmlns:a16="http://schemas.microsoft.com/office/drawing/2014/main" id="{C1A32EA1-68AC-824F-81C1-D2814B8B4B4D}"/>
              </a:ext>
            </a:extLst>
          </p:cNvPr>
          <p:cNvSpPr txBox="1"/>
          <p:nvPr/>
        </p:nvSpPr>
        <p:spPr>
          <a:xfrm>
            <a:off x="2228850" y="1089551"/>
            <a:ext cx="1572866" cy="369332"/>
          </a:xfrm>
          <a:prstGeom prst="rect">
            <a:avLst/>
          </a:prstGeom>
          <a:noFill/>
        </p:spPr>
        <p:txBody>
          <a:bodyPr wrap="none" rtlCol="0">
            <a:spAutoFit/>
          </a:bodyPr>
          <a:lstStyle/>
          <a:p>
            <a:r>
              <a:rPr lang="en-US" dirty="0"/>
              <a:t>P2P Amplitude</a:t>
            </a:r>
          </a:p>
        </p:txBody>
      </p:sp>
      <p:sp>
        <p:nvSpPr>
          <p:cNvPr id="9" name="TextBox 8">
            <a:extLst>
              <a:ext uri="{FF2B5EF4-FFF2-40B4-BE49-F238E27FC236}">
                <a16:creationId xmlns:a16="http://schemas.microsoft.com/office/drawing/2014/main" id="{C8AE2995-099F-AD46-931A-7D720CDCFC76}"/>
              </a:ext>
            </a:extLst>
          </p:cNvPr>
          <p:cNvSpPr txBox="1"/>
          <p:nvPr/>
        </p:nvSpPr>
        <p:spPr>
          <a:xfrm>
            <a:off x="2228850" y="2850019"/>
            <a:ext cx="1747594" cy="369332"/>
          </a:xfrm>
          <a:prstGeom prst="rect">
            <a:avLst/>
          </a:prstGeom>
          <a:noFill/>
        </p:spPr>
        <p:txBody>
          <a:bodyPr wrap="none" rtlCol="0">
            <a:spAutoFit/>
          </a:bodyPr>
          <a:lstStyle/>
          <a:p>
            <a:r>
              <a:rPr lang="en-US" dirty="0"/>
              <a:t>Noise Amplitude</a:t>
            </a:r>
          </a:p>
        </p:txBody>
      </p:sp>
      <p:sp>
        <p:nvSpPr>
          <p:cNvPr id="10" name="TextBox 9">
            <a:extLst>
              <a:ext uri="{FF2B5EF4-FFF2-40B4-BE49-F238E27FC236}">
                <a16:creationId xmlns:a16="http://schemas.microsoft.com/office/drawing/2014/main" id="{ABA0A8CE-3AF2-704E-BE54-18925CA1304C}"/>
              </a:ext>
            </a:extLst>
          </p:cNvPr>
          <p:cNvSpPr txBox="1"/>
          <p:nvPr/>
        </p:nvSpPr>
        <p:spPr>
          <a:xfrm>
            <a:off x="1544562" y="4566426"/>
            <a:ext cx="3665491" cy="369332"/>
          </a:xfrm>
          <a:prstGeom prst="rect">
            <a:avLst/>
          </a:prstGeom>
          <a:noFill/>
        </p:spPr>
        <p:txBody>
          <a:bodyPr wrap="none" rtlCol="0">
            <a:spAutoFit/>
          </a:bodyPr>
          <a:lstStyle/>
          <a:p>
            <a:r>
              <a:rPr lang="en-US" dirty="0"/>
              <a:t>Small Time Window + p2p Amplitude</a:t>
            </a:r>
          </a:p>
        </p:txBody>
      </p:sp>
    </p:spTree>
    <p:extLst>
      <p:ext uri="{BB962C8B-B14F-4D97-AF65-F5344CB8AC3E}">
        <p14:creationId xmlns:p14="http://schemas.microsoft.com/office/powerpoint/2010/main" val="936505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04B7-2079-EA45-AC3E-204A83163E26}"/>
              </a:ext>
            </a:extLst>
          </p:cNvPr>
          <p:cNvSpPr>
            <a:spLocks noGrp="1"/>
          </p:cNvSpPr>
          <p:nvPr>
            <p:ph type="title"/>
          </p:nvPr>
        </p:nvSpPr>
        <p:spPr>
          <a:xfrm>
            <a:off x="838200" y="0"/>
            <a:ext cx="10515600" cy="1325563"/>
          </a:xfrm>
        </p:spPr>
        <p:txBody>
          <a:bodyPr/>
          <a:lstStyle/>
          <a:p>
            <a:r>
              <a:rPr lang="en-US" dirty="0"/>
              <a:t>Duration Magnitudes (</a:t>
            </a:r>
            <a:r>
              <a:rPr lang="en-US" dirty="0" err="1"/>
              <a:t>Md</a:t>
            </a:r>
            <a:r>
              <a:rPr lang="en-US" dirty="0"/>
              <a:t>)</a:t>
            </a:r>
          </a:p>
        </p:txBody>
      </p:sp>
      <p:sp>
        <p:nvSpPr>
          <p:cNvPr id="3" name="Content Placeholder 2">
            <a:extLst>
              <a:ext uri="{FF2B5EF4-FFF2-40B4-BE49-F238E27FC236}">
                <a16:creationId xmlns:a16="http://schemas.microsoft.com/office/drawing/2014/main" id="{86942AFC-1542-1440-ACDD-EFB53D45EBF4}"/>
              </a:ext>
            </a:extLst>
          </p:cNvPr>
          <p:cNvSpPr>
            <a:spLocks noGrp="1"/>
          </p:cNvSpPr>
          <p:nvPr>
            <p:ph idx="1"/>
          </p:nvPr>
        </p:nvSpPr>
        <p:spPr>
          <a:xfrm>
            <a:off x="838200" y="1111250"/>
            <a:ext cx="10515600" cy="2750503"/>
          </a:xfrm>
        </p:spPr>
        <p:txBody>
          <a:bodyPr>
            <a:normAutofit/>
          </a:bodyPr>
          <a:lstStyle/>
          <a:p>
            <a:r>
              <a:rPr lang="en-US" dirty="0" err="1"/>
              <a:t>Md</a:t>
            </a:r>
            <a:r>
              <a:rPr lang="en-US" dirty="0"/>
              <a:t> used when Ml is unavailable in most cases</a:t>
            </a:r>
          </a:p>
          <a:p>
            <a:r>
              <a:rPr lang="en-US" dirty="0"/>
              <a:t>Most groups use only vertical channels</a:t>
            </a:r>
          </a:p>
          <a:p>
            <a:r>
              <a:rPr lang="en-US" dirty="0"/>
              <a:t>Several groups use only short periods</a:t>
            </a:r>
          </a:p>
          <a:p>
            <a:r>
              <a:rPr lang="en-US" dirty="0"/>
              <a:t>50/50 adjust the duration windows…others just accept the auto </a:t>
            </a:r>
            <a:r>
              <a:rPr lang="en-US" dirty="0" err="1"/>
              <a:t>durs</a:t>
            </a:r>
            <a:endParaRPr lang="en-US" dirty="0"/>
          </a:p>
          <a:p>
            <a:r>
              <a:rPr lang="en-US" dirty="0"/>
              <a:t>All groups using </a:t>
            </a:r>
            <a:r>
              <a:rPr lang="en-US" dirty="0" err="1"/>
              <a:t>org.trinet.jasi.magmethods.HypoinvMdMagMethod</a:t>
            </a:r>
            <a:r>
              <a:rPr lang="en-US" dirty="0"/>
              <a:t> engine</a:t>
            </a:r>
          </a:p>
        </p:txBody>
      </p:sp>
      <p:pic>
        <p:nvPicPr>
          <p:cNvPr id="4" name="Picture 3">
            <a:extLst>
              <a:ext uri="{FF2B5EF4-FFF2-40B4-BE49-F238E27FC236}">
                <a16:creationId xmlns:a16="http://schemas.microsoft.com/office/drawing/2014/main" id="{08338330-19BF-624C-8164-055EB6941F91}"/>
              </a:ext>
            </a:extLst>
          </p:cNvPr>
          <p:cNvPicPr>
            <a:picLocks noChangeAspect="1"/>
          </p:cNvPicPr>
          <p:nvPr/>
        </p:nvPicPr>
        <p:blipFill>
          <a:blip r:embed="rId2"/>
          <a:stretch>
            <a:fillRect/>
          </a:stretch>
        </p:blipFill>
        <p:spPr>
          <a:xfrm>
            <a:off x="0" y="3861753"/>
            <a:ext cx="12192000" cy="2763520"/>
          </a:xfrm>
          <a:prstGeom prst="rect">
            <a:avLst/>
          </a:prstGeom>
        </p:spPr>
      </p:pic>
    </p:spTree>
    <p:extLst>
      <p:ext uri="{BB962C8B-B14F-4D97-AF65-F5344CB8AC3E}">
        <p14:creationId xmlns:p14="http://schemas.microsoft.com/office/powerpoint/2010/main" val="3338467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67DFB-5F2E-5648-A30E-D65ED33F7FD3}"/>
              </a:ext>
            </a:extLst>
          </p:cNvPr>
          <p:cNvSpPr>
            <a:spLocks noGrp="1"/>
          </p:cNvSpPr>
          <p:nvPr>
            <p:ph type="title"/>
          </p:nvPr>
        </p:nvSpPr>
        <p:spPr/>
        <p:txBody>
          <a:bodyPr/>
          <a:lstStyle/>
          <a:p>
            <a:r>
              <a:rPr lang="en-US" dirty="0"/>
              <a:t>Amplitude Magnitudes (Ml)</a:t>
            </a:r>
          </a:p>
        </p:txBody>
      </p:sp>
      <p:sp>
        <p:nvSpPr>
          <p:cNvPr id="3" name="Content Placeholder 2">
            <a:extLst>
              <a:ext uri="{FF2B5EF4-FFF2-40B4-BE49-F238E27FC236}">
                <a16:creationId xmlns:a16="http://schemas.microsoft.com/office/drawing/2014/main" id="{FC3940ED-DD97-F945-8D85-D8541EB72186}"/>
              </a:ext>
            </a:extLst>
          </p:cNvPr>
          <p:cNvSpPr>
            <a:spLocks noGrp="1"/>
          </p:cNvSpPr>
          <p:nvPr>
            <p:ph idx="1"/>
          </p:nvPr>
        </p:nvSpPr>
        <p:spPr/>
        <p:txBody>
          <a:bodyPr>
            <a:normAutofit/>
          </a:bodyPr>
          <a:lstStyle/>
          <a:p>
            <a:r>
              <a:rPr lang="en-US" dirty="0"/>
              <a:t>Nearly everyone uses Ml</a:t>
            </a:r>
          </a:p>
          <a:p>
            <a:r>
              <a:rPr lang="en-US" dirty="0"/>
              <a:t>Most appear to trust Ml as long as the s2n is ok</a:t>
            </a:r>
          </a:p>
          <a:p>
            <a:r>
              <a:rPr lang="en-US" dirty="0"/>
              <a:t>Some begin to distrust Ml at M0 or M1</a:t>
            </a:r>
          </a:p>
          <a:p>
            <a:r>
              <a:rPr lang="en-US" dirty="0"/>
              <a:t>Interesting mix of horizontal and vertical channels used</a:t>
            </a:r>
          </a:p>
          <a:p>
            <a:pPr lvl="1"/>
            <a:r>
              <a:rPr lang="en-US" dirty="0"/>
              <a:t>Many use only horizontals, others use only verticals, some use vertical only if single channels </a:t>
            </a:r>
            <a:r>
              <a:rPr lang="en-US" dirty="0" err="1"/>
              <a:t>seis</a:t>
            </a:r>
            <a:endParaRPr lang="en-US" dirty="0"/>
          </a:p>
          <a:p>
            <a:r>
              <a:rPr lang="en-US" dirty="0"/>
              <a:t>50/50 Adjust Ml amplitude/take at face value</a:t>
            </a:r>
          </a:p>
          <a:p>
            <a:r>
              <a:rPr lang="en-US" dirty="0"/>
              <a:t>Several mag engines used</a:t>
            </a:r>
          </a:p>
          <a:p>
            <a:pPr lvl="1"/>
            <a:r>
              <a:rPr lang="en-US" dirty="0"/>
              <a:t>RichterMlMagMethod2, CISNmlMagMethod2, </a:t>
            </a:r>
            <a:r>
              <a:rPr lang="en-US" dirty="0" err="1"/>
              <a:t>MxMlMagMethod</a:t>
            </a:r>
            <a:endParaRPr lang="en-US" dirty="0"/>
          </a:p>
          <a:p>
            <a:pPr marL="457200" lvl="1" indent="0">
              <a:buNone/>
            </a:pPr>
            <a:endParaRPr lang="en-US" dirty="0"/>
          </a:p>
          <a:p>
            <a:pPr marL="0" indent="0">
              <a:buNone/>
            </a:pPr>
            <a:endParaRPr lang="en-US" dirty="0"/>
          </a:p>
        </p:txBody>
      </p:sp>
    </p:spTree>
    <p:extLst>
      <p:ext uri="{BB962C8B-B14F-4D97-AF65-F5344CB8AC3E}">
        <p14:creationId xmlns:p14="http://schemas.microsoft.com/office/powerpoint/2010/main" val="2345728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25D3-ED60-D748-ADC9-7F1FD7EF5DBF}"/>
              </a:ext>
            </a:extLst>
          </p:cNvPr>
          <p:cNvSpPr>
            <a:spLocks noGrp="1"/>
          </p:cNvSpPr>
          <p:nvPr>
            <p:ph type="title"/>
          </p:nvPr>
        </p:nvSpPr>
        <p:spPr>
          <a:xfrm>
            <a:off x="838200" y="0"/>
            <a:ext cx="10515600" cy="1325563"/>
          </a:xfrm>
        </p:spPr>
        <p:txBody>
          <a:bodyPr/>
          <a:lstStyle/>
          <a:p>
            <a:r>
              <a:rPr lang="en-US" dirty="0"/>
              <a:t>Response Event</a:t>
            </a:r>
          </a:p>
        </p:txBody>
      </p:sp>
      <p:sp>
        <p:nvSpPr>
          <p:cNvPr id="3" name="Content Placeholder 2">
            <a:extLst>
              <a:ext uri="{FF2B5EF4-FFF2-40B4-BE49-F238E27FC236}">
                <a16:creationId xmlns:a16="http://schemas.microsoft.com/office/drawing/2014/main" id="{259E513C-7451-B34B-95C5-7915646CE91A}"/>
              </a:ext>
            </a:extLst>
          </p:cNvPr>
          <p:cNvSpPr>
            <a:spLocks noGrp="1"/>
          </p:cNvSpPr>
          <p:nvPr>
            <p:ph idx="1"/>
          </p:nvPr>
        </p:nvSpPr>
        <p:spPr>
          <a:xfrm>
            <a:off x="838200" y="1511300"/>
            <a:ext cx="10515600" cy="4351338"/>
          </a:xfrm>
        </p:spPr>
        <p:txBody>
          <a:bodyPr/>
          <a:lstStyle/>
          <a:p>
            <a:r>
              <a:rPr lang="en-US" dirty="0"/>
              <a:t>Most review the event initially, remove a few spurious events and get it out the door before doing a more through review</a:t>
            </a:r>
          </a:p>
          <a:p>
            <a:endParaRPr lang="en-US" dirty="0"/>
          </a:p>
          <a:p>
            <a:r>
              <a:rPr lang="en-US" dirty="0"/>
              <a:t>Most networks start looking for a Mw at M3-4.</a:t>
            </a:r>
          </a:p>
        </p:txBody>
      </p:sp>
      <p:pic>
        <p:nvPicPr>
          <p:cNvPr id="5" name="Picture 4">
            <a:extLst>
              <a:ext uri="{FF2B5EF4-FFF2-40B4-BE49-F238E27FC236}">
                <a16:creationId xmlns:a16="http://schemas.microsoft.com/office/drawing/2014/main" id="{CB5838B5-9A6C-2446-90A5-0AEFF51A9B5A}"/>
              </a:ext>
            </a:extLst>
          </p:cNvPr>
          <p:cNvPicPr>
            <a:picLocks noChangeAspect="1"/>
          </p:cNvPicPr>
          <p:nvPr/>
        </p:nvPicPr>
        <p:blipFill>
          <a:blip r:embed="rId2"/>
          <a:stretch>
            <a:fillRect/>
          </a:stretch>
        </p:blipFill>
        <p:spPr>
          <a:xfrm>
            <a:off x="4200524" y="3568700"/>
            <a:ext cx="3048000" cy="2692400"/>
          </a:xfrm>
          <a:prstGeom prst="rect">
            <a:avLst/>
          </a:prstGeom>
        </p:spPr>
      </p:pic>
    </p:spTree>
    <p:extLst>
      <p:ext uri="{BB962C8B-B14F-4D97-AF65-F5344CB8AC3E}">
        <p14:creationId xmlns:p14="http://schemas.microsoft.com/office/powerpoint/2010/main" val="1556995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E029-50F6-9149-A833-B9FEB40A336C}"/>
              </a:ext>
            </a:extLst>
          </p:cNvPr>
          <p:cNvSpPr>
            <a:spLocks noGrp="1"/>
          </p:cNvSpPr>
          <p:nvPr>
            <p:ph type="title"/>
          </p:nvPr>
        </p:nvSpPr>
        <p:spPr/>
        <p:txBody>
          <a:bodyPr/>
          <a:lstStyle/>
          <a:p>
            <a:r>
              <a:rPr lang="en-US" dirty="0"/>
              <a:t>Remote Access</a:t>
            </a:r>
          </a:p>
        </p:txBody>
      </p:sp>
      <p:sp>
        <p:nvSpPr>
          <p:cNvPr id="3" name="Content Placeholder 2">
            <a:extLst>
              <a:ext uri="{FF2B5EF4-FFF2-40B4-BE49-F238E27FC236}">
                <a16:creationId xmlns:a16="http://schemas.microsoft.com/office/drawing/2014/main" id="{5C5F7141-7BB3-0949-BF02-E10A52E03D7C}"/>
              </a:ext>
            </a:extLst>
          </p:cNvPr>
          <p:cNvSpPr>
            <a:spLocks noGrp="1"/>
          </p:cNvSpPr>
          <p:nvPr>
            <p:ph idx="1"/>
          </p:nvPr>
        </p:nvSpPr>
        <p:spPr>
          <a:xfrm>
            <a:off x="5100638" y="1825625"/>
            <a:ext cx="6253162" cy="4351338"/>
          </a:xfrm>
        </p:spPr>
        <p:txBody>
          <a:bodyPr/>
          <a:lstStyle/>
          <a:p>
            <a:r>
              <a:rPr lang="en-US" dirty="0"/>
              <a:t>All groups use jiggle remotely</a:t>
            </a:r>
          </a:p>
          <a:p>
            <a:r>
              <a:rPr lang="en-US" dirty="0"/>
              <a:t>~40% experience a slowdown that changes their workflow</a:t>
            </a:r>
          </a:p>
          <a:p>
            <a:pPr lvl="1"/>
            <a:r>
              <a:rPr lang="en-US" dirty="0" err="1"/>
              <a:t>networkModeWAN</a:t>
            </a:r>
            <a:r>
              <a:rPr lang="en-US" dirty="0"/>
              <a:t>=true</a:t>
            </a:r>
          </a:p>
          <a:p>
            <a:pPr lvl="1"/>
            <a:r>
              <a:rPr lang="en-US" dirty="0"/>
              <a:t>Other fixes???</a:t>
            </a:r>
          </a:p>
          <a:p>
            <a:pPr lvl="1"/>
            <a:r>
              <a:rPr lang="en-US" dirty="0"/>
              <a:t>Remote desktop???</a:t>
            </a:r>
          </a:p>
        </p:txBody>
      </p:sp>
      <p:pic>
        <p:nvPicPr>
          <p:cNvPr id="4" name="Picture 3">
            <a:extLst>
              <a:ext uri="{FF2B5EF4-FFF2-40B4-BE49-F238E27FC236}">
                <a16:creationId xmlns:a16="http://schemas.microsoft.com/office/drawing/2014/main" id="{2934A541-8D05-B541-BA13-A3C81AC5C0FF}"/>
              </a:ext>
            </a:extLst>
          </p:cNvPr>
          <p:cNvPicPr>
            <a:picLocks noChangeAspect="1"/>
          </p:cNvPicPr>
          <p:nvPr/>
        </p:nvPicPr>
        <p:blipFill>
          <a:blip r:embed="rId2"/>
          <a:stretch>
            <a:fillRect/>
          </a:stretch>
        </p:blipFill>
        <p:spPr>
          <a:xfrm>
            <a:off x="511175" y="2540794"/>
            <a:ext cx="4025900" cy="2921000"/>
          </a:xfrm>
          <a:prstGeom prst="rect">
            <a:avLst/>
          </a:prstGeom>
        </p:spPr>
      </p:pic>
    </p:spTree>
    <p:extLst>
      <p:ext uri="{BB962C8B-B14F-4D97-AF65-F5344CB8AC3E}">
        <p14:creationId xmlns:p14="http://schemas.microsoft.com/office/powerpoint/2010/main" val="2088700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9A68-ED9F-D741-902D-8E330BE3A883}"/>
              </a:ext>
            </a:extLst>
          </p:cNvPr>
          <p:cNvSpPr>
            <a:spLocks noGrp="1"/>
          </p:cNvSpPr>
          <p:nvPr>
            <p:ph type="title"/>
          </p:nvPr>
        </p:nvSpPr>
        <p:spPr>
          <a:xfrm>
            <a:off x="838200" y="186245"/>
            <a:ext cx="10515600" cy="1325563"/>
          </a:xfrm>
        </p:spPr>
        <p:txBody>
          <a:bodyPr/>
          <a:lstStyle/>
          <a:p>
            <a:r>
              <a:rPr lang="en-US" dirty="0"/>
              <a:t>Improvements to the Map Interface</a:t>
            </a:r>
          </a:p>
        </p:txBody>
      </p:sp>
      <p:sp>
        <p:nvSpPr>
          <p:cNvPr id="3" name="Content Placeholder 2">
            <a:extLst>
              <a:ext uri="{FF2B5EF4-FFF2-40B4-BE49-F238E27FC236}">
                <a16:creationId xmlns:a16="http://schemas.microsoft.com/office/drawing/2014/main" id="{1FCA6546-6862-4542-BC47-369E5589B965}"/>
              </a:ext>
            </a:extLst>
          </p:cNvPr>
          <p:cNvSpPr>
            <a:spLocks noGrp="1"/>
          </p:cNvSpPr>
          <p:nvPr>
            <p:ph idx="1"/>
          </p:nvPr>
        </p:nvSpPr>
        <p:spPr>
          <a:xfrm>
            <a:off x="838200" y="1511808"/>
            <a:ext cx="10515600" cy="5242560"/>
          </a:xfrm>
        </p:spPr>
        <p:txBody>
          <a:bodyPr>
            <a:normAutofit/>
          </a:bodyPr>
          <a:lstStyle/>
          <a:p>
            <a:r>
              <a:rPr lang="en-US" dirty="0"/>
              <a:t>Many suggested the need for better </a:t>
            </a:r>
            <a:r>
              <a:rPr lang="en-US" dirty="0" err="1"/>
              <a:t>basemaps</a:t>
            </a:r>
            <a:r>
              <a:rPr lang="en-US" dirty="0"/>
              <a:t>.</a:t>
            </a:r>
          </a:p>
          <a:p>
            <a:pPr lvl="1"/>
            <a:r>
              <a:rPr lang="en-US" dirty="0"/>
              <a:t>Good news…that capability already exists!</a:t>
            </a:r>
          </a:p>
          <a:p>
            <a:pPr lvl="1"/>
            <a:r>
              <a:rPr lang="en-US" dirty="0"/>
              <a:t>See the WMS service from USGS (</a:t>
            </a:r>
            <a:r>
              <a:rPr lang="en-US" dirty="0">
                <a:hlinkClick r:id="rId2"/>
              </a:rPr>
              <a:t>https://viewer.nationalmap.gov/services/</a:t>
            </a:r>
            <a:r>
              <a:rPr lang="en-US" dirty="0"/>
              <a:t>)</a:t>
            </a:r>
          </a:p>
          <a:p>
            <a:pPr marL="457200" lvl="1" indent="0">
              <a:buNone/>
            </a:pPr>
            <a:endParaRPr lang="en-US" dirty="0"/>
          </a:p>
          <a:p>
            <a:pPr lvl="1"/>
            <a:endParaRPr lang="en-US" dirty="0"/>
          </a:p>
          <a:p>
            <a:pPr lvl="1"/>
            <a:endParaRPr lang="en-US" dirty="0"/>
          </a:p>
          <a:p>
            <a:pPr lvl="1"/>
            <a:endParaRPr lang="en-US" dirty="0"/>
          </a:p>
          <a:p>
            <a:endParaRPr lang="en-US" dirty="0"/>
          </a:p>
          <a:p>
            <a:endParaRPr lang="en-US" dirty="0"/>
          </a:p>
          <a:p>
            <a:endParaRPr lang="en-US" dirty="0"/>
          </a:p>
          <a:p>
            <a:endParaRPr lang="en-US" dirty="0"/>
          </a:p>
          <a:p>
            <a:endParaRPr lang="en-US" dirty="0"/>
          </a:p>
          <a:p>
            <a:r>
              <a:rPr lang="en-US" dirty="0"/>
              <a:t>Additional vote for toggling between model depth and geoid depth.</a:t>
            </a:r>
          </a:p>
        </p:txBody>
      </p:sp>
      <p:pic>
        <p:nvPicPr>
          <p:cNvPr id="4" name="Picture 3">
            <a:extLst>
              <a:ext uri="{FF2B5EF4-FFF2-40B4-BE49-F238E27FC236}">
                <a16:creationId xmlns:a16="http://schemas.microsoft.com/office/drawing/2014/main" id="{2FFE1E55-998A-8C49-B6F0-116A3F8593E0}"/>
              </a:ext>
            </a:extLst>
          </p:cNvPr>
          <p:cNvPicPr>
            <a:picLocks noChangeAspect="1"/>
          </p:cNvPicPr>
          <p:nvPr/>
        </p:nvPicPr>
        <p:blipFill>
          <a:blip r:embed="rId3"/>
          <a:stretch>
            <a:fillRect/>
          </a:stretch>
        </p:blipFill>
        <p:spPr>
          <a:xfrm>
            <a:off x="9129973" y="3110103"/>
            <a:ext cx="2707235" cy="2778634"/>
          </a:xfrm>
          <a:prstGeom prst="rect">
            <a:avLst/>
          </a:prstGeom>
        </p:spPr>
      </p:pic>
      <p:pic>
        <p:nvPicPr>
          <p:cNvPr id="5" name="Picture 4">
            <a:extLst>
              <a:ext uri="{FF2B5EF4-FFF2-40B4-BE49-F238E27FC236}">
                <a16:creationId xmlns:a16="http://schemas.microsoft.com/office/drawing/2014/main" id="{AFE82E80-A8B0-574D-B038-8EA56D203FE4}"/>
              </a:ext>
            </a:extLst>
          </p:cNvPr>
          <p:cNvPicPr>
            <a:picLocks noChangeAspect="1"/>
          </p:cNvPicPr>
          <p:nvPr/>
        </p:nvPicPr>
        <p:blipFill>
          <a:blip r:embed="rId4"/>
          <a:stretch>
            <a:fillRect/>
          </a:stretch>
        </p:blipFill>
        <p:spPr>
          <a:xfrm>
            <a:off x="194224" y="3110104"/>
            <a:ext cx="2707235" cy="2778634"/>
          </a:xfrm>
          <a:prstGeom prst="rect">
            <a:avLst/>
          </a:prstGeom>
        </p:spPr>
      </p:pic>
      <p:pic>
        <p:nvPicPr>
          <p:cNvPr id="6" name="Picture 5">
            <a:extLst>
              <a:ext uri="{FF2B5EF4-FFF2-40B4-BE49-F238E27FC236}">
                <a16:creationId xmlns:a16="http://schemas.microsoft.com/office/drawing/2014/main" id="{8B844A53-6270-154B-BD03-E2E780F47730}"/>
              </a:ext>
            </a:extLst>
          </p:cNvPr>
          <p:cNvPicPr>
            <a:picLocks noChangeAspect="1"/>
          </p:cNvPicPr>
          <p:nvPr/>
        </p:nvPicPr>
        <p:blipFill>
          <a:blip r:embed="rId5"/>
          <a:stretch>
            <a:fillRect/>
          </a:stretch>
        </p:blipFill>
        <p:spPr>
          <a:xfrm>
            <a:off x="6151390" y="3110103"/>
            <a:ext cx="2707235" cy="2778634"/>
          </a:xfrm>
          <a:prstGeom prst="rect">
            <a:avLst/>
          </a:prstGeom>
        </p:spPr>
      </p:pic>
      <p:pic>
        <p:nvPicPr>
          <p:cNvPr id="7" name="Picture 6">
            <a:extLst>
              <a:ext uri="{FF2B5EF4-FFF2-40B4-BE49-F238E27FC236}">
                <a16:creationId xmlns:a16="http://schemas.microsoft.com/office/drawing/2014/main" id="{78F1AEB4-CB8E-8945-B27E-C5BD3BC0448C}"/>
              </a:ext>
            </a:extLst>
          </p:cNvPr>
          <p:cNvPicPr>
            <a:picLocks noChangeAspect="1"/>
          </p:cNvPicPr>
          <p:nvPr/>
        </p:nvPicPr>
        <p:blipFill>
          <a:blip r:embed="rId6"/>
          <a:stretch>
            <a:fillRect/>
          </a:stretch>
        </p:blipFill>
        <p:spPr>
          <a:xfrm>
            <a:off x="3172807" y="3110104"/>
            <a:ext cx="2707235" cy="2778634"/>
          </a:xfrm>
          <a:prstGeom prst="rect">
            <a:avLst/>
          </a:prstGeom>
        </p:spPr>
      </p:pic>
      <p:sp>
        <p:nvSpPr>
          <p:cNvPr id="8" name="TextBox 7">
            <a:extLst>
              <a:ext uri="{FF2B5EF4-FFF2-40B4-BE49-F238E27FC236}">
                <a16:creationId xmlns:a16="http://schemas.microsoft.com/office/drawing/2014/main" id="{343E6CE4-5769-7948-8FD0-4341E72A68EA}"/>
              </a:ext>
            </a:extLst>
          </p:cNvPr>
          <p:cNvSpPr txBox="1"/>
          <p:nvPr/>
        </p:nvSpPr>
        <p:spPr>
          <a:xfrm>
            <a:off x="541219" y="2725214"/>
            <a:ext cx="2013243" cy="369332"/>
          </a:xfrm>
          <a:prstGeom prst="rect">
            <a:avLst/>
          </a:prstGeom>
          <a:noFill/>
        </p:spPr>
        <p:txBody>
          <a:bodyPr wrap="none" rtlCol="0">
            <a:spAutoFit/>
          </a:bodyPr>
          <a:lstStyle/>
          <a:p>
            <a:r>
              <a:rPr lang="en-US" dirty="0"/>
              <a:t>USGS Imagery Topo</a:t>
            </a:r>
          </a:p>
        </p:txBody>
      </p:sp>
      <p:sp>
        <p:nvSpPr>
          <p:cNvPr id="9" name="TextBox 8">
            <a:extLst>
              <a:ext uri="{FF2B5EF4-FFF2-40B4-BE49-F238E27FC236}">
                <a16:creationId xmlns:a16="http://schemas.microsoft.com/office/drawing/2014/main" id="{22A3767D-A0AC-A44D-AF34-4040C6966188}"/>
              </a:ext>
            </a:extLst>
          </p:cNvPr>
          <p:cNvSpPr txBox="1"/>
          <p:nvPr/>
        </p:nvSpPr>
        <p:spPr>
          <a:xfrm>
            <a:off x="3519802" y="2725214"/>
            <a:ext cx="1987275" cy="369332"/>
          </a:xfrm>
          <a:prstGeom prst="rect">
            <a:avLst/>
          </a:prstGeom>
          <a:noFill/>
        </p:spPr>
        <p:txBody>
          <a:bodyPr wrap="none" rtlCol="0">
            <a:spAutoFit/>
          </a:bodyPr>
          <a:lstStyle/>
          <a:p>
            <a:r>
              <a:rPr lang="en-US" dirty="0"/>
              <a:t>USGS Imagery Only</a:t>
            </a:r>
          </a:p>
        </p:txBody>
      </p:sp>
      <p:sp>
        <p:nvSpPr>
          <p:cNvPr id="10" name="TextBox 9">
            <a:extLst>
              <a:ext uri="{FF2B5EF4-FFF2-40B4-BE49-F238E27FC236}">
                <a16:creationId xmlns:a16="http://schemas.microsoft.com/office/drawing/2014/main" id="{22C33321-575F-2B41-9B8E-5548F3CD10D9}"/>
              </a:ext>
            </a:extLst>
          </p:cNvPr>
          <p:cNvSpPr txBox="1"/>
          <p:nvPr/>
        </p:nvSpPr>
        <p:spPr>
          <a:xfrm>
            <a:off x="6511369" y="2725214"/>
            <a:ext cx="2018822" cy="369332"/>
          </a:xfrm>
          <a:prstGeom prst="rect">
            <a:avLst/>
          </a:prstGeom>
          <a:noFill/>
        </p:spPr>
        <p:txBody>
          <a:bodyPr wrap="none" rtlCol="0">
            <a:spAutoFit/>
          </a:bodyPr>
          <a:lstStyle/>
          <a:p>
            <a:r>
              <a:rPr lang="en-US" dirty="0"/>
              <a:t>USGS Shaded Relief</a:t>
            </a:r>
          </a:p>
        </p:txBody>
      </p:sp>
      <p:sp>
        <p:nvSpPr>
          <p:cNvPr id="11" name="TextBox 10">
            <a:extLst>
              <a:ext uri="{FF2B5EF4-FFF2-40B4-BE49-F238E27FC236}">
                <a16:creationId xmlns:a16="http://schemas.microsoft.com/office/drawing/2014/main" id="{C656B14D-70E7-F94B-95C3-366348E0070C}"/>
              </a:ext>
            </a:extLst>
          </p:cNvPr>
          <p:cNvSpPr txBox="1"/>
          <p:nvPr/>
        </p:nvSpPr>
        <p:spPr>
          <a:xfrm>
            <a:off x="9883746" y="2725214"/>
            <a:ext cx="1199687" cy="369332"/>
          </a:xfrm>
          <a:prstGeom prst="rect">
            <a:avLst/>
          </a:prstGeom>
          <a:noFill/>
        </p:spPr>
        <p:txBody>
          <a:bodyPr wrap="none" rtlCol="0">
            <a:spAutoFit/>
          </a:bodyPr>
          <a:lstStyle/>
          <a:p>
            <a:r>
              <a:rPr lang="en-US" dirty="0"/>
              <a:t>USGS Topo</a:t>
            </a:r>
          </a:p>
        </p:txBody>
      </p:sp>
    </p:spTree>
    <p:extLst>
      <p:ext uri="{BB962C8B-B14F-4D97-AF65-F5344CB8AC3E}">
        <p14:creationId xmlns:p14="http://schemas.microsoft.com/office/powerpoint/2010/main" val="352313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FAB46-6234-3A46-A800-B56B7FD22C71}"/>
              </a:ext>
            </a:extLst>
          </p:cNvPr>
          <p:cNvSpPr>
            <a:spLocks noGrp="1"/>
          </p:cNvSpPr>
          <p:nvPr>
            <p:ph type="title"/>
          </p:nvPr>
        </p:nvSpPr>
        <p:spPr/>
        <p:txBody>
          <a:bodyPr/>
          <a:lstStyle/>
          <a:p>
            <a:r>
              <a:rPr lang="en-US" dirty="0"/>
              <a:t>Improvements to Picking Interface</a:t>
            </a:r>
          </a:p>
        </p:txBody>
      </p:sp>
      <p:sp>
        <p:nvSpPr>
          <p:cNvPr id="3" name="Content Placeholder 2">
            <a:extLst>
              <a:ext uri="{FF2B5EF4-FFF2-40B4-BE49-F238E27FC236}">
                <a16:creationId xmlns:a16="http://schemas.microsoft.com/office/drawing/2014/main" id="{A97128B3-3E54-2B45-80F2-44EC28AC0F5A}"/>
              </a:ext>
            </a:extLst>
          </p:cNvPr>
          <p:cNvSpPr>
            <a:spLocks noGrp="1"/>
          </p:cNvSpPr>
          <p:nvPr>
            <p:ph idx="1"/>
          </p:nvPr>
        </p:nvSpPr>
        <p:spPr/>
        <p:txBody>
          <a:bodyPr>
            <a:normAutofit fontScale="85000" lnSpcReduction="10000"/>
          </a:bodyPr>
          <a:lstStyle/>
          <a:p>
            <a:r>
              <a:rPr lang="en-US" dirty="0"/>
              <a:t>Automatically turn specific filters on/off depending on the type of trace displayed in the pick window (</a:t>
            </a:r>
            <a:r>
              <a:rPr lang="en-US" dirty="0" err="1"/>
              <a:t>ie</a:t>
            </a:r>
            <a:r>
              <a:rPr lang="en-US" dirty="0"/>
              <a:t>. turn band pass off when switching from a broadband station to a short period vertical station).</a:t>
            </a:r>
          </a:p>
          <a:p>
            <a:r>
              <a:rPr lang="en-US" dirty="0"/>
              <a:t>Guided automatic re-picking, i.e. drag to specify time window then apply auto-pick.</a:t>
            </a:r>
          </a:p>
          <a:p>
            <a:r>
              <a:rPr lang="en-US" dirty="0"/>
              <a:t>I would like to be able to assign keyboard shortcuts to picks that I make the majority of the time. Ex: ep1 (only ip1 is available now) Also be able to assign keyboard shortcuts for s picks.</a:t>
            </a:r>
          </a:p>
          <a:p>
            <a:r>
              <a:rPr lang="en-US" dirty="0" err="1"/>
              <a:t>HotKey</a:t>
            </a:r>
            <a:r>
              <a:rPr lang="en-US" dirty="0"/>
              <a:t> for next waveform</a:t>
            </a:r>
          </a:p>
          <a:p>
            <a:r>
              <a:rPr lang="en-US" dirty="0"/>
              <a:t>Include a channel QC ability so that is a channel is broken you would be able to flag it and have that channel included in a list of some sort so that action can be taken by the relevant support to fix the station.</a:t>
            </a:r>
          </a:p>
          <a:p>
            <a:r>
              <a:rPr lang="en-US" dirty="0"/>
              <a:t>3 component mode (setting/unsetting)</a:t>
            </a:r>
          </a:p>
          <a:p>
            <a:r>
              <a:rPr lang="en-US" dirty="0"/>
              <a:t>Ability to make comments on </a:t>
            </a:r>
            <a:r>
              <a:rPr lang="en-US" dirty="0" err="1"/>
              <a:t>sta</a:t>
            </a:r>
            <a:r>
              <a:rPr lang="en-US" dirty="0"/>
              <a:t>/</a:t>
            </a:r>
            <a:r>
              <a:rPr lang="en-US" dirty="0" err="1"/>
              <a:t>chan</a:t>
            </a:r>
            <a:r>
              <a:rPr lang="en-US" dirty="0"/>
              <a:t> that could enter a db. As a right-click option, when a trace is selected in the multi-pane. Wish there was a filters user's guide.</a:t>
            </a:r>
          </a:p>
          <a:p>
            <a:endParaRPr lang="en-US" dirty="0"/>
          </a:p>
        </p:txBody>
      </p:sp>
    </p:spTree>
    <p:extLst>
      <p:ext uri="{BB962C8B-B14F-4D97-AF65-F5344CB8AC3E}">
        <p14:creationId xmlns:p14="http://schemas.microsoft.com/office/powerpoint/2010/main" val="699015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52A02-9037-9C46-A13E-974B238992BD}"/>
              </a:ext>
            </a:extLst>
          </p:cNvPr>
          <p:cNvSpPr>
            <a:spLocks noGrp="1"/>
          </p:cNvSpPr>
          <p:nvPr>
            <p:ph type="title"/>
          </p:nvPr>
        </p:nvSpPr>
        <p:spPr/>
        <p:txBody>
          <a:bodyPr>
            <a:normAutofit fontScale="90000"/>
          </a:bodyPr>
          <a:lstStyle/>
          <a:p>
            <a:r>
              <a:rPr lang="en-US" sz="4800" dirty="0"/>
              <a:t>Giving the people what they want</a:t>
            </a:r>
          </a:p>
        </p:txBody>
      </p:sp>
      <p:sp>
        <p:nvSpPr>
          <p:cNvPr id="3" name="Content Placeholder 2">
            <a:extLst>
              <a:ext uri="{FF2B5EF4-FFF2-40B4-BE49-F238E27FC236}">
                <a16:creationId xmlns:a16="http://schemas.microsoft.com/office/drawing/2014/main" id="{9A808879-8914-6342-9560-4B4A0E80FB3B}"/>
              </a:ext>
            </a:extLst>
          </p:cNvPr>
          <p:cNvSpPr>
            <a:spLocks noGrp="1"/>
          </p:cNvSpPr>
          <p:nvPr>
            <p:ph idx="1"/>
          </p:nvPr>
        </p:nvSpPr>
        <p:spPr/>
        <p:txBody>
          <a:bodyPr>
            <a:normAutofit fontScale="92500" lnSpcReduction="20000"/>
          </a:bodyPr>
          <a:lstStyle/>
          <a:p>
            <a:r>
              <a:rPr lang="en-US" sz="3600" dirty="0"/>
              <a:t>2 parts:</a:t>
            </a:r>
          </a:p>
          <a:p>
            <a:pPr marL="914400" lvl="1" indent="-457200">
              <a:buFont typeface="+mj-lt"/>
              <a:buAutoNum type="arabicPeriod"/>
            </a:pPr>
            <a:r>
              <a:rPr lang="en-US" sz="3200" dirty="0"/>
              <a:t>Jiggle Best Practices, hacks, suggestions for improvements</a:t>
            </a:r>
          </a:p>
          <a:p>
            <a:pPr lvl="2"/>
            <a:r>
              <a:rPr lang="en-US" sz="2800" dirty="0"/>
              <a:t>Comparison of Jiggle GUI views</a:t>
            </a:r>
          </a:p>
          <a:p>
            <a:pPr lvl="2"/>
            <a:r>
              <a:rPr lang="en-US" sz="2800" dirty="0"/>
              <a:t>Results of survey</a:t>
            </a:r>
          </a:p>
          <a:p>
            <a:pPr marL="914400" lvl="1" indent="-457200">
              <a:buFont typeface="+mj-lt"/>
              <a:buAutoNum type="arabicPeriod"/>
            </a:pPr>
            <a:r>
              <a:rPr lang="en-US" sz="3200" dirty="0"/>
              <a:t>Examples of using </a:t>
            </a:r>
            <a:r>
              <a:rPr lang="en-US" sz="3200" dirty="0" err="1"/>
              <a:t>jiggle.jar</a:t>
            </a:r>
            <a:r>
              <a:rPr lang="en-US" sz="3200" dirty="0"/>
              <a:t> w/o the GUI</a:t>
            </a:r>
          </a:p>
          <a:p>
            <a:pPr lvl="2"/>
            <a:r>
              <a:rPr lang="en-US" sz="2800" dirty="0"/>
              <a:t>Examples from the Caltech</a:t>
            </a:r>
          </a:p>
          <a:p>
            <a:pPr lvl="2"/>
            <a:r>
              <a:rPr lang="en-US" sz="2800" dirty="0"/>
              <a:t>Other examples from the audience?</a:t>
            </a:r>
          </a:p>
        </p:txBody>
      </p:sp>
    </p:spTree>
    <p:extLst>
      <p:ext uri="{BB962C8B-B14F-4D97-AF65-F5344CB8AC3E}">
        <p14:creationId xmlns:p14="http://schemas.microsoft.com/office/powerpoint/2010/main" val="22931720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1D8BD-6175-3C42-8106-E9C977D6F9C2}"/>
              </a:ext>
            </a:extLst>
          </p:cNvPr>
          <p:cNvSpPr>
            <a:spLocks noGrp="1"/>
          </p:cNvSpPr>
          <p:nvPr>
            <p:ph type="title"/>
          </p:nvPr>
        </p:nvSpPr>
        <p:spPr/>
        <p:txBody>
          <a:bodyPr/>
          <a:lstStyle/>
          <a:p>
            <a:r>
              <a:rPr lang="en-US" dirty="0"/>
              <a:t>Improvements of Location Interface</a:t>
            </a:r>
          </a:p>
        </p:txBody>
      </p:sp>
      <p:sp>
        <p:nvSpPr>
          <p:cNvPr id="3" name="Content Placeholder 2">
            <a:extLst>
              <a:ext uri="{FF2B5EF4-FFF2-40B4-BE49-F238E27FC236}">
                <a16:creationId xmlns:a16="http://schemas.microsoft.com/office/drawing/2014/main" id="{092356E3-17FC-4F41-B184-64420F02DBDA}"/>
              </a:ext>
            </a:extLst>
          </p:cNvPr>
          <p:cNvSpPr>
            <a:spLocks noGrp="1"/>
          </p:cNvSpPr>
          <p:nvPr>
            <p:ph idx="1"/>
          </p:nvPr>
        </p:nvSpPr>
        <p:spPr/>
        <p:txBody>
          <a:bodyPr/>
          <a:lstStyle/>
          <a:p>
            <a:r>
              <a:rPr lang="en-US" dirty="0"/>
              <a:t>Allow sorting of channels by residual, or distance, or weight, or any of the other data columns.</a:t>
            </a:r>
          </a:p>
          <a:p>
            <a:r>
              <a:rPr lang="en-US" dirty="0"/>
              <a:t>Indication of degree of change with a re-locate, so stabilization is easier to determine. Map view of error.</a:t>
            </a:r>
          </a:p>
          <a:p>
            <a:r>
              <a:rPr lang="en-US" dirty="0"/>
              <a:t>It's trivial, but I would move the RMS, gap, and </a:t>
            </a:r>
            <a:r>
              <a:rPr lang="en-US" dirty="0" err="1"/>
              <a:t>dmin</a:t>
            </a:r>
            <a:r>
              <a:rPr lang="en-US" dirty="0"/>
              <a:t> to the start of the second line of data at the top to make them easier to find. These are the most important parameters to look at.</a:t>
            </a:r>
          </a:p>
        </p:txBody>
      </p:sp>
    </p:spTree>
    <p:extLst>
      <p:ext uri="{BB962C8B-B14F-4D97-AF65-F5344CB8AC3E}">
        <p14:creationId xmlns:p14="http://schemas.microsoft.com/office/powerpoint/2010/main" val="22935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BF335-96E0-3C40-92BC-D7676EEC6B1D}"/>
              </a:ext>
            </a:extLst>
          </p:cNvPr>
          <p:cNvSpPr>
            <a:spLocks noGrp="1"/>
          </p:cNvSpPr>
          <p:nvPr>
            <p:ph type="title"/>
          </p:nvPr>
        </p:nvSpPr>
        <p:spPr/>
        <p:txBody>
          <a:bodyPr/>
          <a:lstStyle/>
          <a:p>
            <a:r>
              <a:rPr lang="en-US" dirty="0"/>
              <a:t>Improvements to Magnitude Interface</a:t>
            </a:r>
          </a:p>
        </p:txBody>
      </p:sp>
      <p:sp>
        <p:nvSpPr>
          <p:cNvPr id="3" name="Content Placeholder 2">
            <a:extLst>
              <a:ext uri="{FF2B5EF4-FFF2-40B4-BE49-F238E27FC236}">
                <a16:creationId xmlns:a16="http://schemas.microsoft.com/office/drawing/2014/main" id="{391B751F-266F-F742-A8D3-9F97C5DA6358}"/>
              </a:ext>
            </a:extLst>
          </p:cNvPr>
          <p:cNvSpPr>
            <a:spLocks noGrp="1"/>
          </p:cNvSpPr>
          <p:nvPr>
            <p:ph idx="1"/>
          </p:nvPr>
        </p:nvSpPr>
        <p:spPr/>
        <p:txBody>
          <a:bodyPr>
            <a:normAutofit/>
          </a:bodyPr>
          <a:lstStyle/>
          <a:p>
            <a:r>
              <a:rPr lang="en-US" dirty="0"/>
              <a:t>Display only broadband or strong motion horizontal channels when reviewing Ml and display only EHZ channels when reviewing Md.</a:t>
            </a:r>
          </a:p>
          <a:p>
            <a:r>
              <a:rPr lang="en-US" dirty="0"/>
              <a:t>Map view of residual / weight to detect bias.</a:t>
            </a:r>
          </a:p>
          <a:p>
            <a:r>
              <a:rPr lang="en-US" dirty="0"/>
              <a:t>I would put </a:t>
            </a:r>
            <a:r>
              <a:rPr lang="en-US" dirty="0" err="1"/>
              <a:t>Chmag</a:t>
            </a:r>
            <a:r>
              <a:rPr lang="en-US" dirty="0"/>
              <a:t>, </a:t>
            </a:r>
            <a:r>
              <a:rPr lang="en-US" dirty="0" err="1"/>
              <a:t>Resid</a:t>
            </a:r>
            <a:r>
              <a:rPr lang="en-US" dirty="0"/>
              <a:t>, and </a:t>
            </a:r>
            <a:r>
              <a:rPr lang="en-US" dirty="0" err="1"/>
              <a:t>Corr</a:t>
            </a:r>
            <a:r>
              <a:rPr lang="en-US" dirty="0"/>
              <a:t> (in that order) closer to the beginning of the channel lines, right after </a:t>
            </a:r>
            <a:r>
              <a:rPr lang="en-US" dirty="0" err="1"/>
              <a:t>Lc</a:t>
            </a:r>
            <a:r>
              <a:rPr lang="en-US" dirty="0"/>
              <a:t> or at least after </a:t>
            </a:r>
            <a:r>
              <a:rPr lang="en-US" dirty="0" err="1"/>
              <a:t>Az</a:t>
            </a:r>
            <a:r>
              <a:rPr lang="en-US" dirty="0"/>
              <a:t> to get them closer to the channel name. Alternatively, I would put </a:t>
            </a:r>
            <a:r>
              <a:rPr lang="en-US" dirty="0" err="1"/>
              <a:t>Corr</a:t>
            </a:r>
            <a:r>
              <a:rPr lang="en-US" dirty="0"/>
              <a:t>, </a:t>
            </a:r>
            <a:r>
              <a:rPr lang="en-US" dirty="0" err="1"/>
              <a:t>ChMag</a:t>
            </a:r>
            <a:r>
              <a:rPr lang="en-US" dirty="0"/>
              <a:t>, and </a:t>
            </a:r>
            <a:r>
              <a:rPr lang="en-US" dirty="0" err="1"/>
              <a:t>Resid</a:t>
            </a:r>
            <a:r>
              <a:rPr lang="en-US" dirty="0"/>
              <a:t> at the end of the line (in that order) to make them easier to find amongst the many columns of data. </a:t>
            </a:r>
          </a:p>
          <a:p>
            <a:r>
              <a:rPr lang="en-US" dirty="0"/>
              <a:t>More info on why stations are rejected or mags not computed</a:t>
            </a:r>
          </a:p>
          <a:p>
            <a:r>
              <a:rPr lang="en-US" dirty="0"/>
              <a:t>Ability to run an Mw through Jiggle?</a:t>
            </a:r>
          </a:p>
        </p:txBody>
      </p:sp>
    </p:spTree>
    <p:extLst>
      <p:ext uri="{BB962C8B-B14F-4D97-AF65-F5344CB8AC3E}">
        <p14:creationId xmlns:p14="http://schemas.microsoft.com/office/powerpoint/2010/main" val="4073359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88F58-40CD-4743-9F01-EADAE7F4BEDA}"/>
              </a:ext>
            </a:extLst>
          </p:cNvPr>
          <p:cNvSpPr>
            <a:spLocks noGrp="1"/>
          </p:cNvSpPr>
          <p:nvPr>
            <p:ph type="title"/>
          </p:nvPr>
        </p:nvSpPr>
        <p:spPr>
          <a:xfrm>
            <a:off x="838200" y="0"/>
            <a:ext cx="10515600" cy="1262063"/>
          </a:xfrm>
        </p:spPr>
        <p:txBody>
          <a:bodyPr/>
          <a:lstStyle/>
          <a:p>
            <a:r>
              <a:rPr lang="en-US" dirty="0"/>
              <a:t>Overall New Feature Request</a:t>
            </a:r>
          </a:p>
        </p:txBody>
      </p:sp>
      <p:sp>
        <p:nvSpPr>
          <p:cNvPr id="3" name="Content Placeholder 2">
            <a:extLst>
              <a:ext uri="{FF2B5EF4-FFF2-40B4-BE49-F238E27FC236}">
                <a16:creationId xmlns:a16="http://schemas.microsoft.com/office/drawing/2014/main" id="{ABB65A5E-781F-9E43-8532-27055336A2A6}"/>
              </a:ext>
            </a:extLst>
          </p:cNvPr>
          <p:cNvSpPr>
            <a:spLocks noGrp="1"/>
          </p:cNvSpPr>
          <p:nvPr>
            <p:ph idx="1"/>
          </p:nvPr>
        </p:nvSpPr>
        <p:spPr>
          <a:xfrm>
            <a:off x="838200" y="1443038"/>
            <a:ext cx="10515600" cy="4733925"/>
          </a:xfrm>
        </p:spPr>
        <p:txBody>
          <a:bodyPr>
            <a:normAutofit fontScale="62500" lnSpcReduction="20000"/>
          </a:bodyPr>
          <a:lstStyle/>
          <a:p>
            <a:r>
              <a:rPr lang="en-US" dirty="0"/>
              <a:t>When a blast is identified, the geographic description is automatically entered into the Jiggle comment field. I wish that upon saving a local or regional event, the geographic location information from the gazetteer was automatically loaded in the comment field.</a:t>
            </a:r>
          </a:p>
          <a:p>
            <a:r>
              <a:rPr lang="en-US" dirty="0"/>
              <a:t>Interface with other products (focal mechanism and Mw (TMTS) in our case).</a:t>
            </a:r>
          </a:p>
          <a:p>
            <a:r>
              <a:rPr lang="en-US" dirty="0"/>
              <a:t>Plot a 3D map that can rotate on axes;</a:t>
            </a:r>
          </a:p>
          <a:p>
            <a:r>
              <a:rPr lang="en-US" dirty="0"/>
              <a:t>Increase the speed of the loading time for viewing traces. When you scroll down you have to pause to let the traces appear.</a:t>
            </a:r>
          </a:p>
          <a:p>
            <a:r>
              <a:rPr lang="en-US" dirty="0"/>
              <a:t>Add an option to Event--&gt;RCG to enable the user to retrieve new waveform snippets for ALL data traces for which the necessary data can be found in the wave server. Currently, one can use the </a:t>
            </a:r>
            <a:r>
              <a:rPr lang="en-US" dirty="0" err="1"/>
              <a:t>waveserver</a:t>
            </a:r>
            <a:r>
              <a:rPr lang="en-US" dirty="0"/>
              <a:t> power law to retrieve data from additional channels and/or data from a more suitable time window for an event, which is necessary to relocate some events with very poor automatic locations. However, there is no way for the user to save revised waveform snippets from channels that already had a waveform saved. Event--&gt;RCG will only retrieve </a:t>
            </a:r>
            <a:r>
              <a:rPr lang="en-US" dirty="0" err="1"/>
              <a:t>wavforms</a:t>
            </a:r>
            <a:r>
              <a:rPr lang="en-US" dirty="0"/>
              <a:t> from channels for which there are no waveform data available under waveform source/model "DB event." It would also be nice if Jiggle had the capability to read in phase data from a file created using Dump--&gt; Phase info followed by using the "Save all text to file.." option in the phase data window.</a:t>
            </a:r>
          </a:p>
          <a:p>
            <a:r>
              <a:rPr lang="en-US" dirty="0"/>
              <a:t>A quick clone feature. Since clones in our network more often than not tend to be in the same general location just before or after the featured event it would be nice to have the option of copying the picks from the original event and just moving them over as a single group over to the time of the new event (I guess similar to template matching?) at which point they can then be fully reviewed and corrected/deleted and/or added to. This would make major swarm sequences a lot faster to handle instead of having to start from scratch for every clone that wasn't picked up by the RT system.</a:t>
            </a:r>
          </a:p>
          <a:p>
            <a:r>
              <a:rPr lang="en-US" dirty="0" err="1"/>
              <a:t>dbselect</a:t>
            </a:r>
            <a:r>
              <a:rPr lang="en-US" dirty="0"/>
              <a:t> type output to run </a:t>
            </a:r>
            <a:r>
              <a:rPr lang="en-US" dirty="0" err="1"/>
              <a:t>hypodd</a:t>
            </a:r>
            <a:r>
              <a:rPr lang="en-US" dirty="0"/>
              <a:t> directly from event selections. Calculate focal mechanisms internally so that picks can be adjusted as needed without going back and forth between command line outputs and adjustments in jiggle.</a:t>
            </a:r>
          </a:p>
          <a:p>
            <a:r>
              <a:rPr lang="en-US" dirty="0"/>
              <a:t>Allow for finalizing a network wide trigger for occasional QC</a:t>
            </a:r>
          </a:p>
          <a:p>
            <a:r>
              <a:rPr lang="en-US" dirty="0"/>
              <a:t>Adding other magnitude engines</a:t>
            </a:r>
          </a:p>
          <a:p>
            <a:r>
              <a:rPr lang="en-US" dirty="0"/>
              <a:t>How about a couple? First, a progress bar that rates quality - something akin to a "strong" password generator. Some feature that would measure the process of an event being analyzed against all the parameters needed for the best location and for timing efficiency in general. A feature that would tell you (in a manner of ways) what stations to pick (to close gaps, </a:t>
            </a:r>
            <a:r>
              <a:rPr lang="en-US" dirty="0" err="1"/>
              <a:t>etc</a:t>
            </a:r>
            <a:r>
              <a:rPr lang="en-US" dirty="0"/>
              <a:t>) and when to stop picking (minimal improvement with continued picks). Ability to run, view, (and approve?) Focal Mechanisms.</a:t>
            </a:r>
          </a:p>
          <a:p>
            <a:endParaRPr lang="en-US" dirty="0"/>
          </a:p>
        </p:txBody>
      </p:sp>
    </p:spTree>
    <p:extLst>
      <p:ext uri="{BB962C8B-B14F-4D97-AF65-F5344CB8AC3E}">
        <p14:creationId xmlns:p14="http://schemas.microsoft.com/office/powerpoint/2010/main" val="15823671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73973-AC73-C54D-BF6A-A140C9DAC5E2}"/>
              </a:ext>
            </a:extLst>
          </p:cNvPr>
          <p:cNvSpPr>
            <a:spLocks noGrp="1"/>
          </p:cNvSpPr>
          <p:nvPr>
            <p:ph type="title"/>
          </p:nvPr>
        </p:nvSpPr>
        <p:spPr>
          <a:xfrm>
            <a:off x="838200" y="0"/>
            <a:ext cx="10515600" cy="1325563"/>
          </a:xfrm>
        </p:spPr>
        <p:txBody>
          <a:bodyPr/>
          <a:lstStyle/>
          <a:p>
            <a:r>
              <a:rPr lang="en-US" dirty="0"/>
              <a:t>Efficiency Hacks</a:t>
            </a:r>
          </a:p>
        </p:txBody>
      </p:sp>
      <p:sp>
        <p:nvSpPr>
          <p:cNvPr id="3" name="Content Placeholder 2">
            <a:extLst>
              <a:ext uri="{FF2B5EF4-FFF2-40B4-BE49-F238E27FC236}">
                <a16:creationId xmlns:a16="http://schemas.microsoft.com/office/drawing/2014/main" id="{ABB9A724-B8EA-C64C-8C53-66C72EBC0302}"/>
              </a:ext>
            </a:extLst>
          </p:cNvPr>
          <p:cNvSpPr>
            <a:spLocks noGrp="1"/>
          </p:cNvSpPr>
          <p:nvPr>
            <p:ph idx="1"/>
          </p:nvPr>
        </p:nvSpPr>
        <p:spPr>
          <a:xfrm>
            <a:off x="838200" y="1428750"/>
            <a:ext cx="10515600" cy="4748213"/>
          </a:xfrm>
        </p:spPr>
        <p:txBody>
          <a:bodyPr>
            <a:normAutofit fontScale="92500" lnSpcReduction="20000"/>
          </a:bodyPr>
          <a:lstStyle/>
          <a:p>
            <a:r>
              <a:rPr lang="en-US" dirty="0"/>
              <a:t>I had trouble figuring out the Scope mode functions or finding anybody that used it. Now that I have figured it out, it is very useful adding small events that didn't trigger the system or looking at other weird things that show up on the network.</a:t>
            </a:r>
          </a:p>
          <a:p>
            <a:r>
              <a:rPr lang="en-US" dirty="0"/>
              <a:t>Use of default filtering for specified channels; polygon catalog filtering with mag levels; Use of "last scale amp"; use of arrow keys; sort traces by distance from a selected channel; reject/strip more distant picks/amps/codas... SCOPE utility and more</a:t>
            </a:r>
          </a:p>
          <a:p>
            <a:r>
              <a:rPr lang="en-US" dirty="0"/>
              <a:t>When applying a filter </a:t>
            </a:r>
            <a:r>
              <a:rPr lang="en-US" dirty="0" err="1"/>
              <a:t>ex:high</a:t>
            </a:r>
            <a:r>
              <a:rPr lang="en-US" dirty="0"/>
              <a:t> gain it is faster to not click it on the first station otherwise it slows down dramatically applying the filter to all the traces. You can go back up and pick it after it loads. I'm not sure if it's a bug.</a:t>
            </a:r>
          </a:p>
          <a:p>
            <a:r>
              <a:rPr lang="en-US" dirty="0"/>
              <a:t>The method for creating a new event from scratch which we found on a CISN wiki page.</a:t>
            </a:r>
          </a:p>
          <a:p>
            <a:r>
              <a:rPr lang="en-US" dirty="0"/>
              <a:t>Keyboard picking shortcuts are a must, if you're not using them you're wasting your time. Overinflated auto magnitudes on LPs can be tamed by calculating the magnitude in Jiggle without making any picks/ other changes.</a:t>
            </a:r>
          </a:p>
          <a:p>
            <a:r>
              <a:rPr lang="en-US" dirty="0"/>
              <a:t>Noticed manually fixing depth (either deep or shallow) for </a:t>
            </a:r>
            <a:r>
              <a:rPr lang="en-US" dirty="0" err="1"/>
              <a:t>eqs</a:t>
            </a:r>
            <a:r>
              <a:rPr lang="en-US" dirty="0"/>
              <a:t> in particular areas helps </a:t>
            </a:r>
            <a:r>
              <a:rPr lang="en-US" dirty="0" err="1"/>
              <a:t>hypoinv</a:t>
            </a:r>
            <a:r>
              <a:rPr lang="en-US" dirty="0"/>
              <a:t> resolve locations. Utilize Event-&gt;Undo...-&gt;Restore ALL observations Phase and Amp filter buttons a must. Utilize Page Down button to quickly move through </a:t>
            </a:r>
            <a:r>
              <a:rPr lang="en-US" dirty="0" err="1"/>
              <a:t>wfs</a:t>
            </a:r>
            <a:r>
              <a:rPr lang="en-US" dirty="0"/>
              <a:t>. Utilize center data "bar/pipe" on zoom panel menu bar. Scale Up/Down button options on multi-pane "Funnel" button (bottom, right hand corner).</a:t>
            </a:r>
          </a:p>
          <a:p>
            <a:endParaRPr lang="en-US" dirty="0"/>
          </a:p>
        </p:txBody>
      </p:sp>
    </p:spTree>
    <p:extLst>
      <p:ext uri="{BB962C8B-B14F-4D97-AF65-F5344CB8AC3E}">
        <p14:creationId xmlns:p14="http://schemas.microsoft.com/office/powerpoint/2010/main" val="1785774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AD124-DED5-D44B-A68F-52B949261E95}"/>
              </a:ext>
            </a:extLst>
          </p:cNvPr>
          <p:cNvSpPr>
            <a:spLocks noGrp="1"/>
          </p:cNvSpPr>
          <p:nvPr>
            <p:ph type="title"/>
          </p:nvPr>
        </p:nvSpPr>
        <p:spPr>
          <a:xfrm>
            <a:off x="838199" y="36291"/>
            <a:ext cx="10515600" cy="1325563"/>
          </a:xfrm>
        </p:spPr>
        <p:txBody>
          <a:bodyPr/>
          <a:lstStyle/>
          <a:p>
            <a:r>
              <a:rPr lang="en-US" dirty="0"/>
              <a:t>What did I miss?</a:t>
            </a:r>
          </a:p>
        </p:txBody>
      </p:sp>
      <p:sp>
        <p:nvSpPr>
          <p:cNvPr id="3" name="Content Placeholder 2">
            <a:extLst>
              <a:ext uri="{FF2B5EF4-FFF2-40B4-BE49-F238E27FC236}">
                <a16:creationId xmlns:a16="http://schemas.microsoft.com/office/drawing/2014/main" id="{A428D3C5-5A0B-5A42-A655-904C263C4E43}"/>
              </a:ext>
            </a:extLst>
          </p:cNvPr>
          <p:cNvSpPr>
            <a:spLocks noGrp="1"/>
          </p:cNvSpPr>
          <p:nvPr>
            <p:ph idx="1"/>
          </p:nvPr>
        </p:nvSpPr>
        <p:spPr>
          <a:xfrm>
            <a:off x="838199" y="1511300"/>
            <a:ext cx="10515600" cy="4351338"/>
          </a:xfrm>
        </p:spPr>
        <p:txBody>
          <a:bodyPr/>
          <a:lstStyle/>
          <a:p>
            <a:r>
              <a:rPr lang="en-US" dirty="0"/>
              <a:t>Manual Codas to improve </a:t>
            </a:r>
            <a:r>
              <a:rPr lang="en-US" dirty="0" err="1"/>
              <a:t>Md</a:t>
            </a:r>
            <a:endParaRPr lang="en-US" dirty="0"/>
          </a:p>
          <a:p>
            <a:r>
              <a:rPr lang="en-US" dirty="0"/>
              <a:t>What else?</a:t>
            </a:r>
          </a:p>
        </p:txBody>
      </p:sp>
      <p:pic>
        <p:nvPicPr>
          <p:cNvPr id="5" name="Picture 4">
            <a:extLst>
              <a:ext uri="{FF2B5EF4-FFF2-40B4-BE49-F238E27FC236}">
                <a16:creationId xmlns:a16="http://schemas.microsoft.com/office/drawing/2014/main" id="{ED473AAF-AD17-AB42-B5CF-05CE58D87FED}"/>
              </a:ext>
            </a:extLst>
          </p:cNvPr>
          <p:cNvPicPr>
            <a:picLocks noChangeAspect="1"/>
          </p:cNvPicPr>
          <p:nvPr/>
        </p:nvPicPr>
        <p:blipFill>
          <a:blip r:embed="rId2"/>
          <a:stretch>
            <a:fillRect/>
          </a:stretch>
        </p:blipFill>
        <p:spPr>
          <a:xfrm>
            <a:off x="2270918" y="2537971"/>
            <a:ext cx="7650163" cy="3773929"/>
          </a:xfrm>
          <a:prstGeom prst="rect">
            <a:avLst/>
          </a:prstGeom>
        </p:spPr>
      </p:pic>
    </p:spTree>
    <p:extLst>
      <p:ext uri="{BB962C8B-B14F-4D97-AF65-F5344CB8AC3E}">
        <p14:creationId xmlns:p14="http://schemas.microsoft.com/office/powerpoint/2010/main" val="2323449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E25EC-DC36-7B41-8C6B-EC85E077221E}"/>
              </a:ext>
            </a:extLst>
          </p:cNvPr>
          <p:cNvSpPr>
            <a:spLocks noGrp="1"/>
          </p:cNvSpPr>
          <p:nvPr>
            <p:ph type="title"/>
          </p:nvPr>
        </p:nvSpPr>
        <p:spPr>
          <a:xfrm>
            <a:off x="838200" y="151369"/>
            <a:ext cx="10515600" cy="1325563"/>
          </a:xfrm>
        </p:spPr>
        <p:txBody>
          <a:bodyPr/>
          <a:lstStyle/>
          <a:p>
            <a:r>
              <a:rPr lang="en-US" dirty="0"/>
              <a:t>The dark side of the </a:t>
            </a:r>
            <a:r>
              <a:rPr lang="en-US" dirty="0" err="1"/>
              <a:t>Jiggle.jar</a:t>
            </a:r>
            <a:endParaRPr lang="en-US" dirty="0"/>
          </a:p>
        </p:txBody>
      </p:sp>
      <p:pic>
        <p:nvPicPr>
          <p:cNvPr id="5" name="Content Placeholder 4">
            <a:extLst>
              <a:ext uri="{FF2B5EF4-FFF2-40B4-BE49-F238E27FC236}">
                <a16:creationId xmlns:a16="http://schemas.microsoft.com/office/drawing/2014/main" id="{19B1A821-5F18-264C-9654-C859AD2484B4}"/>
              </a:ext>
            </a:extLst>
          </p:cNvPr>
          <p:cNvPicPr>
            <a:picLocks noGrp="1" noChangeAspect="1"/>
          </p:cNvPicPr>
          <p:nvPr>
            <p:ph idx="1"/>
          </p:nvPr>
        </p:nvPicPr>
        <p:blipFill>
          <a:blip r:embed="rId2"/>
          <a:stretch>
            <a:fillRect/>
          </a:stretch>
        </p:blipFill>
        <p:spPr>
          <a:xfrm>
            <a:off x="1240572" y="1223159"/>
            <a:ext cx="9710856" cy="4609420"/>
          </a:xfrm>
        </p:spPr>
      </p:pic>
      <p:sp>
        <p:nvSpPr>
          <p:cNvPr id="6" name="TextBox 5">
            <a:extLst>
              <a:ext uri="{FF2B5EF4-FFF2-40B4-BE49-F238E27FC236}">
                <a16:creationId xmlns:a16="http://schemas.microsoft.com/office/drawing/2014/main" id="{682A4CAB-ABE3-184A-8FA8-54FBF57CF5C8}"/>
              </a:ext>
            </a:extLst>
          </p:cNvPr>
          <p:cNvSpPr txBox="1"/>
          <p:nvPr/>
        </p:nvSpPr>
        <p:spPr>
          <a:xfrm>
            <a:off x="1240572" y="5644048"/>
            <a:ext cx="9702140" cy="923330"/>
          </a:xfrm>
          <a:prstGeom prst="rect">
            <a:avLst/>
          </a:prstGeom>
          <a:noFill/>
        </p:spPr>
        <p:txBody>
          <a:bodyPr wrap="square" rtlCol="0">
            <a:spAutoFit/>
          </a:bodyPr>
          <a:lstStyle/>
          <a:p>
            <a:r>
              <a:rPr lang="en-US" dirty="0"/>
              <a:t>Disclaimer: I’m not a java programmer, so there are lots of people in this room who are better qualified to lead this discussion than me.  Pipe up when I say something stupid.  Thanks to Allan Walter and Ellen Yu for assistance.</a:t>
            </a:r>
          </a:p>
        </p:txBody>
      </p:sp>
    </p:spTree>
    <p:extLst>
      <p:ext uri="{BB962C8B-B14F-4D97-AF65-F5344CB8AC3E}">
        <p14:creationId xmlns:p14="http://schemas.microsoft.com/office/powerpoint/2010/main" val="11717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B915A-3375-0D44-B425-8D56C4FA0DE5}"/>
              </a:ext>
            </a:extLst>
          </p:cNvPr>
          <p:cNvSpPr>
            <a:spLocks noGrp="1"/>
          </p:cNvSpPr>
          <p:nvPr>
            <p:ph type="title"/>
          </p:nvPr>
        </p:nvSpPr>
        <p:spPr/>
        <p:txBody>
          <a:bodyPr/>
          <a:lstStyle/>
          <a:p>
            <a:r>
              <a:rPr lang="en-US" dirty="0"/>
              <a:t>Use for </a:t>
            </a:r>
            <a:r>
              <a:rPr lang="en-US" dirty="0" err="1"/>
              <a:t>jiggle.jar</a:t>
            </a:r>
            <a:r>
              <a:rPr lang="en-US" dirty="0"/>
              <a:t> outside of the GUI</a:t>
            </a:r>
          </a:p>
        </p:txBody>
      </p:sp>
      <p:sp>
        <p:nvSpPr>
          <p:cNvPr id="3" name="Content Placeholder 2">
            <a:extLst>
              <a:ext uri="{FF2B5EF4-FFF2-40B4-BE49-F238E27FC236}">
                <a16:creationId xmlns:a16="http://schemas.microsoft.com/office/drawing/2014/main" id="{75157787-DE97-2844-A19D-0D3F87D02867}"/>
              </a:ext>
            </a:extLst>
          </p:cNvPr>
          <p:cNvSpPr>
            <a:spLocks noGrp="1"/>
          </p:cNvSpPr>
          <p:nvPr>
            <p:ph idx="1"/>
          </p:nvPr>
        </p:nvSpPr>
        <p:spPr/>
        <p:txBody>
          <a:bodyPr>
            <a:normAutofit/>
          </a:bodyPr>
          <a:lstStyle/>
          <a:p>
            <a:r>
              <a:rPr lang="en-US" b="1" dirty="0"/>
              <a:t>DRP/TRP Images</a:t>
            </a:r>
          </a:p>
          <a:p>
            <a:r>
              <a:rPr lang="en-US" b="1" dirty="0" err="1"/>
              <a:t>Hypomag</a:t>
            </a:r>
            <a:r>
              <a:rPr lang="en-US" dirty="0"/>
              <a:t>: post-post-processing of earthquake locations and magnitudes</a:t>
            </a:r>
          </a:p>
          <a:p>
            <a:r>
              <a:rPr lang="en-US" b="1" dirty="0"/>
              <a:t>Mung</a:t>
            </a:r>
            <a:r>
              <a:rPr lang="en-US" dirty="0"/>
              <a:t>: tabular viewer of catalog with ability to relocate</a:t>
            </a:r>
            <a:endParaRPr lang="en-US" b="1" dirty="0"/>
          </a:p>
          <a:p>
            <a:r>
              <a:rPr lang="en-US" b="1" dirty="0" err="1"/>
              <a:t>Newtrig.pl</a:t>
            </a:r>
            <a:r>
              <a:rPr lang="en-US" dirty="0"/>
              <a:t>: creating a new event trigger for a specified time.</a:t>
            </a:r>
          </a:p>
          <a:p>
            <a:r>
              <a:rPr lang="en-US" b="1" dirty="0" err="1"/>
              <a:t>Ampgenpp.pl</a:t>
            </a:r>
            <a:r>
              <a:rPr lang="en-US" dirty="0"/>
              <a:t>: generating strong motion amps and writing to </a:t>
            </a:r>
            <a:r>
              <a:rPr lang="en-US" dirty="0" err="1"/>
              <a:t>db</a:t>
            </a:r>
            <a:r>
              <a:rPr lang="en-US" dirty="0"/>
              <a:t> like those generated by </a:t>
            </a:r>
            <a:r>
              <a:rPr lang="en-US" dirty="0" err="1"/>
              <a:t>rt</a:t>
            </a:r>
            <a:r>
              <a:rPr lang="en-US" dirty="0"/>
              <a:t> system.</a:t>
            </a:r>
          </a:p>
          <a:p>
            <a:r>
              <a:rPr lang="en-US" b="1" dirty="0" err="1"/>
              <a:t>runRCG.sh</a:t>
            </a:r>
            <a:r>
              <a:rPr lang="en-US" dirty="0"/>
              <a:t>: generating request cards for waveform archiver</a:t>
            </a:r>
          </a:p>
          <a:p>
            <a:endParaRPr lang="en-US" dirty="0"/>
          </a:p>
        </p:txBody>
      </p:sp>
    </p:spTree>
    <p:extLst>
      <p:ext uri="{BB962C8B-B14F-4D97-AF65-F5344CB8AC3E}">
        <p14:creationId xmlns:p14="http://schemas.microsoft.com/office/powerpoint/2010/main" val="1238290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BD05D-C7EF-1A4C-A6AF-DDCD5C114880}"/>
              </a:ext>
            </a:extLst>
          </p:cNvPr>
          <p:cNvSpPr>
            <a:spLocks noGrp="1"/>
          </p:cNvSpPr>
          <p:nvPr>
            <p:ph type="title"/>
          </p:nvPr>
        </p:nvSpPr>
        <p:spPr>
          <a:xfrm>
            <a:off x="838200" y="103868"/>
            <a:ext cx="10515600" cy="1325563"/>
          </a:xfrm>
        </p:spPr>
        <p:txBody>
          <a:bodyPr/>
          <a:lstStyle/>
          <a:p>
            <a:r>
              <a:rPr lang="en-US" dirty="0"/>
              <a:t>DRP/TRP Images</a:t>
            </a:r>
          </a:p>
        </p:txBody>
      </p:sp>
      <p:pic>
        <p:nvPicPr>
          <p:cNvPr id="4" name="Content Placeholder 3">
            <a:extLst>
              <a:ext uri="{FF2B5EF4-FFF2-40B4-BE49-F238E27FC236}">
                <a16:creationId xmlns:a16="http://schemas.microsoft.com/office/drawing/2014/main" id="{87BC0CC8-F13F-174F-A15D-874113D21698}"/>
              </a:ext>
            </a:extLst>
          </p:cNvPr>
          <p:cNvPicPr>
            <a:picLocks noGrp="1" noChangeAspect="1"/>
          </p:cNvPicPr>
          <p:nvPr>
            <p:ph idx="1"/>
          </p:nvPr>
        </p:nvPicPr>
        <p:blipFill>
          <a:blip r:embed="rId2"/>
          <a:stretch>
            <a:fillRect/>
          </a:stretch>
        </p:blipFill>
        <p:spPr>
          <a:xfrm>
            <a:off x="662664" y="1429431"/>
            <a:ext cx="4967535" cy="5097689"/>
          </a:xfrm>
          <a:prstGeom prst="rect">
            <a:avLst/>
          </a:prstGeom>
        </p:spPr>
      </p:pic>
      <p:sp>
        <p:nvSpPr>
          <p:cNvPr id="5" name="TextBox 4">
            <a:extLst>
              <a:ext uri="{FF2B5EF4-FFF2-40B4-BE49-F238E27FC236}">
                <a16:creationId xmlns:a16="http://schemas.microsoft.com/office/drawing/2014/main" id="{7674C485-7225-C342-A56D-B184A1D0099B}"/>
              </a:ext>
            </a:extLst>
          </p:cNvPr>
          <p:cNvSpPr txBox="1"/>
          <p:nvPr/>
        </p:nvSpPr>
        <p:spPr>
          <a:xfrm>
            <a:off x="5890162" y="2778826"/>
            <a:ext cx="6163292" cy="2585323"/>
          </a:xfrm>
          <a:prstGeom prst="rect">
            <a:avLst/>
          </a:prstGeom>
          <a:noFill/>
        </p:spPr>
        <p:txBody>
          <a:bodyPr wrap="square" rtlCol="0">
            <a:spAutoFit/>
          </a:bodyPr>
          <a:lstStyle/>
          <a:p>
            <a:r>
              <a:rPr lang="en-US" dirty="0"/>
              <a:t>set </a:t>
            </a:r>
            <a:r>
              <a:rPr lang="en-US" dirty="0" err="1"/>
              <a:t>jiggle_libs</a:t>
            </a:r>
            <a:r>
              <a:rPr lang="en-US" dirty="0"/>
              <a:t> = $TPP_BIN_HOME</a:t>
            </a:r>
          </a:p>
          <a:p>
            <a:r>
              <a:rPr lang="en-US" dirty="0"/>
              <a:t>set </a:t>
            </a:r>
            <a:r>
              <a:rPr lang="en-US" dirty="0" err="1"/>
              <a:t>classpath</a:t>
            </a:r>
            <a:r>
              <a:rPr lang="en-US" dirty="0"/>
              <a:t> = $</a:t>
            </a:r>
            <a:r>
              <a:rPr lang="en-US" dirty="0" err="1"/>
              <a:t>jiggle_libs</a:t>
            </a:r>
            <a:r>
              <a:rPr lang="en-US" dirty="0"/>
              <a:t>/jiggle17-p6g.jar:$</a:t>
            </a:r>
            <a:r>
              <a:rPr lang="en-US" dirty="0" err="1"/>
              <a:t>jiggle_libs</a:t>
            </a:r>
            <a:r>
              <a:rPr lang="en-US" dirty="0"/>
              <a:t>/</a:t>
            </a:r>
            <a:r>
              <a:rPr lang="en-US" dirty="0" err="1"/>
              <a:t>acme.jar</a:t>
            </a:r>
            <a:endParaRPr lang="en-US" dirty="0"/>
          </a:p>
          <a:p>
            <a:endParaRPr lang="en-US" dirty="0"/>
          </a:p>
          <a:p>
            <a:r>
              <a:rPr lang="en-US" dirty="0"/>
              <a:t>java -</a:t>
            </a:r>
            <a:r>
              <a:rPr lang="en-US" dirty="0" err="1"/>
              <a:t>cp</a:t>
            </a:r>
            <a:r>
              <a:rPr lang="en-US" dirty="0"/>
              <a:t> ${</a:t>
            </a:r>
            <a:r>
              <a:rPr lang="en-US" dirty="0" err="1"/>
              <a:t>classpath</a:t>
            </a:r>
            <a:r>
              <a:rPr lang="en-US" dirty="0"/>
              <a:t>} -</a:t>
            </a:r>
            <a:r>
              <a:rPr lang="en-US" dirty="0" err="1"/>
              <a:t>Djava.awt.headerless</a:t>
            </a:r>
            <a:r>
              <a:rPr lang="en-US" dirty="0"/>
              <a:t>=true </a:t>
            </a:r>
            <a:r>
              <a:rPr lang="en-US" b="1" dirty="0" err="1"/>
              <a:t>org.trinet.web.SnapGif</a:t>
            </a:r>
            <a:r>
              <a:rPr lang="en-US" b="1" dirty="0"/>
              <a:t>  </a:t>
            </a:r>
            <a:r>
              <a:rPr lang="en-US" dirty="0"/>
              <a:t>61131946 15 120 $PWD/../</a:t>
            </a:r>
            <a:r>
              <a:rPr lang="en-US" dirty="0" err="1"/>
              <a:t>conf</a:t>
            </a:r>
            <a:r>
              <a:rPr lang="en-US" dirty="0"/>
              <a:t>/</a:t>
            </a:r>
            <a:r>
              <a:rPr lang="en-US" dirty="0" err="1"/>
              <a:t>properties_event</a:t>
            </a:r>
            <a:r>
              <a:rPr lang="en-US" dirty="0"/>
              <a:t> ./</a:t>
            </a:r>
            <a:r>
              <a:rPr lang="en-US" dirty="0" err="1"/>
              <a:t>event.gif</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4209612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E0205-5FB1-D242-84FD-141B7C5181DC}"/>
              </a:ext>
            </a:extLst>
          </p:cNvPr>
          <p:cNvSpPr>
            <a:spLocks noGrp="1"/>
          </p:cNvSpPr>
          <p:nvPr>
            <p:ph type="title"/>
          </p:nvPr>
        </p:nvSpPr>
        <p:spPr/>
        <p:txBody>
          <a:bodyPr/>
          <a:lstStyle/>
          <a:p>
            <a:r>
              <a:rPr lang="en-US" dirty="0" err="1"/>
              <a:t>Hypomag</a:t>
            </a:r>
            <a:endParaRPr lang="en-US" dirty="0"/>
          </a:p>
        </p:txBody>
      </p:sp>
      <p:sp>
        <p:nvSpPr>
          <p:cNvPr id="3" name="Content Placeholder 2">
            <a:extLst>
              <a:ext uri="{FF2B5EF4-FFF2-40B4-BE49-F238E27FC236}">
                <a16:creationId xmlns:a16="http://schemas.microsoft.com/office/drawing/2014/main" id="{EA8CC196-8F29-E142-943F-845E8B688264}"/>
              </a:ext>
            </a:extLst>
          </p:cNvPr>
          <p:cNvSpPr>
            <a:spLocks noGrp="1"/>
          </p:cNvSpPr>
          <p:nvPr>
            <p:ph idx="1"/>
          </p:nvPr>
        </p:nvSpPr>
        <p:spPr>
          <a:xfrm>
            <a:off x="838200" y="1581785"/>
            <a:ext cx="10515600" cy="4351338"/>
          </a:xfrm>
        </p:spPr>
        <p:txBody>
          <a:bodyPr/>
          <a:lstStyle/>
          <a:p>
            <a:r>
              <a:rPr lang="en-US" dirty="0"/>
              <a:t>Post- post-processing</a:t>
            </a:r>
          </a:p>
          <a:p>
            <a:r>
              <a:rPr lang="en-US" dirty="0"/>
              <a:t>Recalculate mag and location using AQMS infrastructure</a:t>
            </a:r>
          </a:p>
          <a:p>
            <a:r>
              <a:rPr lang="en-US" dirty="0"/>
              <a:t>Relies on PCS</a:t>
            </a:r>
          </a:p>
          <a:p>
            <a:r>
              <a:rPr lang="en-US" dirty="0"/>
              <a:t>Use cases: Caltech, Catalog </a:t>
            </a:r>
            <a:r>
              <a:rPr lang="en-US" dirty="0" err="1"/>
              <a:t>recalc</a:t>
            </a:r>
            <a:r>
              <a:rPr lang="en-US" dirty="0"/>
              <a:t> (HVO, AVO), elsewhere?</a:t>
            </a:r>
          </a:p>
          <a:p>
            <a:pPr marL="0" indent="0">
              <a:buNone/>
            </a:pPr>
            <a:endParaRPr lang="en-US" dirty="0"/>
          </a:p>
          <a:p>
            <a:r>
              <a:rPr lang="en-US" dirty="0"/>
              <a:t>&lt;java </a:t>
            </a:r>
            <a:r>
              <a:rPr lang="en-US" dirty="0" err="1"/>
              <a:t>params</a:t>
            </a:r>
            <a:r>
              <a:rPr lang="en-US" dirty="0"/>
              <a:t>&gt; </a:t>
            </a:r>
            <a:r>
              <a:rPr lang="en-US" dirty="0" err="1"/>
              <a:t>org.trinet.pcs.PcsProcessingController</a:t>
            </a:r>
            <a:r>
              <a:rPr lang="en-US" dirty="0"/>
              <a:t> </a:t>
            </a:r>
            <a:r>
              <a:rPr lang="en-US" dirty="0" err="1"/>
              <a:t>hypomag</a:t>
            </a:r>
            <a:r>
              <a:rPr lang="en-US" dirty="0"/>
              <a:t> ${</a:t>
            </a:r>
            <a:r>
              <a:rPr lang="en-US" dirty="0" err="1"/>
              <a:t>propFile</a:t>
            </a:r>
            <a:r>
              <a:rPr lang="en-US" dirty="0"/>
              <a:t>}</a:t>
            </a:r>
          </a:p>
        </p:txBody>
      </p:sp>
    </p:spTree>
    <p:extLst>
      <p:ext uri="{BB962C8B-B14F-4D97-AF65-F5344CB8AC3E}">
        <p14:creationId xmlns:p14="http://schemas.microsoft.com/office/powerpoint/2010/main" val="4006176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3D5D0-5F75-B245-8EFF-49169E04414A}"/>
              </a:ext>
            </a:extLst>
          </p:cNvPr>
          <p:cNvSpPr>
            <a:spLocks noGrp="1"/>
          </p:cNvSpPr>
          <p:nvPr>
            <p:ph type="title"/>
          </p:nvPr>
        </p:nvSpPr>
        <p:spPr/>
        <p:txBody>
          <a:bodyPr/>
          <a:lstStyle/>
          <a:p>
            <a:r>
              <a:rPr lang="en-US" dirty="0"/>
              <a:t>Mung</a:t>
            </a:r>
          </a:p>
        </p:txBody>
      </p:sp>
      <p:sp>
        <p:nvSpPr>
          <p:cNvPr id="3" name="Content Placeholder 2">
            <a:extLst>
              <a:ext uri="{FF2B5EF4-FFF2-40B4-BE49-F238E27FC236}">
                <a16:creationId xmlns:a16="http://schemas.microsoft.com/office/drawing/2014/main" id="{310242CB-B088-2245-A711-5E52CC3C83C6}"/>
              </a:ext>
            </a:extLst>
          </p:cNvPr>
          <p:cNvSpPr>
            <a:spLocks noGrp="1"/>
          </p:cNvSpPr>
          <p:nvPr>
            <p:ph idx="1"/>
          </p:nvPr>
        </p:nvSpPr>
        <p:spPr/>
        <p:txBody>
          <a:bodyPr/>
          <a:lstStyle/>
          <a:p>
            <a:r>
              <a:rPr lang="en-US" dirty="0"/>
              <a:t>GUI with tabular view of hypocenter and magnitude recalculation </a:t>
            </a:r>
          </a:p>
          <a:p>
            <a:r>
              <a:rPr lang="en-US" dirty="0"/>
              <a:t>Does anyone use?</a:t>
            </a:r>
          </a:p>
        </p:txBody>
      </p:sp>
    </p:spTree>
    <p:extLst>
      <p:ext uri="{BB962C8B-B14F-4D97-AF65-F5344CB8AC3E}">
        <p14:creationId xmlns:p14="http://schemas.microsoft.com/office/powerpoint/2010/main" val="391568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8E81-61D7-7646-A1C1-2D3BD7B93FA4}"/>
              </a:ext>
            </a:extLst>
          </p:cNvPr>
          <p:cNvSpPr>
            <a:spLocks noGrp="1"/>
          </p:cNvSpPr>
          <p:nvPr>
            <p:ph type="title"/>
          </p:nvPr>
        </p:nvSpPr>
        <p:spPr>
          <a:xfrm>
            <a:off x="838200" y="38641"/>
            <a:ext cx="10515600" cy="1325563"/>
          </a:xfrm>
        </p:spPr>
        <p:txBody>
          <a:bodyPr/>
          <a:lstStyle/>
          <a:p>
            <a:r>
              <a:rPr lang="en-US" dirty="0"/>
              <a:t>Comparison of GUI views: Catalog View </a:t>
            </a:r>
          </a:p>
        </p:txBody>
      </p:sp>
      <p:pic>
        <p:nvPicPr>
          <p:cNvPr id="5" name="Content Placeholder 4">
            <a:extLst>
              <a:ext uri="{FF2B5EF4-FFF2-40B4-BE49-F238E27FC236}">
                <a16:creationId xmlns:a16="http://schemas.microsoft.com/office/drawing/2014/main" id="{EA62D834-64C9-C547-B590-032E45491460}"/>
              </a:ext>
            </a:extLst>
          </p:cNvPr>
          <p:cNvPicPr>
            <a:picLocks noGrp="1" noChangeAspect="1"/>
          </p:cNvPicPr>
          <p:nvPr>
            <p:ph idx="1"/>
          </p:nvPr>
        </p:nvPicPr>
        <p:blipFill>
          <a:blip r:embed="rId2"/>
          <a:stretch>
            <a:fillRect/>
          </a:stretch>
        </p:blipFill>
        <p:spPr>
          <a:xfrm>
            <a:off x="575789" y="4272772"/>
            <a:ext cx="3211339" cy="1855440"/>
          </a:xfrm>
        </p:spPr>
      </p:pic>
      <p:pic>
        <p:nvPicPr>
          <p:cNvPr id="7" name="Picture 6">
            <a:extLst>
              <a:ext uri="{FF2B5EF4-FFF2-40B4-BE49-F238E27FC236}">
                <a16:creationId xmlns:a16="http://schemas.microsoft.com/office/drawing/2014/main" id="{A693AC31-2621-E448-880D-529CCAE58B34}"/>
              </a:ext>
            </a:extLst>
          </p:cNvPr>
          <p:cNvPicPr>
            <a:picLocks noChangeAspect="1"/>
          </p:cNvPicPr>
          <p:nvPr/>
        </p:nvPicPr>
        <p:blipFill rotWithShape="1">
          <a:blip r:embed="rId3"/>
          <a:srcRect r="29540" b="63253"/>
          <a:stretch/>
        </p:blipFill>
        <p:spPr>
          <a:xfrm>
            <a:off x="4660780" y="1998556"/>
            <a:ext cx="2870439" cy="1074601"/>
          </a:xfrm>
          <a:prstGeom prst="rect">
            <a:avLst/>
          </a:prstGeom>
        </p:spPr>
      </p:pic>
      <p:pic>
        <p:nvPicPr>
          <p:cNvPr id="9" name="Picture 8">
            <a:extLst>
              <a:ext uri="{FF2B5EF4-FFF2-40B4-BE49-F238E27FC236}">
                <a16:creationId xmlns:a16="http://schemas.microsoft.com/office/drawing/2014/main" id="{4C90C481-D41C-BF40-80BF-8B0142B396FD}"/>
              </a:ext>
            </a:extLst>
          </p:cNvPr>
          <p:cNvPicPr>
            <a:picLocks noChangeAspect="1"/>
          </p:cNvPicPr>
          <p:nvPr/>
        </p:nvPicPr>
        <p:blipFill>
          <a:blip r:embed="rId4"/>
          <a:stretch>
            <a:fillRect/>
          </a:stretch>
        </p:blipFill>
        <p:spPr>
          <a:xfrm>
            <a:off x="4163714" y="3946553"/>
            <a:ext cx="3694598" cy="2686554"/>
          </a:xfrm>
          <a:prstGeom prst="rect">
            <a:avLst/>
          </a:prstGeom>
        </p:spPr>
      </p:pic>
      <p:pic>
        <p:nvPicPr>
          <p:cNvPr id="13" name="Picture 12">
            <a:extLst>
              <a:ext uri="{FF2B5EF4-FFF2-40B4-BE49-F238E27FC236}">
                <a16:creationId xmlns:a16="http://schemas.microsoft.com/office/drawing/2014/main" id="{AE86AB2E-122E-D441-8C5E-E96B280DFF3A}"/>
              </a:ext>
            </a:extLst>
          </p:cNvPr>
          <p:cNvPicPr>
            <a:picLocks noChangeAspect="1"/>
          </p:cNvPicPr>
          <p:nvPr/>
        </p:nvPicPr>
        <p:blipFill>
          <a:blip r:embed="rId5"/>
          <a:stretch>
            <a:fillRect/>
          </a:stretch>
        </p:blipFill>
        <p:spPr>
          <a:xfrm>
            <a:off x="7782503" y="1182432"/>
            <a:ext cx="4215752" cy="2644473"/>
          </a:xfrm>
          <a:prstGeom prst="rect">
            <a:avLst/>
          </a:prstGeom>
        </p:spPr>
      </p:pic>
      <p:pic>
        <p:nvPicPr>
          <p:cNvPr id="15" name="Picture 14">
            <a:extLst>
              <a:ext uri="{FF2B5EF4-FFF2-40B4-BE49-F238E27FC236}">
                <a16:creationId xmlns:a16="http://schemas.microsoft.com/office/drawing/2014/main" id="{76010B17-EAAA-BA43-B862-99EDBC3B4F22}"/>
              </a:ext>
            </a:extLst>
          </p:cNvPr>
          <p:cNvPicPr>
            <a:picLocks noChangeAspect="1"/>
          </p:cNvPicPr>
          <p:nvPr/>
        </p:nvPicPr>
        <p:blipFill>
          <a:blip r:embed="rId6"/>
          <a:stretch>
            <a:fillRect/>
          </a:stretch>
        </p:blipFill>
        <p:spPr>
          <a:xfrm>
            <a:off x="88629" y="1259561"/>
            <a:ext cx="4185660" cy="2447948"/>
          </a:xfrm>
          <a:prstGeom prst="rect">
            <a:avLst/>
          </a:prstGeom>
        </p:spPr>
      </p:pic>
      <p:pic>
        <p:nvPicPr>
          <p:cNvPr id="19" name="Picture 18">
            <a:extLst>
              <a:ext uri="{FF2B5EF4-FFF2-40B4-BE49-F238E27FC236}">
                <a16:creationId xmlns:a16="http://schemas.microsoft.com/office/drawing/2014/main" id="{8A0DF114-1D52-EB43-A913-ED2EBB15058E}"/>
              </a:ext>
            </a:extLst>
          </p:cNvPr>
          <p:cNvPicPr>
            <a:picLocks noChangeAspect="1"/>
          </p:cNvPicPr>
          <p:nvPr/>
        </p:nvPicPr>
        <p:blipFill>
          <a:blip r:embed="rId7"/>
          <a:stretch>
            <a:fillRect/>
          </a:stretch>
        </p:blipFill>
        <p:spPr>
          <a:xfrm>
            <a:off x="8416183" y="3993186"/>
            <a:ext cx="3582072" cy="2686554"/>
          </a:xfrm>
          <a:prstGeom prst="rect">
            <a:avLst/>
          </a:prstGeom>
        </p:spPr>
      </p:pic>
      <p:sp>
        <p:nvSpPr>
          <p:cNvPr id="20" name="TextBox 19">
            <a:extLst>
              <a:ext uri="{FF2B5EF4-FFF2-40B4-BE49-F238E27FC236}">
                <a16:creationId xmlns:a16="http://schemas.microsoft.com/office/drawing/2014/main" id="{6B4AFE29-1639-DA41-BA8E-0CD6B849F68E}"/>
              </a:ext>
            </a:extLst>
          </p:cNvPr>
          <p:cNvSpPr txBox="1"/>
          <p:nvPr/>
        </p:nvSpPr>
        <p:spPr>
          <a:xfrm>
            <a:off x="1662791" y="2832330"/>
            <a:ext cx="2260747" cy="369332"/>
          </a:xfrm>
          <a:prstGeom prst="rect">
            <a:avLst/>
          </a:prstGeom>
          <a:noFill/>
        </p:spPr>
        <p:txBody>
          <a:bodyPr wrap="none" rtlCol="0">
            <a:spAutoFit/>
          </a:bodyPr>
          <a:lstStyle/>
          <a:p>
            <a:r>
              <a:rPr lang="en-US" dirty="0"/>
              <a:t>UUSS/UW/PNSN/HVO</a:t>
            </a:r>
          </a:p>
        </p:txBody>
      </p:sp>
      <p:sp>
        <p:nvSpPr>
          <p:cNvPr id="21" name="TextBox 20">
            <a:extLst>
              <a:ext uri="{FF2B5EF4-FFF2-40B4-BE49-F238E27FC236}">
                <a16:creationId xmlns:a16="http://schemas.microsoft.com/office/drawing/2014/main" id="{DEF88C74-8FA7-5944-8515-551BCF1E4B56}"/>
              </a:ext>
            </a:extLst>
          </p:cNvPr>
          <p:cNvSpPr txBox="1"/>
          <p:nvPr/>
        </p:nvSpPr>
        <p:spPr>
          <a:xfrm>
            <a:off x="5794474" y="1647563"/>
            <a:ext cx="603050" cy="369332"/>
          </a:xfrm>
          <a:prstGeom prst="rect">
            <a:avLst/>
          </a:prstGeom>
          <a:noFill/>
        </p:spPr>
        <p:txBody>
          <a:bodyPr wrap="none" rtlCol="0">
            <a:spAutoFit/>
          </a:bodyPr>
          <a:lstStyle/>
          <a:p>
            <a:r>
              <a:rPr lang="en-US" dirty="0"/>
              <a:t>CERI</a:t>
            </a:r>
          </a:p>
        </p:txBody>
      </p:sp>
      <p:sp>
        <p:nvSpPr>
          <p:cNvPr id="22" name="TextBox 21">
            <a:extLst>
              <a:ext uri="{FF2B5EF4-FFF2-40B4-BE49-F238E27FC236}">
                <a16:creationId xmlns:a16="http://schemas.microsoft.com/office/drawing/2014/main" id="{F7A8A4C4-53AD-E348-8C70-B81D6CC28741}"/>
              </a:ext>
            </a:extLst>
          </p:cNvPr>
          <p:cNvSpPr txBox="1"/>
          <p:nvPr/>
        </p:nvSpPr>
        <p:spPr>
          <a:xfrm>
            <a:off x="10837741" y="1578915"/>
            <a:ext cx="712054" cy="369332"/>
          </a:xfrm>
          <a:prstGeom prst="rect">
            <a:avLst/>
          </a:prstGeom>
          <a:noFill/>
        </p:spPr>
        <p:txBody>
          <a:bodyPr wrap="none" rtlCol="0">
            <a:spAutoFit/>
          </a:bodyPr>
          <a:lstStyle/>
          <a:p>
            <a:r>
              <a:rPr lang="en-US" dirty="0"/>
              <a:t>NCSN</a:t>
            </a:r>
          </a:p>
        </p:txBody>
      </p:sp>
      <p:sp>
        <p:nvSpPr>
          <p:cNvPr id="23" name="TextBox 22">
            <a:extLst>
              <a:ext uri="{FF2B5EF4-FFF2-40B4-BE49-F238E27FC236}">
                <a16:creationId xmlns:a16="http://schemas.microsoft.com/office/drawing/2014/main" id="{6B43C901-9CC0-614E-A210-66DB6CB41B15}"/>
              </a:ext>
            </a:extLst>
          </p:cNvPr>
          <p:cNvSpPr txBox="1"/>
          <p:nvPr/>
        </p:nvSpPr>
        <p:spPr>
          <a:xfrm>
            <a:off x="2762807" y="5151797"/>
            <a:ext cx="588431" cy="369332"/>
          </a:xfrm>
          <a:prstGeom prst="rect">
            <a:avLst/>
          </a:prstGeom>
          <a:noFill/>
        </p:spPr>
        <p:txBody>
          <a:bodyPr wrap="none" rtlCol="0">
            <a:spAutoFit/>
          </a:bodyPr>
          <a:lstStyle/>
          <a:p>
            <a:r>
              <a:rPr lang="en-US" dirty="0"/>
              <a:t>AVO</a:t>
            </a:r>
          </a:p>
        </p:txBody>
      </p:sp>
      <p:sp>
        <p:nvSpPr>
          <p:cNvPr id="24" name="TextBox 23">
            <a:extLst>
              <a:ext uri="{FF2B5EF4-FFF2-40B4-BE49-F238E27FC236}">
                <a16:creationId xmlns:a16="http://schemas.microsoft.com/office/drawing/2014/main" id="{CE898C8F-638C-6747-BA41-9572EA99B5BA}"/>
              </a:ext>
            </a:extLst>
          </p:cNvPr>
          <p:cNvSpPr txBox="1"/>
          <p:nvPr/>
        </p:nvSpPr>
        <p:spPr>
          <a:xfrm>
            <a:off x="6807319" y="4375101"/>
            <a:ext cx="1050993" cy="369332"/>
          </a:xfrm>
          <a:prstGeom prst="rect">
            <a:avLst/>
          </a:prstGeom>
          <a:noFill/>
        </p:spPr>
        <p:txBody>
          <a:bodyPr wrap="none" rtlCol="0">
            <a:spAutoFit/>
          </a:bodyPr>
          <a:lstStyle/>
          <a:p>
            <a:r>
              <a:rPr lang="en-US" dirty="0"/>
              <a:t>Caltech 1</a:t>
            </a:r>
          </a:p>
        </p:txBody>
      </p:sp>
      <p:sp>
        <p:nvSpPr>
          <p:cNvPr id="25" name="TextBox 24">
            <a:extLst>
              <a:ext uri="{FF2B5EF4-FFF2-40B4-BE49-F238E27FC236}">
                <a16:creationId xmlns:a16="http://schemas.microsoft.com/office/drawing/2014/main" id="{41D91EF2-E66A-454E-BB52-18ABF997379F}"/>
              </a:ext>
            </a:extLst>
          </p:cNvPr>
          <p:cNvSpPr txBox="1"/>
          <p:nvPr/>
        </p:nvSpPr>
        <p:spPr>
          <a:xfrm>
            <a:off x="10828303" y="4438025"/>
            <a:ext cx="1050993" cy="369332"/>
          </a:xfrm>
          <a:prstGeom prst="rect">
            <a:avLst/>
          </a:prstGeom>
          <a:noFill/>
        </p:spPr>
        <p:txBody>
          <a:bodyPr wrap="none" rtlCol="0">
            <a:spAutoFit/>
          </a:bodyPr>
          <a:lstStyle/>
          <a:p>
            <a:r>
              <a:rPr lang="en-US" dirty="0"/>
              <a:t>Caltech 2</a:t>
            </a:r>
          </a:p>
        </p:txBody>
      </p:sp>
    </p:spTree>
    <p:extLst>
      <p:ext uri="{BB962C8B-B14F-4D97-AF65-F5344CB8AC3E}">
        <p14:creationId xmlns:p14="http://schemas.microsoft.com/office/powerpoint/2010/main" val="294934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A833C-A64E-0F4E-A574-D963179B43C6}"/>
              </a:ext>
            </a:extLst>
          </p:cNvPr>
          <p:cNvSpPr>
            <a:spLocks noGrp="1"/>
          </p:cNvSpPr>
          <p:nvPr>
            <p:ph type="title"/>
          </p:nvPr>
        </p:nvSpPr>
        <p:spPr/>
        <p:txBody>
          <a:bodyPr/>
          <a:lstStyle/>
          <a:p>
            <a:r>
              <a:rPr lang="en-US" dirty="0"/>
              <a:t>Creating new triggers</a:t>
            </a:r>
          </a:p>
        </p:txBody>
      </p:sp>
      <p:sp>
        <p:nvSpPr>
          <p:cNvPr id="4" name="Content Placeholder 3">
            <a:extLst>
              <a:ext uri="{FF2B5EF4-FFF2-40B4-BE49-F238E27FC236}">
                <a16:creationId xmlns:a16="http://schemas.microsoft.com/office/drawing/2014/main" id="{56354C31-C3C6-BF44-B39E-4520A6B68230}"/>
              </a:ext>
            </a:extLst>
          </p:cNvPr>
          <p:cNvSpPr txBox="1">
            <a:spLocks noGrp="1"/>
          </p:cNvSpPr>
          <p:nvPr>
            <p:ph idx="1"/>
          </p:nvPr>
        </p:nvSpPr>
        <p:spPr>
          <a:xfrm>
            <a:off x="838200" y="1825625"/>
            <a:ext cx="9533572" cy="876650"/>
          </a:xfrm>
          <a:prstGeom prst="rect">
            <a:avLst/>
          </a:prstGeom>
          <a:noFill/>
        </p:spPr>
        <p:txBody>
          <a:bodyPr wrap="none" rtlCol="0">
            <a:spAutoFit/>
          </a:bodyPr>
          <a:lstStyle/>
          <a:p>
            <a:r>
              <a:rPr lang="en-US" dirty="0" err="1"/>
              <a:t>org.trinet.apps.NewTrig</a:t>
            </a:r>
            <a:endParaRPr lang="en-US" dirty="0"/>
          </a:p>
          <a:p>
            <a:pPr lvl="1"/>
            <a:r>
              <a:rPr lang="en-US" dirty="0"/>
              <a:t>Creates a new trigger written to the database based on a </a:t>
            </a:r>
            <a:r>
              <a:rPr lang="en-US" dirty="0" err="1"/>
              <a:t>evid</a:t>
            </a:r>
            <a:r>
              <a:rPr lang="en-US" dirty="0"/>
              <a:t> or time</a:t>
            </a:r>
          </a:p>
        </p:txBody>
      </p:sp>
    </p:spTree>
    <p:extLst>
      <p:ext uri="{BB962C8B-B14F-4D97-AF65-F5344CB8AC3E}">
        <p14:creationId xmlns:p14="http://schemas.microsoft.com/office/powerpoint/2010/main" val="35385245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203C-7680-2847-9281-825867431FBF}"/>
              </a:ext>
            </a:extLst>
          </p:cNvPr>
          <p:cNvSpPr>
            <a:spLocks noGrp="1"/>
          </p:cNvSpPr>
          <p:nvPr>
            <p:ph type="title"/>
          </p:nvPr>
        </p:nvSpPr>
        <p:spPr/>
        <p:txBody>
          <a:bodyPr/>
          <a:lstStyle/>
          <a:p>
            <a:r>
              <a:rPr lang="en-US" dirty="0"/>
              <a:t>Submit requests to RCG</a:t>
            </a:r>
          </a:p>
        </p:txBody>
      </p:sp>
      <p:sp>
        <p:nvSpPr>
          <p:cNvPr id="3" name="Content Placeholder 2">
            <a:extLst>
              <a:ext uri="{FF2B5EF4-FFF2-40B4-BE49-F238E27FC236}">
                <a16:creationId xmlns:a16="http://schemas.microsoft.com/office/drawing/2014/main" id="{63A19F3A-49CE-2646-9FE6-C4ABA16C5E24}"/>
              </a:ext>
            </a:extLst>
          </p:cNvPr>
          <p:cNvSpPr>
            <a:spLocks noGrp="1"/>
          </p:cNvSpPr>
          <p:nvPr>
            <p:ph idx="1"/>
          </p:nvPr>
        </p:nvSpPr>
        <p:spPr/>
        <p:txBody>
          <a:bodyPr/>
          <a:lstStyle/>
          <a:p>
            <a:r>
              <a:rPr lang="en-US" dirty="0" err="1"/>
              <a:t>org.trinet.apps.RequestGeneratorCont</a:t>
            </a:r>
            <a:endParaRPr lang="en-US" dirty="0"/>
          </a:p>
          <a:p>
            <a:pPr lvl="1"/>
            <a:r>
              <a:rPr lang="en-US" dirty="0"/>
              <a:t>Based on event file or event list</a:t>
            </a:r>
          </a:p>
        </p:txBody>
      </p:sp>
    </p:spTree>
    <p:extLst>
      <p:ext uri="{BB962C8B-B14F-4D97-AF65-F5344CB8AC3E}">
        <p14:creationId xmlns:p14="http://schemas.microsoft.com/office/powerpoint/2010/main" val="1128966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63F76-870C-3047-8CF2-732FD35092CA}"/>
              </a:ext>
            </a:extLst>
          </p:cNvPr>
          <p:cNvSpPr>
            <a:spLocks noGrp="1"/>
          </p:cNvSpPr>
          <p:nvPr>
            <p:ph type="title"/>
          </p:nvPr>
        </p:nvSpPr>
        <p:spPr/>
        <p:txBody>
          <a:bodyPr/>
          <a:lstStyle/>
          <a:p>
            <a:r>
              <a:rPr lang="en-US" dirty="0"/>
              <a:t>Create new amplitudes</a:t>
            </a:r>
          </a:p>
        </p:txBody>
      </p:sp>
      <p:sp>
        <p:nvSpPr>
          <p:cNvPr id="3" name="Content Placeholder 2">
            <a:extLst>
              <a:ext uri="{FF2B5EF4-FFF2-40B4-BE49-F238E27FC236}">
                <a16:creationId xmlns:a16="http://schemas.microsoft.com/office/drawing/2014/main" id="{A0587C12-E01A-8842-AFDF-2254D0704359}"/>
              </a:ext>
            </a:extLst>
          </p:cNvPr>
          <p:cNvSpPr>
            <a:spLocks noGrp="1"/>
          </p:cNvSpPr>
          <p:nvPr>
            <p:ph idx="1"/>
          </p:nvPr>
        </p:nvSpPr>
        <p:spPr/>
        <p:txBody>
          <a:bodyPr/>
          <a:lstStyle/>
          <a:p>
            <a:r>
              <a:rPr lang="en-US" dirty="0" err="1"/>
              <a:t>org.trinet.apps.AmpGenPp</a:t>
            </a:r>
            <a:endParaRPr lang="en-US" dirty="0"/>
          </a:p>
          <a:p>
            <a:pPr lvl="1"/>
            <a:r>
              <a:rPr lang="en-US" dirty="0"/>
              <a:t>Based on event ID</a:t>
            </a:r>
          </a:p>
        </p:txBody>
      </p:sp>
    </p:spTree>
    <p:extLst>
      <p:ext uri="{BB962C8B-B14F-4D97-AF65-F5344CB8AC3E}">
        <p14:creationId xmlns:p14="http://schemas.microsoft.com/office/powerpoint/2010/main" val="2254427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8E81-61D7-7646-A1C1-2D3BD7B93FA4}"/>
              </a:ext>
            </a:extLst>
          </p:cNvPr>
          <p:cNvSpPr>
            <a:spLocks noGrp="1"/>
          </p:cNvSpPr>
          <p:nvPr>
            <p:ph type="title"/>
          </p:nvPr>
        </p:nvSpPr>
        <p:spPr>
          <a:xfrm>
            <a:off x="838200" y="-83279"/>
            <a:ext cx="10515600" cy="1325563"/>
          </a:xfrm>
        </p:spPr>
        <p:txBody>
          <a:bodyPr/>
          <a:lstStyle/>
          <a:p>
            <a:r>
              <a:rPr lang="en-US" dirty="0"/>
              <a:t>Comparison of GUI views: Wave View </a:t>
            </a:r>
          </a:p>
        </p:txBody>
      </p:sp>
      <p:pic>
        <p:nvPicPr>
          <p:cNvPr id="8" name="Content Placeholder 7">
            <a:extLst>
              <a:ext uri="{FF2B5EF4-FFF2-40B4-BE49-F238E27FC236}">
                <a16:creationId xmlns:a16="http://schemas.microsoft.com/office/drawing/2014/main" id="{29917C28-E599-B14D-A96D-6AD84BFD7ACA}"/>
              </a:ext>
            </a:extLst>
          </p:cNvPr>
          <p:cNvPicPr>
            <a:picLocks noGrp="1" noChangeAspect="1"/>
          </p:cNvPicPr>
          <p:nvPr>
            <p:ph idx="1"/>
          </p:nvPr>
        </p:nvPicPr>
        <p:blipFill>
          <a:blip r:embed="rId2"/>
          <a:stretch>
            <a:fillRect/>
          </a:stretch>
        </p:blipFill>
        <p:spPr>
          <a:xfrm>
            <a:off x="4132410" y="1364204"/>
            <a:ext cx="3844656" cy="2221357"/>
          </a:xfrm>
        </p:spPr>
      </p:pic>
      <p:pic>
        <p:nvPicPr>
          <p:cNvPr id="11" name="Picture 10">
            <a:extLst>
              <a:ext uri="{FF2B5EF4-FFF2-40B4-BE49-F238E27FC236}">
                <a16:creationId xmlns:a16="http://schemas.microsoft.com/office/drawing/2014/main" id="{B19FD647-966D-AF4C-8DF7-18F8F4DC4E3E}"/>
              </a:ext>
            </a:extLst>
          </p:cNvPr>
          <p:cNvPicPr>
            <a:picLocks noChangeAspect="1"/>
          </p:cNvPicPr>
          <p:nvPr/>
        </p:nvPicPr>
        <p:blipFill>
          <a:blip r:embed="rId3"/>
          <a:stretch>
            <a:fillRect/>
          </a:stretch>
        </p:blipFill>
        <p:spPr>
          <a:xfrm>
            <a:off x="452789" y="3982011"/>
            <a:ext cx="3844648" cy="2759762"/>
          </a:xfrm>
          <a:prstGeom prst="rect">
            <a:avLst/>
          </a:prstGeom>
        </p:spPr>
      </p:pic>
      <p:pic>
        <p:nvPicPr>
          <p:cNvPr id="14" name="Picture 13">
            <a:extLst>
              <a:ext uri="{FF2B5EF4-FFF2-40B4-BE49-F238E27FC236}">
                <a16:creationId xmlns:a16="http://schemas.microsoft.com/office/drawing/2014/main" id="{6D3A328E-A68C-4447-8BAB-9F925E12BD26}"/>
              </a:ext>
            </a:extLst>
          </p:cNvPr>
          <p:cNvPicPr>
            <a:picLocks noChangeAspect="1"/>
          </p:cNvPicPr>
          <p:nvPr/>
        </p:nvPicPr>
        <p:blipFill>
          <a:blip r:embed="rId4"/>
          <a:stretch>
            <a:fillRect/>
          </a:stretch>
        </p:blipFill>
        <p:spPr>
          <a:xfrm>
            <a:off x="8191930" y="994871"/>
            <a:ext cx="3795274" cy="2759762"/>
          </a:xfrm>
          <a:prstGeom prst="rect">
            <a:avLst/>
          </a:prstGeom>
        </p:spPr>
      </p:pic>
      <p:pic>
        <p:nvPicPr>
          <p:cNvPr id="28" name="Picture 27">
            <a:extLst>
              <a:ext uri="{FF2B5EF4-FFF2-40B4-BE49-F238E27FC236}">
                <a16:creationId xmlns:a16="http://schemas.microsoft.com/office/drawing/2014/main" id="{F3188CF8-538F-B24C-BCEE-49DBD21D1980}"/>
              </a:ext>
            </a:extLst>
          </p:cNvPr>
          <p:cNvPicPr>
            <a:picLocks noChangeAspect="1"/>
          </p:cNvPicPr>
          <p:nvPr/>
        </p:nvPicPr>
        <p:blipFill>
          <a:blip r:embed="rId5"/>
          <a:stretch>
            <a:fillRect/>
          </a:stretch>
        </p:blipFill>
        <p:spPr>
          <a:xfrm>
            <a:off x="7464261" y="3960337"/>
            <a:ext cx="4522943" cy="2652438"/>
          </a:xfrm>
          <a:prstGeom prst="rect">
            <a:avLst/>
          </a:prstGeom>
        </p:spPr>
      </p:pic>
      <p:pic>
        <p:nvPicPr>
          <p:cNvPr id="30" name="Picture 29">
            <a:extLst>
              <a:ext uri="{FF2B5EF4-FFF2-40B4-BE49-F238E27FC236}">
                <a16:creationId xmlns:a16="http://schemas.microsoft.com/office/drawing/2014/main" id="{AC524D17-5557-3443-968F-937543E82AF8}"/>
              </a:ext>
            </a:extLst>
          </p:cNvPr>
          <p:cNvPicPr>
            <a:picLocks noChangeAspect="1"/>
          </p:cNvPicPr>
          <p:nvPr/>
        </p:nvPicPr>
        <p:blipFill>
          <a:blip r:embed="rId6"/>
          <a:stretch>
            <a:fillRect/>
          </a:stretch>
        </p:blipFill>
        <p:spPr>
          <a:xfrm>
            <a:off x="487784" y="1103654"/>
            <a:ext cx="3429762" cy="2759762"/>
          </a:xfrm>
          <a:prstGeom prst="rect">
            <a:avLst/>
          </a:prstGeom>
        </p:spPr>
      </p:pic>
    </p:spTree>
    <p:extLst>
      <p:ext uri="{BB962C8B-B14F-4D97-AF65-F5344CB8AC3E}">
        <p14:creationId xmlns:p14="http://schemas.microsoft.com/office/powerpoint/2010/main" val="3618361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0C26-18F6-4541-B69D-F6FDFAFFCBBF}"/>
              </a:ext>
            </a:extLst>
          </p:cNvPr>
          <p:cNvSpPr>
            <a:spLocks noGrp="1"/>
          </p:cNvSpPr>
          <p:nvPr>
            <p:ph type="title"/>
          </p:nvPr>
        </p:nvSpPr>
        <p:spPr>
          <a:xfrm>
            <a:off x="858786" y="336573"/>
            <a:ext cx="10515600" cy="1325563"/>
          </a:xfrm>
        </p:spPr>
        <p:txBody>
          <a:bodyPr>
            <a:normAutofit/>
          </a:bodyPr>
          <a:lstStyle/>
          <a:p>
            <a:r>
              <a:rPr lang="en-US" dirty="0"/>
              <a:t>Comparison of Jiggle GUI views: Location View</a:t>
            </a:r>
          </a:p>
        </p:txBody>
      </p:sp>
      <p:pic>
        <p:nvPicPr>
          <p:cNvPr id="11" name="Content Placeholder 10">
            <a:extLst>
              <a:ext uri="{FF2B5EF4-FFF2-40B4-BE49-F238E27FC236}">
                <a16:creationId xmlns:a16="http://schemas.microsoft.com/office/drawing/2014/main" id="{1ED06143-DC5D-CF4B-A8DD-CF2D61B0E2C6}"/>
              </a:ext>
            </a:extLst>
          </p:cNvPr>
          <p:cNvPicPr>
            <a:picLocks noGrp="1" noChangeAspect="1"/>
          </p:cNvPicPr>
          <p:nvPr>
            <p:ph idx="1"/>
          </p:nvPr>
        </p:nvPicPr>
        <p:blipFill>
          <a:blip r:embed="rId2"/>
          <a:stretch>
            <a:fillRect/>
          </a:stretch>
        </p:blipFill>
        <p:spPr>
          <a:xfrm>
            <a:off x="2307108" y="2160588"/>
            <a:ext cx="5337822" cy="3881437"/>
          </a:xfrm>
        </p:spPr>
      </p:pic>
    </p:spTree>
    <p:extLst>
      <p:ext uri="{BB962C8B-B14F-4D97-AF65-F5344CB8AC3E}">
        <p14:creationId xmlns:p14="http://schemas.microsoft.com/office/powerpoint/2010/main" val="2788399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0C26-18F6-4541-B69D-F6FDFAFFCBBF}"/>
              </a:ext>
            </a:extLst>
          </p:cNvPr>
          <p:cNvSpPr>
            <a:spLocks noGrp="1"/>
          </p:cNvSpPr>
          <p:nvPr>
            <p:ph type="title"/>
          </p:nvPr>
        </p:nvSpPr>
        <p:spPr>
          <a:xfrm>
            <a:off x="858786" y="336573"/>
            <a:ext cx="10515600" cy="1325563"/>
          </a:xfrm>
        </p:spPr>
        <p:txBody>
          <a:bodyPr/>
          <a:lstStyle/>
          <a:p>
            <a:r>
              <a:rPr lang="en-US" dirty="0"/>
              <a:t>Comparison of Jiggle GUI views: Ml View</a:t>
            </a:r>
          </a:p>
        </p:txBody>
      </p:sp>
      <p:pic>
        <p:nvPicPr>
          <p:cNvPr id="6" name="Content Placeholder 5">
            <a:extLst>
              <a:ext uri="{FF2B5EF4-FFF2-40B4-BE49-F238E27FC236}">
                <a16:creationId xmlns:a16="http://schemas.microsoft.com/office/drawing/2014/main" id="{794804C5-E0A2-6743-9038-A3D44EA32BCE}"/>
              </a:ext>
            </a:extLst>
          </p:cNvPr>
          <p:cNvPicPr>
            <a:picLocks noGrp="1" noChangeAspect="1"/>
          </p:cNvPicPr>
          <p:nvPr>
            <p:ph idx="1"/>
          </p:nvPr>
        </p:nvPicPr>
        <p:blipFill>
          <a:blip r:embed="rId2"/>
          <a:stretch>
            <a:fillRect/>
          </a:stretch>
        </p:blipFill>
        <p:spPr>
          <a:xfrm>
            <a:off x="1617083" y="2160588"/>
            <a:ext cx="6717871" cy="3881437"/>
          </a:xfrm>
        </p:spPr>
      </p:pic>
    </p:spTree>
    <p:extLst>
      <p:ext uri="{BB962C8B-B14F-4D97-AF65-F5344CB8AC3E}">
        <p14:creationId xmlns:p14="http://schemas.microsoft.com/office/powerpoint/2010/main" val="279591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30C26-18F6-4541-B69D-F6FDFAFFCBBF}"/>
              </a:ext>
            </a:extLst>
          </p:cNvPr>
          <p:cNvSpPr>
            <a:spLocks noGrp="1"/>
          </p:cNvSpPr>
          <p:nvPr>
            <p:ph type="title"/>
          </p:nvPr>
        </p:nvSpPr>
        <p:spPr>
          <a:xfrm>
            <a:off x="858786" y="336573"/>
            <a:ext cx="10515600" cy="1325563"/>
          </a:xfrm>
        </p:spPr>
        <p:txBody>
          <a:bodyPr/>
          <a:lstStyle/>
          <a:p>
            <a:r>
              <a:rPr lang="en-US" dirty="0"/>
              <a:t>Comparison of Jiggle GUI views: </a:t>
            </a:r>
            <a:r>
              <a:rPr lang="en-US" dirty="0" err="1"/>
              <a:t>Md</a:t>
            </a:r>
            <a:r>
              <a:rPr lang="en-US" dirty="0"/>
              <a:t> View</a:t>
            </a:r>
          </a:p>
        </p:txBody>
      </p:sp>
      <p:pic>
        <p:nvPicPr>
          <p:cNvPr id="7" name="Content Placeholder 6">
            <a:extLst>
              <a:ext uri="{FF2B5EF4-FFF2-40B4-BE49-F238E27FC236}">
                <a16:creationId xmlns:a16="http://schemas.microsoft.com/office/drawing/2014/main" id="{AAB2C900-7976-4846-B210-2FC7457B3A22}"/>
              </a:ext>
            </a:extLst>
          </p:cNvPr>
          <p:cNvPicPr>
            <a:picLocks noGrp="1" noChangeAspect="1"/>
          </p:cNvPicPr>
          <p:nvPr>
            <p:ph idx="1"/>
          </p:nvPr>
        </p:nvPicPr>
        <p:blipFill>
          <a:blip r:embed="rId2"/>
          <a:stretch>
            <a:fillRect/>
          </a:stretch>
        </p:blipFill>
        <p:spPr>
          <a:xfrm>
            <a:off x="1894801" y="2160588"/>
            <a:ext cx="6162435" cy="3881437"/>
          </a:xfrm>
        </p:spPr>
      </p:pic>
    </p:spTree>
    <p:extLst>
      <p:ext uri="{BB962C8B-B14F-4D97-AF65-F5344CB8AC3E}">
        <p14:creationId xmlns:p14="http://schemas.microsoft.com/office/powerpoint/2010/main" val="181517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2DAE-B0E1-BD47-9BE5-01880F12E805}"/>
              </a:ext>
            </a:extLst>
          </p:cNvPr>
          <p:cNvSpPr>
            <a:spLocks noGrp="1"/>
          </p:cNvSpPr>
          <p:nvPr>
            <p:ph type="title"/>
          </p:nvPr>
        </p:nvSpPr>
        <p:spPr>
          <a:xfrm>
            <a:off x="838200" y="0"/>
            <a:ext cx="10515600" cy="1325563"/>
          </a:xfrm>
        </p:spPr>
        <p:txBody>
          <a:bodyPr/>
          <a:lstStyle/>
          <a:p>
            <a:r>
              <a:rPr lang="en-US" dirty="0"/>
              <a:t>Best Practices</a:t>
            </a:r>
          </a:p>
        </p:txBody>
      </p:sp>
      <p:sp>
        <p:nvSpPr>
          <p:cNvPr id="3" name="Content Placeholder 2">
            <a:extLst>
              <a:ext uri="{FF2B5EF4-FFF2-40B4-BE49-F238E27FC236}">
                <a16:creationId xmlns:a16="http://schemas.microsoft.com/office/drawing/2014/main" id="{72BE5C8E-B79F-B54D-BE4D-122AB599A87E}"/>
              </a:ext>
            </a:extLst>
          </p:cNvPr>
          <p:cNvSpPr>
            <a:spLocks noGrp="1"/>
          </p:cNvSpPr>
          <p:nvPr>
            <p:ph idx="1"/>
          </p:nvPr>
        </p:nvSpPr>
        <p:spPr>
          <a:xfrm>
            <a:off x="838200" y="1182687"/>
            <a:ext cx="10515600" cy="5032375"/>
          </a:xfrm>
        </p:spPr>
        <p:txBody>
          <a:bodyPr>
            <a:normAutofit lnSpcReduction="10000"/>
          </a:bodyPr>
          <a:lstStyle/>
          <a:p>
            <a:r>
              <a:rPr lang="en-US" dirty="0"/>
              <a:t>Survey completed by analysts in the following groups:</a:t>
            </a:r>
          </a:p>
          <a:p>
            <a:pPr lvl="1"/>
            <a:r>
              <a:rPr lang="en-US" dirty="0"/>
              <a:t>AVO</a:t>
            </a:r>
          </a:p>
          <a:p>
            <a:pPr lvl="1"/>
            <a:r>
              <a:rPr lang="en-US" dirty="0"/>
              <a:t>Caltech x2</a:t>
            </a:r>
          </a:p>
          <a:p>
            <a:pPr lvl="1"/>
            <a:r>
              <a:rPr lang="en-US" dirty="0"/>
              <a:t>CERI</a:t>
            </a:r>
          </a:p>
          <a:p>
            <a:pPr lvl="1"/>
            <a:r>
              <a:rPr lang="en-US" dirty="0"/>
              <a:t>HVO</a:t>
            </a:r>
          </a:p>
          <a:p>
            <a:pPr lvl="1"/>
            <a:r>
              <a:rPr lang="en-US" dirty="0"/>
              <a:t>NCSN</a:t>
            </a:r>
          </a:p>
          <a:p>
            <a:pPr lvl="1"/>
            <a:r>
              <a:rPr lang="en-US" dirty="0"/>
              <a:t>NEIC</a:t>
            </a:r>
          </a:p>
          <a:p>
            <a:pPr lvl="1"/>
            <a:r>
              <a:rPr lang="en-US" dirty="0"/>
              <a:t>MBMG</a:t>
            </a:r>
          </a:p>
          <a:p>
            <a:pPr lvl="1"/>
            <a:r>
              <a:rPr lang="en-US" dirty="0"/>
              <a:t>PNSN</a:t>
            </a:r>
          </a:p>
          <a:p>
            <a:pPr lvl="1"/>
            <a:r>
              <a:rPr lang="en-US" dirty="0"/>
              <a:t>UUSS</a:t>
            </a:r>
          </a:p>
          <a:p>
            <a:pPr lvl="1"/>
            <a:r>
              <a:rPr lang="en-US" dirty="0"/>
              <a:t>LCSN</a:t>
            </a:r>
          </a:p>
          <a:p>
            <a:r>
              <a:rPr lang="en-US" dirty="0"/>
              <a:t>Asked for various best practices under typical conditions (NOT strange events)</a:t>
            </a:r>
          </a:p>
          <a:p>
            <a:r>
              <a:rPr lang="en-US" dirty="0"/>
              <a:t>Asked for improvements to various interfaces</a:t>
            </a:r>
          </a:p>
          <a:p>
            <a:r>
              <a:rPr lang="en-US" dirty="0"/>
              <a:t>Not advocating for a position, just giving the range of responses</a:t>
            </a:r>
          </a:p>
        </p:txBody>
      </p:sp>
    </p:spTree>
    <p:extLst>
      <p:ext uri="{BB962C8B-B14F-4D97-AF65-F5344CB8AC3E}">
        <p14:creationId xmlns:p14="http://schemas.microsoft.com/office/powerpoint/2010/main" val="732119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3AA79-5D65-4C4C-840C-732AD4E6B8E9}"/>
              </a:ext>
            </a:extLst>
          </p:cNvPr>
          <p:cNvSpPr>
            <a:spLocks noGrp="1"/>
          </p:cNvSpPr>
          <p:nvPr>
            <p:ph type="title"/>
          </p:nvPr>
        </p:nvSpPr>
        <p:spPr/>
        <p:txBody>
          <a:bodyPr/>
          <a:lstStyle/>
          <a:p>
            <a:r>
              <a:rPr lang="en-US" dirty="0"/>
              <a:t>Filtering	</a:t>
            </a:r>
          </a:p>
        </p:txBody>
      </p:sp>
      <p:sp>
        <p:nvSpPr>
          <p:cNvPr id="3" name="Content Placeholder 2">
            <a:extLst>
              <a:ext uri="{FF2B5EF4-FFF2-40B4-BE49-F238E27FC236}">
                <a16:creationId xmlns:a16="http://schemas.microsoft.com/office/drawing/2014/main" id="{6F8CF968-85C4-8C4D-A68C-2952973B74BD}"/>
              </a:ext>
            </a:extLst>
          </p:cNvPr>
          <p:cNvSpPr>
            <a:spLocks noGrp="1"/>
          </p:cNvSpPr>
          <p:nvPr>
            <p:ph idx="1"/>
          </p:nvPr>
        </p:nvSpPr>
        <p:spPr>
          <a:xfrm>
            <a:off x="5000625" y="1730375"/>
            <a:ext cx="6653212" cy="4351338"/>
          </a:xfrm>
        </p:spPr>
        <p:txBody>
          <a:bodyPr/>
          <a:lstStyle/>
          <a:p>
            <a:r>
              <a:rPr lang="en-US" dirty="0"/>
              <a:t>Most groups allow analyst discretion to filter (75%)</a:t>
            </a:r>
          </a:p>
          <a:p>
            <a:endParaRPr lang="en-US" dirty="0"/>
          </a:p>
          <a:p>
            <a:pPr marL="0" indent="0" algn="ctr">
              <a:buNone/>
            </a:pPr>
            <a:r>
              <a:rPr lang="en-US" b="1" dirty="0"/>
              <a:t>BUT</a:t>
            </a:r>
          </a:p>
          <a:p>
            <a:endParaRPr lang="en-US" dirty="0"/>
          </a:p>
          <a:p>
            <a:r>
              <a:rPr lang="en-US" dirty="0"/>
              <a:t>Groups variably change the weights based on whether the trace is filtered</a:t>
            </a:r>
          </a:p>
          <a:p>
            <a:pPr lvl="1"/>
            <a:r>
              <a:rPr lang="en-US" dirty="0"/>
              <a:t>Some do change the weight (or change the weight only on EH* channels)</a:t>
            </a:r>
          </a:p>
        </p:txBody>
      </p:sp>
      <p:pic>
        <p:nvPicPr>
          <p:cNvPr id="9" name="Picture 8">
            <a:extLst>
              <a:ext uri="{FF2B5EF4-FFF2-40B4-BE49-F238E27FC236}">
                <a16:creationId xmlns:a16="http://schemas.microsoft.com/office/drawing/2014/main" id="{4362060A-7ABC-E442-8393-0C1CE944DA71}"/>
              </a:ext>
            </a:extLst>
          </p:cNvPr>
          <p:cNvPicPr>
            <a:picLocks noChangeAspect="1"/>
          </p:cNvPicPr>
          <p:nvPr/>
        </p:nvPicPr>
        <p:blipFill>
          <a:blip r:embed="rId2"/>
          <a:stretch>
            <a:fillRect/>
          </a:stretch>
        </p:blipFill>
        <p:spPr>
          <a:xfrm>
            <a:off x="838200" y="1825625"/>
            <a:ext cx="3759201" cy="3759201"/>
          </a:xfrm>
          <a:prstGeom prst="rect">
            <a:avLst/>
          </a:prstGeom>
        </p:spPr>
      </p:pic>
    </p:spTree>
    <p:extLst>
      <p:ext uri="{BB962C8B-B14F-4D97-AF65-F5344CB8AC3E}">
        <p14:creationId xmlns:p14="http://schemas.microsoft.com/office/powerpoint/2010/main" val="178709275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{6BFB4A2C-F5ED-CC4E-997A-2F8A6FBB1EBB}tf10001060</Template>
  <TotalTime>3690</TotalTime>
  <Words>2308</Words>
  <Application>Microsoft Macintosh PowerPoint</Application>
  <PresentationFormat>Widescreen</PresentationFormat>
  <Paragraphs>190</Paragraphs>
  <Slides>32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Trebuchet MS</vt:lpstr>
      <vt:lpstr>Wingdings 3</vt:lpstr>
      <vt:lpstr>Facet</vt:lpstr>
      <vt:lpstr>Jiggle Discussion</vt:lpstr>
      <vt:lpstr>Giving the people what they want</vt:lpstr>
      <vt:lpstr>Comparison of GUI views: Catalog View </vt:lpstr>
      <vt:lpstr>Comparison of GUI views: Wave View </vt:lpstr>
      <vt:lpstr>Comparison of Jiggle GUI views: Location View</vt:lpstr>
      <vt:lpstr>Comparison of Jiggle GUI views: Ml View</vt:lpstr>
      <vt:lpstr>Comparison of Jiggle GUI views: Md View</vt:lpstr>
      <vt:lpstr>Best Practices</vt:lpstr>
      <vt:lpstr>Filtering </vt:lpstr>
      <vt:lpstr>What to pick…</vt:lpstr>
      <vt:lpstr>More on picks…</vt:lpstr>
      <vt:lpstr>Use of 4 weight picks (no influence on loc)</vt:lpstr>
      <vt:lpstr>Phase window for picking</vt:lpstr>
      <vt:lpstr>Duration Magnitudes (Md)</vt:lpstr>
      <vt:lpstr>Amplitude Magnitudes (Ml)</vt:lpstr>
      <vt:lpstr>Response Event</vt:lpstr>
      <vt:lpstr>Remote Access</vt:lpstr>
      <vt:lpstr>Improvements to the Map Interface</vt:lpstr>
      <vt:lpstr>Improvements to Picking Interface</vt:lpstr>
      <vt:lpstr>Improvements of Location Interface</vt:lpstr>
      <vt:lpstr>Improvements to Magnitude Interface</vt:lpstr>
      <vt:lpstr>Overall New Feature Request</vt:lpstr>
      <vt:lpstr>Efficiency Hacks</vt:lpstr>
      <vt:lpstr>What did I miss?</vt:lpstr>
      <vt:lpstr>The dark side of the Jiggle.jar</vt:lpstr>
      <vt:lpstr>Use for jiggle.jar outside of the GUI</vt:lpstr>
      <vt:lpstr>DRP/TRP Images</vt:lpstr>
      <vt:lpstr>Hypomag</vt:lpstr>
      <vt:lpstr>Mung</vt:lpstr>
      <vt:lpstr>Creating new triggers</vt:lpstr>
      <vt:lpstr>Submit requests to RCG</vt:lpstr>
      <vt:lpstr>Create new amplitudes</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Jiggle Discussion</dc:title>
  <dc:creator>Weston Thelen</dc:creator>
  <cp:lastModifiedBy>Weston Thelen</cp:lastModifiedBy>
  <cp:revision>44</cp:revision>
  <dcterms:created xsi:type="dcterms:W3CDTF">2018-03-18T23:13:56Z</dcterms:created>
  <dcterms:modified xsi:type="dcterms:W3CDTF">2018-03-21T16:45:54Z</dcterms:modified>
</cp:coreProperties>
</file>