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0" r:id="rId1"/>
  </p:sldMasterIdLst>
  <p:notesMasterIdLst>
    <p:notesMasterId r:id="rId12"/>
  </p:notesMasterIdLst>
  <p:handoutMasterIdLst>
    <p:handoutMasterId r:id="rId13"/>
  </p:handoutMasterIdLst>
  <p:sldIdLst>
    <p:sldId id="300" r:id="rId2"/>
    <p:sldId id="303" r:id="rId3"/>
    <p:sldId id="311" r:id="rId4"/>
    <p:sldId id="302" r:id="rId5"/>
    <p:sldId id="306" r:id="rId6"/>
    <p:sldId id="304" r:id="rId7"/>
    <p:sldId id="305" r:id="rId8"/>
    <p:sldId id="307" r:id="rId9"/>
    <p:sldId id="309" r:id="rId10"/>
    <p:sldId id="310" r:id="rId11"/>
  </p:sldIdLst>
  <p:sldSz cx="12192000" cy="6858000"/>
  <p:notesSz cx="6950075" cy="9236075"/>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000" kern="1200">
        <a:solidFill>
          <a:schemeClr val="tx1"/>
        </a:solidFill>
        <a:latin typeface="Arial" charset="0"/>
        <a:ea typeface="+mn-ea"/>
        <a:cs typeface="+mn-cs"/>
      </a:defRPr>
    </a:lvl1pPr>
    <a:lvl2pPr marL="457200" algn="l" rtl="0" eaLnBrk="0" fontAlgn="base" hangingPunct="0">
      <a:spcBef>
        <a:spcPct val="0"/>
      </a:spcBef>
      <a:spcAft>
        <a:spcPct val="0"/>
      </a:spcAft>
      <a:defRPr sz="4000" kern="1200">
        <a:solidFill>
          <a:schemeClr val="tx1"/>
        </a:solidFill>
        <a:latin typeface="Arial" charset="0"/>
        <a:ea typeface="+mn-ea"/>
        <a:cs typeface="+mn-cs"/>
      </a:defRPr>
    </a:lvl2pPr>
    <a:lvl3pPr marL="914400" algn="l" rtl="0" eaLnBrk="0" fontAlgn="base" hangingPunct="0">
      <a:spcBef>
        <a:spcPct val="0"/>
      </a:spcBef>
      <a:spcAft>
        <a:spcPct val="0"/>
      </a:spcAft>
      <a:defRPr sz="4000" kern="1200">
        <a:solidFill>
          <a:schemeClr val="tx1"/>
        </a:solidFill>
        <a:latin typeface="Arial" charset="0"/>
        <a:ea typeface="+mn-ea"/>
        <a:cs typeface="+mn-cs"/>
      </a:defRPr>
    </a:lvl3pPr>
    <a:lvl4pPr marL="1371600" algn="l" rtl="0" eaLnBrk="0" fontAlgn="base" hangingPunct="0">
      <a:spcBef>
        <a:spcPct val="0"/>
      </a:spcBef>
      <a:spcAft>
        <a:spcPct val="0"/>
      </a:spcAft>
      <a:defRPr sz="4000" kern="1200">
        <a:solidFill>
          <a:schemeClr val="tx1"/>
        </a:solidFill>
        <a:latin typeface="Arial" charset="0"/>
        <a:ea typeface="+mn-ea"/>
        <a:cs typeface="+mn-cs"/>
      </a:defRPr>
    </a:lvl4pPr>
    <a:lvl5pPr marL="1828800" algn="l" rtl="0" eaLnBrk="0" fontAlgn="base" hangingPunct="0">
      <a:spcBef>
        <a:spcPct val="0"/>
      </a:spcBef>
      <a:spcAft>
        <a:spcPct val="0"/>
      </a:spcAft>
      <a:defRPr sz="4000" kern="1200">
        <a:solidFill>
          <a:schemeClr val="tx1"/>
        </a:solidFill>
        <a:latin typeface="Arial" charset="0"/>
        <a:ea typeface="+mn-ea"/>
        <a:cs typeface="+mn-cs"/>
      </a:defRPr>
    </a:lvl5pPr>
    <a:lvl6pPr marL="2286000" algn="l" defTabSz="914400" rtl="0" eaLnBrk="1" latinLnBrk="0" hangingPunct="1">
      <a:defRPr sz="4000" kern="1200">
        <a:solidFill>
          <a:schemeClr val="tx1"/>
        </a:solidFill>
        <a:latin typeface="Arial" charset="0"/>
        <a:ea typeface="+mn-ea"/>
        <a:cs typeface="+mn-cs"/>
      </a:defRPr>
    </a:lvl6pPr>
    <a:lvl7pPr marL="2743200" algn="l" defTabSz="914400" rtl="0" eaLnBrk="1" latinLnBrk="0" hangingPunct="1">
      <a:defRPr sz="4000" kern="1200">
        <a:solidFill>
          <a:schemeClr val="tx1"/>
        </a:solidFill>
        <a:latin typeface="Arial" charset="0"/>
        <a:ea typeface="+mn-ea"/>
        <a:cs typeface="+mn-cs"/>
      </a:defRPr>
    </a:lvl7pPr>
    <a:lvl8pPr marL="3200400" algn="l" defTabSz="914400" rtl="0" eaLnBrk="1" latinLnBrk="0" hangingPunct="1">
      <a:defRPr sz="4000" kern="1200">
        <a:solidFill>
          <a:schemeClr val="tx1"/>
        </a:solidFill>
        <a:latin typeface="Arial" charset="0"/>
        <a:ea typeface="+mn-ea"/>
        <a:cs typeface="+mn-cs"/>
      </a:defRPr>
    </a:lvl8pPr>
    <a:lvl9pPr marL="3657600" algn="l" defTabSz="914400" rtl="0" eaLnBrk="1" latinLnBrk="0" hangingPunct="1">
      <a:defRPr sz="40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4032">
          <p15:clr>
            <a:srgbClr val="A4A3A4"/>
          </p15:clr>
        </p15:guide>
        <p15:guide id="2" orient="horz" pos="768">
          <p15:clr>
            <a:srgbClr val="A4A3A4"/>
          </p15:clr>
        </p15:guide>
        <p15:guide id="3" pos="384">
          <p15:clr>
            <a:srgbClr val="A4A3A4"/>
          </p15:clr>
        </p15:guide>
        <p15:guide id="4" pos="72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FFFF99"/>
    <a:srgbClr val="FF7E79"/>
    <a:srgbClr val="002F57"/>
    <a:srgbClr val="180F9B"/>
    <a:srgbClr val="201258"/>
    <a:srgbClr val="FFCC99"/>
    <a:srgbClr val="99CCFF"/>
    <a:srgbClr val="CCECFF"/>
    <a:srgbClr val="641B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929" autoAdjust="0"/>
    <p:restoredTop sz="94781" autoAdjust="0"/>
  </p:normalViewPr>
  <p:slideViewPr>
    <p:cSldViewPr>
      <p:cViewPr varScale="1">
        <p:scale>
          <a:sx n="136" d="100"/>
          <a:sy n="136" d="100"/>
        </p:scale>
        <p:origin x="-408" y="-96"/>
      </p:cViewPr>
      <p:guideLst>
        <p:guide orient="horz" pos="4032"/>
        <p:guide orient="horz" pos="768"/>
        <p:guide pos="384"/>
        <p:guide pos="72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599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5513" y="4387850"/>
            <a:ext cx="5099050" cy="415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746" tIns="45068" rIns="91746" bIns="45068" numCol="1" anchor="t" anchorCtr="0" compatLnSpc="1">
            <a:prstTxWarp prst="textNoShape">
              <a:avLst/>
            </a:prstTxWarp>
          </a:bodyPr>
          <a:lstStyle/>
          <a:p>
            <a:pPr lvl="0"/>
            <a:r>
              <a:rPr lang="en-US" altLang="x-none" noProof="0"/>
              <a:t>Click to edit Master text styles</a:t>
            </a:r>
          </a:p>
          <a:p>
            <a:pPr lvl="1"/>
            <a:r>
              <a:rPr lang="en-US" altLang="x-none" noProof="0"/>
              <a:t>Second level</a:t>
            </a:r>
          </a:p>
          <a:p>
            <a:pPr lvl="2"/>
            <a:r>
              <a:rPr lang="en-US" altLang="x-none" noProof="0"/>
              <a:t>Third level</a:t>
            </a:r>
          </a:p>
          <a:p>
            <a:pPr lvl="3"/>
            <a:r>
              <a:rPr lang="en-US" altLang="x-none" noProof="0"/>
              <a:t>Fourth level</a:t>
            </a:r>
          </a:p>
          <a:p>
            <a:pPr lvl="4"/>
            <a:r>
              <a:rPr lang="en-US" altLang="x-none" noProof="0"/>
              <a:t>Fifth level</a:t>
            </a:r>
          </a:p>
        </p:txBody>
      </p:sp>
      <p:sp>
        <p:nvSpPr>
          <p:cNvPr id="2051" name="Rectangle 3"/>
          <p:cNvSpPr>
            <a:spLocks noGrp="1" noRot="1" noChangeAspect="1" noChangeArrowheads="1" noTextEdit="1"/>
          </p:cNvSpPr>
          <p:nvPr>
            <p:ph type="sldImg" idx="2"/>
          </p:nvPr>
        </p:nvSpPr>
        <p:spPr bwMode="auto">
          <a:xfrm>
            <a:off x="396875" y="692150"/>
            <a:ext cx="6157913" cy="34639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17477895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39750" y="6083300"/>
            <a:ext cx="2035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8900" tIns="44450" rIns="88900" bIns="44450">
            <a:spAutoFit/>
          </a:bodyPr>
          <a:lstStyle>
            <a:lvl1pPr defTabSz="885825">
              <a:defRPr sz="2400">
                <a:solidFill>
                  <a:schemeClr val="tx1"/>
                </a:solidFill>
                <a:latin typeface="Times New Roman" charset="0"/>
              </a:defRPr>
            </a:lvl1pPr>
            <a:lvl2pPr marL="442913" defTabSz="885825">
              <a:defRPr sz="2400">
                <a:solidFill>
                  <a:schemeClr val="tx1"/>
                </a:solidFill>
                <a:latin typeface="Times New Roman" charset="0"/>
              </a:defRPr>
            </a:lvl2pPr>
            <a:lvl3pPr marL="885825" defTabSz="885825">
              <a:defRPr sz="2400">
                <a:solidFill>
                  <a:schemeClr val="tx1"/>
                </a:solidFill>
                <a:latin typeface="Times New Roman" charset="0"/>
              </a:defRPr>
            </a:lvl3pPr>
            <a:lvl4pPr marL="1327150" defTabSz="885825">
              <a:defRPr sz="2400">
                <a:solidFill>
                  <a:schemeClr val="tx1"/>
                </a:solidFill>
                <a:latin typeface="Times New Roman" charset="0"/>
              </a:defRPr>
            </a:lvl4pPr>
            <a:lvl5pPr marL="1770063" defTabSz="885825">
              <a:defRPr sz="2400">
                <a:solidFill>
                  <a:schemeClr val="tx1"/>
                </a:solidFill>
                <a:latin typeface="Times New Roman" charset="0"/>
              </a:defRPr>
            </a:lvl5pPr>
            <a:lvl6pPr marL="2227263" defTabSz="885825" eaLnBrk="0" fontAlgn="base" hangingPunct="0">
              <a:spcBef>
                <a:spcPct val="0"/>
              </a:spcBef>
              <a:spcAft>
                <a:spcPct val="0"/>
              </a:spcAft>
              <a:defRPr sz="2400">
                <a:solidFill>
                  <a:schemeClr val="tx1"/>
                </a:solidFill>
                <a:latin typeface="Times New Roman" charset="0"/>
              </a:defRPr>
            </a:lvl6pPr>
            <a:lvl7pPr marL="2684463" defTabSz="885825" eaLnBrk="0" fontAlgn="base" hangingPunct="0">
              <a:spcBef>
                <a:spcPct val="0"/>
              </a:spcBef>
              <a:spcAft>
                <a:spcPct val="0"/>
              </a:spcAft>
              <a:defRPr sz="2400">
                <a:solidFill>
                  <a:schemeClr val="tx1"/>
                </a:solidFill>
                <a:latin typeface="Times New Roman" charset="0"/>
              </a:defRPr>
            </a:lvl7pPr>
            <a:lvl8pPr marL="3141663" defTabSz="885825" eaLnBrk="0" fontAlgn="base" hangingPunct="0">
              <a:spcBef>
                <a:spcPct val="0"/>
              </a:spcBef>
              <a:spcAft>
                <a:spcPct val="0"/>
              </a:spcAft>
              <a:defRPr sz="2400">
                <a:solidFill>
                  <a:schemeClr val="tx1"/>
                </a:solidFill>
                <a:latin typeface="Times New Roman" charset="0"/>
              </a:defRPr>
            </a:lvl8pPr>
            <a:lvl9pPr marL="3598863" defTabSz="885825" eaLnBrk="0" fontAlgn="base" hangingPunct="0">
              <a:spcBef>
                <a:spcPct val="0"/>
              </a:spcBef>
              <a:spcAft>
                <a:spcPct val="0"/>
              </a:spcAft>
              <a:defRPr sz="2400">
                <a:solidFill>
                  <a:schemeClr val="tx1"/>
                </a:solidFill>
                <a:latin typeface="Times New Roman" charset="0"/>
              </a:defRPr>
            </a:lvl9pPr>
          </a:lstStyle>
          <a:p>
            <a:pPr>
              <a:defRPr/>
            </a:pPr>
            <a:r>
              <a:rPr lang="en-US" altLang="x-none" sz="1000" b="1">
                <a:solidFill>
                  <a:schemeClr val="bg1"/>
                </a:solidFill>
                <a:latin typeface="Arial" charset="0"/>
              </a:rPr>
              <a:t>U.S. Department of the Interior</a:t>
            </a:r>
          </a:p>
          <a:p>
            <a:pPr>
              <a:defRPr/>
            </a:pPr>
            <a:r>
              <a:rPr lang="en-US" altLang="x-none" sz="1000" b="1">
                <a:solidFill>
                  <a:schemeClr val="bg1"/>
                </a:solidFill>
                <a:latin typeface="Arial" charset="0"/>
              </a:rPr>
              <a:t>U.S. Geological Survey</a:t>
            </a:r>
          </a:p>
        </p:txBody>
      </p:sp>
      <p:pic>
        <p:nvPicPr>
          <p:cNvPr id="5" name="Picture 9" descr="ident_4_onscreen_png"/>
          <p:cNvPicPr>
            <a:picLocks noChangeAspect="1" noChangeArrowheads="1"/>
          </p:cNvPicPr>
          <p:nvPr/>
        </p:nvPicPr>
        <p:blipFill>
          <a:blip r:embed="rId2">
            <a:lum bright="100000"/>
            <a:extLst>
              <a:ext uri="{28A0092B-C50C-407E-A947-70E740481C1C}">
                <a14:useLocalDpi xmlns:a14="http://schemas.microsoft.com/office/drawing/2010/main" val="0"/>
              </a:ext>
            </a:extLst>
          </a:blip>
          <a:srcRect/>
          <a:stretch>
            <a:fillRect/>
          </a:stretch>
        </p:blipFill>
        <p:spPr bwMode="black">
          <a:xfrm>
            <a:off x="609600" y="461963"/>
            <a:ext cx="2057400"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50" name="Rectangle 2"/>
          <p:cNvSpPr>
            <a:spLocks noGrp="1" noChangeArrowheads="1"/>
          </p:cNvSpPr>
          <p:nvPr>
            <p:ph type="ctrTitle"/>
          </p:nvPr>
        </p:nvSpPr>
        <p:spPr>
          <a:xfrm>
            <a:off x="508000" y="2286000"/>
            <a:ext cx="11074400" cy="1143000"/>
          </a:xfrm>
        </p:spPr>
        <p:txBody>
          <a:bodyPr/>
          <a:lstStyle>
            <a:lvl1pPr>
              <a:defRPr sz="4400"/>
            </a:lvl1pPr>
          </a:lstStyle>
          <a:p>
            <a:pPr lvl="0"/>
            <a:r>
              <a:rPr lang="en-US" altLang="x-none" noProof="0"/>
              <a:t>Click to edit Master title style</a:t>
            </a:r>
          </a:p>
        </p:txBody>
      </p:sp>
      <p:sp>
        <p:nvSpPr>
          <p:cNvPr id="104451" name="Rectangle 3"/>
          <p:cNvSpPr>
            <a:spLocks noGrp="1" noChangeArrowheads="1"/>
          </p:cNvSpPr>
          <p:nvPr>
            <p:ph type="subTitle" idx="1"/>
          </p:nvPr>
        </p:nvSpPr>
        <p:spPr>
          <a:xfrm>
            <a:off x="508000" y="3886200"/>
            <a:ext cx="11074400" cy="1752600"/>
          </a:xfrm>
        </p:spPr>
        <p:txBody>
          <a:bodyPr/>
          <a:lstStyle>
            <a:lvl1pPr marL="0" indent="0">
              <a:buFont typeface="Wingdings" charset="2"/>
              <a:buNone/>
              <a:defRPr/>
            </a:lvl1pPr>
          </a:lstStyle>
          <a:p>
            <a:pPr lvl="0"/>
            <a:r>
              <a:rPr lang="en-US" altLang="x-none" noProof="0"/>
              <a:t>Click to edit Master subtitle style</a:t>
            </a:r>
          </a:p>
        </p:txBody>
      </p:sp>
    </p:spTree>
    <p:extLst>
      <p:ext uri="{BB962C8B-B14F-4D97-AF65-F5344CB8AC3E}">
        <p14:creationId xmlns:p14="http://schemas.microsoft.com/office/powerpoint/2010/main" val="101482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4721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3800" y="152400"/>
            <a:ext cx="27686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8000" y="152400"/>
            <a:ext cx="81026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18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094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942583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371600"/>
            <a:ext cx="5435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46800" y="1371600"/>
            <a:ext cx="5435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407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299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15281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2000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81076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7615646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F57"/>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152400"/>
            <a:ext cx="11074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488" tIns="44450" rIns="90488" bIns="44450" numCol="1" anchor="ctr" anchorCtr="0" compatLnSpc="1">
            <a:prstTxWarp prst="textNoShape">
              <a:avLst/>
            </a:prstTxWarp>
          </a:bodyPr>
          <a:lstStyle/>
          <a:p>
            <a:pPr lvl="0"/>
            <a:r>
              <a:rPr lang="en-US" altLang="x-none"/>
              <a:t>Click to edit Master </a:t>
            </a:r>
          </a:p>
        </p:txBody>
      </p:sp>
      <p:sp>
        <p:nvSpPr>
          <p:cNvPr id="1027" name="Rectangle 3"/>
          <p:cNvSpPr>
            <a:spLocks noGrp="1" noChangeArrowheads="1"/>
          </p:cNvSpPr>
          <p:nvPr>
            <p:ph type="body" idx="1"/>
          </p:nvPr>
        </p:nvSpPr>
        <p:spPr bwMode="auto">
          <a:xfrm>
            <a:off x="508000" y="1371600"/>
            <a:ext cx="1107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ltLang="x-none"/>
              <a:t>First level</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pic>
        <p:nvPicPr>
          <p:cNvPr id="1028" name="Picture 11" descr="ident-small_4_onscreen_png"/>
          <p:cNvPicPr>
            <a:picLocks noChangeAspect="1" noChangeArrowheads="1"/>
          </p:cNvPicPr>
          <p:nvPr/>
        </p:nvPicPr>
        <p:blipFill>
          <a:blip r:embed="rId13">
            <a:lum bright="100000"/>
            <a:extLst>
              <a:ext uri="{28A0092B-C50C-407E-A947-70E740481C1C}">
                <a14:useLocalDpi xmlns:a14="http://schemas.microsoft.com/office/drawing/2010/main" val="0"/>
              </a:ext>
            </a:extLst>
          </a:blip>
          <a:srcRect/>
          <a:stretch>
            <a:fillRect/>
          </a:stretch>
        </p:blipFill>
        <p:spPr bwMode="black">
          <a:xfrm>
            <a:off x="609600" y="6094413"/>
            <a:ext cx="1143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4"/>
          <p:cNvSpPr txBox="1">
            <a:spLocks noChangeArrowheads="1"/>
          </p:cNvSpPr>
          <p:nvPr userDrawn="1"/>
        </p:nvSpPr>
        <p:spPr bwMode="auto">
          <a:xfrm>
            <a:off x="12133263" y="484188"/>
            <a:ext cx="1841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000">
                <a:solidFill>
                  <a:schemeClr val="tx1"/>
                </a:solidFill>
                <a:latin typeface="Arial" charset="0"/>
              </a:defRPr>
            </a:lvl1pPr>
            <a:lvl2pPr marL="742950" indent="-285750">
              <a:defRPr sz="4000">
                <a:solidFill>
                  <a:schemeClr val="tx1"/>
                </a:solidFill>
                <a:latin typeface="Arial" charset="0"/>
              </a:defRPr>
            </a:lvl2pPr>
            <a:lvl3pPr marL="1143000" indent="-228600">
              <a:defRPr sz="4000">
                <a:solidFill>
                  <a:schemeClr val="tx1"/>
                </a:solidFill>
                <a:latin typeface="Arial" charset="0"/>
              </a:defRPr>
            </a:lvl3pPr>
            <a:lvl4pPr marL="1600200" indent="-228600">
              <a:defRPr sz="4000">
                <a:solidFill>
                  <a:schemeClr val="tx1"/>
                </a:solidFill>
                <a:latin typeface="Arial" charset="0"/>
              </a:defRPr>
            </a:lvl4pPr>
            <a:lvl5pPr marL="2057400" indent="-22860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defRPr/>
            </a:pPr>
            <a:endParaRPr lang="x-none" altLang="x-none"/>
          </a:p>
        </p:txBody>
      </p:sp>
    </p:spTree>
  </p:cSld>
  <p:clrMap bg1="lt1" tx1="dk1" bg2="lt2" tx2="dk2" accent1="accent1" accent2="accent2" accent3="accent3" accent4="accent4" accent5="accent5" accent6="accent6" hlink="hlink" folHlink="folHlink"/>
  <p:sldLayoutIdLst>
    <p:sldLayoutId id="2147483725"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3600" b="1" kern="1200">
          <a:solidFill>
            <a:srgbClr val="FFFF99"/>
          </a:solidFill>
          <a:latin typeface="+mj-lt"/>
          <a:ea typeface="+mj-ea"/>
          <a:cs typeface="+mj-cs"/>
        </a:defRPr>
      </a:lvl1pPr>
      <a:lvl2pPr algn="l" rtl="0" eaLnBrk="0" fontAlgn="base" hangingPunct="0">
        <a:spcBef>
          <a:spcPct val="0"/>
        </a:spcBef>
        <a:spcAft>
          <a:spcPct val="0"/>
        </a:spcAft>
        <a:defRPr sz="3600" b="1">
          <a:solidFill>
            <a:srgbClr val="FFFF99"/>
          </a:solidFill>
          <a:latin typeface="Arial" charset="0"/>
        </a:defRPr>
      </a:lvl2pPr>
      <a:lvl3pPr algn="l" rtl="0" eaLnBrk="0" fontAlgn="base" hangingPunct="0">
        <a:spcBef>
          <a:spcPct val="0"/>
        </a:spcBef>
        <a:spcAft>
          <a:spcPct val="0"/>
        </a:spcAft>
        <a:defRPr sz="3600" b="1">
          <a:solidFill>
            <a:srgbClr val="FFFF99"/>
          </a:solidFill>
          <a:latin typeface="Arial" charset="0"/>
        </a:defRPr>
      </a:lvl3pPr>
      <a:lvl4pPr algn="l" rtl="0" eaLnBrk="0" fontAlgn="base" hangingPunct="0">
        <a:spcBef>
          <a:spcPct val="0"/>
        </a:spcBef>
        <a:spcAft>
          <a:spcPct val="0"/>
        </a:spcAft>
        <a:defRPr sz="3600" b="1">
          <a:solidFill>
            <a:srgbClr val="FFFF99"/>
          </a:solidFill>
          <a:latin typeface="Arial" charset="0"/>
        </a:defRPr>
      </a:lvl4pPr>
      <a:lvl5pPr algn="l" rtl="0" eaLnBrk="0" fontAlgn="base" hangingPunct="0">
        <a:spcBef>
          <a:spcPct val="0"/>
        </a:spcBef>
        <a:spcAft>
          <a:spcPct val="0"/>
        </a:spcAft>
        <a:defRPr sz="3600" b="1">
          <a:solidFill>
            <a:srgbClr val="FFFF99"/>
          </a:solidFill>
          <a:latin typeface="Arial" charset="0"/>
        </a:defRPr>
      </a:lvl5pPr>
      <a:lvl6pPr marL="457200" algn="l" rtl="0" eaLnBrk="1" fontAlgn="base" hangingPunct="1">
        <a:spcBef>
          <a:spcPct val="0"/>
        </a:spcBef>
        <a:spcAft>
          <a:spcPct val="0"/>
        </a:spcAft>
        <a:defRPr sz="3600" b="1">
          <a:solidFill>
            <a:srgbClr val="FFFF99"/>
          </a:solidFill>
          <a:latin typeface="Arial" charset="0"/>
        </a:defRPr>
      </a:lvl6pPr>
      <a:lvl7pPr marL="914400" algn="l" rtl="0" eaLnBrk="1" fontAlgn="base" hangingPunct="1">
        <a:spcBef>
          <a:spcPct val="0"/>
        </a:spcBef>
        <a:spcAft>
          <a:spcPct val="0"/>
        </a:spcAft>
        <a:defRPr sz="3600" b="1">
          <a:solidFill>
            <a:srgbClr val="FFFF99"/>
          </a:solidFill>
          <a:latin typeface="Arial" charset="0"/>
        </a:defRPr>
      </a:lvl7pPr>
      <a:lvl8pPr marL="1371600" algn="l" rtl="0" eaLnBrk="1" fontAlgn="base" hangingPunct="1">
        <a:spcBef>
          <a:spcPct val="0"/>
        </a:spcBef>
        <a:spcAft>
          <a:spcPct val="0"/>
        </a:spcAft>
        <a:defRPr sz="3600" b="1">
          <a:solidFill>
            <a:srgbClr val="FFFF99"/>
          </a:solidFill>
          <a:latin typeface="Arial" charset="0"/>
        </a:defRPr>
      </a:lvl8pPr>
      <a:lvl9pPr marL="1828800" algn="l" rtl="0" eaLnBrk="1" fontAlgn="base" hangingPunct="1">
        <a:spcBef>
          <a:spcPct val="0"/>
        </a:spcBef>
        <a:spcAft>
          <a:spcPct val="0"/>
        </a:spcAft>
        <a:defRPr sz="3600" b="1">
          <a:solidFill>
            <a:srgbClr val="FFFF99"/>
          </a:solidFill>
          <a:latin typeface="Arial" charset="0"/>
        </a:defRPr>
      </a:lvl9pPr>
    </p:titleStyle>
    <p:bodyStyle>
      <a:lvl1pPr marL="342900" indent="-342900" algn="l" rtl="0" eaLnBrk="0" fontAlgn="base" hangingPunct="0">
        <a:spcBef>
          <a:spcPct val="20000"/>
        </a:spcBef>
        <a:spcAft>
          <a:spcPct val="0"/>
        </a:spcAft>
        <a:buClr>
          <a:srgbClr val="FFFF99"/>
        </a:buClr>
        <a:buSzPct val="125000"/>
        <a:buFont typeface="Wingdings" charset="2"/>
        <a:buChar char="§"/>
        <a:defRPr sz="2800" b="1" kern="1200">
          <a:solidFill>
            <a:schemeClr val="bg1"/>
          </a:solidFill>
          <a:latin typeface="+mn-lt"/>
          <a:ea typeface="+mn-ea"/>
          <a:cs typeface="+mn-cs"/>
        </a:defRPr>
      </a:lvl1pPr>
      <a:lvl2pPr marL="742950" indent="-285750" algn="l" rtl="0" eaLnBrk="0" fontAlgn="base" hangingPunct="0">
        <a:spcBef>
          <a:spcPct val="20000"/>
        </a:spcBef>
        <a:spcAft>
          <a:spcPct val="0"/>
        </a:spcAft>
        <a:buClr>
          <a:srgbClr val="FFFF99"/>
        </a:buClr>
        <a:buSzPct val="125000"/>
        <a:buFont typeface="Wingdings" charset="2"/>
        <a:buChar char="§"/>
        <a:defRPr sz="2400" b="1" kern="1200">
          <a:solidFill>
            <a:schemeClr val="bg1"/>
          </a:solidFill>
          <a:latin typeface="+mn-lt"/>
          <a:ea typeface="+mn-ea"/>
          <a:cs typeface="+mn-cs"/>
        </a:defRPr>
      </a:lvl2pPr>
      <a:lvl3pPr marL="1143000" indent="-228600" algn="l" rtl="0" eaLnBrk="0" fontAlgn="base" hangingPunct="0">
        <a:spcBef>
          <a:spcPct val="20000"/>
        </a:spcBef>
        <a:spcAft>
          <a:spcPct val="0"/>
        </a:spcAft>
        <a:buClr>
          <a:srgbClr val="FFFF99"/>
        </a:buClr>
        <a:buSzPct val="125000"/>
        <a:buFont typeface="Wingdings" charset="2"/>
        <a:buChar char="§"/>
        <a:defRPr sz="2000" b="1" kern="1200">
          <a:solidFill>
            <a:schemeClr val="bg1"/>
          </a:solidFill>
          <a:latin typeface="+mn-lt"/>
          <a:ea typeface="+mn-ea"/>
          <a:cs typeface="+mn-cs"/>
        </a:defRPr>
      </a:lvl3pPr>
      <a:lvl4pPr marL="1600200" indent="-228600" algn="l" rtl="0" eaLnBrk="0" fontAlgn="base" hangingPunct="0">
        <a:spcBef>
          <a:spcPct val="20000"/>
        </a:spcBef>
        <a:spcAft>
          <a:spcPct val="0"/>
        </a:spcAft>
        <a:buClr>
          <a:srgbClr val="FFFF99"/>
        </a:buClr>
        <a:buSzPct val="125000"/>
        <a:buFont typeface="Wingdings" charset="2"/>
        <a:buChar char="§"/>
        <a:defRPr b="1" kern="1200">
          <a:solidFill>
            <a:schemeClr val="bg1"/>
          </a:solidFill>
          <a:latin typeface="+mn-lt"/>
          <a:ea typeface="+mn-ea"/>
          <a:cs typeface="+mn-cs"/>
        </a:defRPr>
      </a:lvl4pPr>
      <a:lvl5pPr marL="2057400" indent="-228600" algn="l" rtl="0" eaLnBrk="0" fontAlgn="base" hangingPunct="0">
        <a:spcBef>
          <a:spcPct val="20000"/>
        </a:spcBef>
        <a:spcAft>
          <a:spcPct val="0"/>
        </a:spcAft>
        <a:buClr>
          <a:srgbClr val="FFFF99"/>
        </a:buClr>
        <a:buSzPct val="125000"/>
        <a:buFont typeface="Wingdings" charset="2"/>
        <a:buChar char="§"/>
        <a:defRPr b="1"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eaLnBrk="1" hangingPunct="1">
              <a:defRPr/>
            </a:pPr>
            <a:r>
              <a:rPr lang="en-US" dirty="0"/>
              <a:t>AQMS Modules</a:t>
            </a:r>
          </a:p>
        </p:txBody>
      </p:sp>
      <p:sp>
        <p:nvSpPr>
          <p:cNvPr id="4" name="Subtitle 3"/>
          <p:cNvSpPr>
            <a:spLocks noGrp="1"/>
          </p:cNvSpPr>
          <p:nvPr>
            <p:ph type="subTitle" idx="1"/>
          </p:nvPr>
        </p:nvSpPr>
        <p:spPr>
          <a:xfrm>
            <a:off x="508000" y="4267200"/>
            <a:ext cx="11074400" cy="1752600"/>
          </a:xfrm>
        </p:spPr>
        <p:txBody>
          <a:bodyPr/>
          <a:lstStyle/>
          <a:p>
            <a:pPr eaLnBrk="1" hangingPunct="1">
              <a:defRPr/>
            </a:pPr>
            <a:r>
              <a:rPr lang="en-US" dirty="0" err="1"/>
              <a:t>NetOps</a:t>
            </a:r>
            <a:r>
              <a:rPr lang="en-US" dirty="0"/>
              <a:t> IX</a:t>
            </a:r>
          </a:p>
          <a:p>
            <a:pPr eaLnBrk="1" hangingPunct="1">
              <a:defRPr/>
            </a:pPr>
            <a:r>
              <a:rPr lang="en-US" dirty="0"/>
              <a:t>20 March 2018</a:t>
            </a:r>
          </a:p>
          <a:p>
            <a:pPr eaLnBrk="1" hangingPunct="1">
              <a:defRPr/>
            </a:pPr>
            <a:r>
              <a:rPr lang="en-US" dirty="0"/>
              <a:t>Session facilitator: Brian Shiro (</a:t>
            </a:r>
            <a:r>
              <a:rPr lang="en-US" dirty="0" err="1"/>
              <a:t>bshiro@usgs.gov</a:t>
            </a:r>
            <a:r>
              <a:rPr lang="en-US"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9BE5C0-503D-C14C-844D-3FD5F0AAA9E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xmlns="" id="{09961EB2-52C0-0D48-B86F-C81FCF14848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06489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45B067-8E65-5644-A93A-CE26A9C70080}"/>
              </a:ext>
            </a:extLst>
          </p:cNvPr>
          <p:cNvSpPr>
            <a:spLocks noGrp="1"/>
          </p:cNvSpPr>
          <p:nvPr>
            <p:ph type="title"/>
          </p:nvPr>
        </p:nvSpPr>
        <p:spPr/>
        <p:txBody>
          <a:bodyPr/>
          <a:lstStyle/>
          <a:p>
            <a:r>
              <a:rPr lang="en-US" dirty="0"/>
              <a:t>Motivations</a:t>
            </a:r>
          </a:p>
        </p:txBody>
      </p:sp>
      <p:sp>
        <p:nvSpPr>
          <p:cNvPr id="3" name="Content Placeholder 2">
            <a:extLst>
              <a:ext uri="{FF2B5EF4-FFF2-40B4-BE49-F238E27FC236}">
                <a16:creationId xmlns:a16="http://schemas.microsoft.com/office/drawing/2014/main" xmlns="" id="{8CEB428A-647D-3D4A-BD2D-1AED9797696F}"/>
              </a:ext>
            </a:extLst>
          </p:cNvPr>
          <p:cNvSpPr>
            <a:spLocks noGrp="1"/>
          </p:cNvSpPr>
          <p:nvPr>
            <p:ph idx="1"/>
          </p:nvPr>
        </p:nvSpPr>
        <p:spPr>
          <a:xfrm>
            <a:off x="508000" y="1371600"/>
            <a:ext cx="11074400" cy="4800600"/>
          </a:xfrm>
        </p:spPr>
        <p:txBody>
          <a:bodyPr/>
          <a:lstStyle/>
          <a:p>
            <a:r>
              <a:rPr lang="en-US" dirty="0"/>
              <a:t>To highlight some useful/popular contributed modules</a:t>
            </a:r>
          </a:p>
          <a:p>
            <a:r>
              <a:rPr lang="en-US" dirty="0"/>
              <a:t>To make contributed modules easier to install/configure</a:t>
            </a:r>
          </a:p>
          <a:p>
            <a:r>
              <a:rPr lang="en-US" dirty="0"/>
              <a:t>To discuss when/how contributed modules should merge into the main AQMS distribution</a:t>
            </a:r>
          </a:p>
          <a:p>
            <a:r>
              <a:rPr lang="en-US" dirty="0"/>
              <a:t>… To improve and extend the functionality of AQMS</a:t>
            </a:r>
          </a:p>
          <a:p>
            <a:pPr marL="0" indent="0">
              <a:buNone/>
            </a:pPr>
            <a:endParaRPr lang="en-US" dirty="0"/>
          </a:p>
          <a:p>
            <a:pPr marL="0" indent="0">
              <a:buNone/>
            </a:pPr>
            <a:r>
              <a:rPr lang="en-US" i="1" dirty="0"/>
              <a:t>Note: </a:t>
            </a:r>
            <a:r>
              <a:rPr lang="en-US" dirty="0"/>
              <a:t>We’ll draw a clear distinction between modules meant for integration into AQMS vs. external APIs or systems that might work with AQMS (tomorrow’s 9am session).</a:t>
            </a:r>
          </a:p>
        </p:txBody>
      </p:sp>
    </p:spTree>
    <p:extLst>
      <p:ext uri="{BB962C8B-B14F-4D97-AF65-F5344CB8AC3E}">
        <p14:creationId xmlns:p14="http://schemas.microsoft.com/office/powerpoint/2010/main" val="26923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D1BFB7-CEAA-814E-A559-D9AAA7D781F8}"/>
              </a:ext>
            </a:extLst>
          </p:cNvPr>
          <p:cNvSpPr>
            <a:spLocks noGrp="1"/>
          </p:cNvSpPr>
          <p:nvPr>
            <p:ph type="title"/>
          </p:nvPr>
        </p:nvSpPr>
        <p:spPr/>
        <p:txBody>
          <a:bodyPr/>
          <a:lstStyle/>
          <a:p>
            <a:r>
              <a:rPr lang="en-US" dirty="0"/>
              <a:t>What is AQMS and what should be AQMS?</a:t>
            </a:r>
          </a:p>
        </p:txBody>
      </p:sp>
      <p:pic>
        <p:nvPicPr>
          <p:cNvPr id="5" name="Content Placeholder 4">
            <a:extLst>
              <a:ext uri="{FF2B5EF4-FFF2-40B4-BE49-F238E27FC236}">
                <a16:creationId xmlns:a16="http://schemas.microsoft.com/office/drawing/2014/main" xmlns="" id="{8D13080A-54A0-A14A-8CDB-2A620682CB18}"/>
              </a:ext>
            </a:extLst>
          </p:cNvPr>
          <p:cNvPicPr>
            <a:picLocks noGrp="1" noChangeAspect="1"/>
          </p:cNvPicPr>
          <p:nvPr>
            <p:ph idx="1"/>
          </p:nvPr>
        </p:nvPicPr>
        <p:blipFill>
          <a:blip r:embed="rId2"/>
          <a:stretch>
            <a:fillRect/>
          </a:stretch>
        </p:blipFill>
        <p:spPr>
          <a:xfrm>
            <a:off x="2133600" y="1066800"/>
            <a:ext cx="7442200" cy="5457613"/>
          </a:xfrm>
        </p:spPr>
      </p:pic>
    </p:spTree>
    <p:extLst>
      <p:ext uri="{BB962C8B-B14F-4D97-AF65-F5344CB8AC3E}">
        <p14:creationId xmlns:p14="http://schemas.microsoft.com/office/powerpoint/2010/main" val="2414352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A5FB20-2A70-9E42-B15E-199ED617E81E}"/>
              </a:ext>
            </a:extLst>
          </p:cNvPr>
          <p:cNvSpPr>
            <a:spLocks noGrp="1"/>
          </p:cNvSpPr>
          <p:nvPr>
            <p:ph type="title"/>
          </p:nvPr>
        </p:nvSpPr>
        <p:spPr/>
        <p:txBody>
          <a:bodyPr/>
          <a:lstStyle/>
          <a:p>
            <a:r>
              <a:rPr lang="en-US" dirty="0"/>
              <a:t>1. Contributed modules available now</a:t>
            </a:r>
          </a:p>
        </p:txBody>
      </p:sp>
      <p:sp>
        <p:nvSpPr>
          <p:cNvPr id="3" name="Content Placeholder 2">
            <a:extLst>
              <a:ext uri="{FF2B5EF4-FFF2-40B4-BE49-F238E27FC236}">
                <a16:creationId xmlns:a16="http://schemas.microsoft.com/office/drawing/2014/main" xmlns="" id="{46FE7C5A-60B9-E149-AF84-924EA8CBC1CB}"/>
              </a:ext>
            </a:extLst>
          </p:cNvPr>
          <p:cNvSpPr>
            <a:spLocks noGrp="1"/>
          </p:cNvSpPr>
          <p:nvPr>
            <p:ph idx="1"/>
          </p:nvPr>
        </p:nvSpPr>
        <p:spPr/>
        <p:txBody>
          <a:bodyPr/>
          <a:lstStyle/>
          <a:p>
            <a:r>
              <a:rPr lang="en-US" dirty="0"/>
              <a:t>Examples:</a:t>
            </a:r>
          </a:p>
          <a:p>
            <a:pPr lvl="1"/>
            <a:r>
              <a:rPr lang="en-US" dirty="0"/>
              <a:t>EREMARK, FPFIT, FMHASH, SWARMON, TMTS2, </a:t>
            </a:r>
            <a:r>
              <a:rPr lang="en-US" dirty="0" smtClean="0"/>
              <a:t>WEBICORER, </a:t>
            </a:r>
            <a:r>
              <a:rPr lang="en-US" dirty="0" err="1" smtClean="0"/>
              <a:t>HypoDD</a:t>
            </a:r>
            <a:endParaRPr lang="en-US" dirty="0"/>
          </a:p>
          <a:p>
            <a:r>
              <a:rPr lang="en-US" dirty="0"/>
              <a:t>Seem to be located in difference places on the repo:</a:t>
            </a:r>
          </a:p>
          <a:p>
            <a:pPr lvl="1"/>
            <a:r>
              <a:rPr lang="en-US" dirty="0"/>
              <a:t>/</a:t>
            </a:r>
            <a:r>
              <a:rPr lang="en-US" dirty="0" err="1"/>
              <a:t>Contrib</a:t>
            </a:r>
            <a:r>
              <a:rPr lang="en-US" dirty="0"/>
              <a:t>/</a:t>
            </a:r>
          </a:p>
          <a:p>
            <a:pPr lvl="1"/>
            <a:r>
              <a:rPr lang="en-US" dirty="0"/>
              <a:t>/PP/trunk/</a:t>
            </a:r>
            <a:r>
              <a:rPr lang="en-US" dirty="0" err="1"/>
              <a:t>PP_tasks</a:t>
            </a:r>
            <a:r>
              <a:rPr lang="en-US" dirty="0"/>
              <a:t>/ and /PP/trunk/</a:t>
            </a:r>
            <a:r>
              <a:rPr lang="en-US" dirty="0" err="1"/>
              <a:t>FMHash</a:t>
            </a:r>
            <a:endParaRPr lang="en-US" dirty="0"/>
          </a:p>
          <a:p>
            <a:pPr lvl="1"/>
            <a:r>
              <a:rPr lang="en-US" dirty="0"/>
              <a:t>/PP/branches/**-dev-branch/</a:t>
            </a:r>
            <a:r>
              <a:rPr lang="en-US" dirty="0" err="1"/>
              <a:t>PP_tasks</a:t>
            </a:r>
            <a:r>
              <a:rPr lang="en-US" dirty="0"/>
              <a:t>/ and /PP/branches/**-dev-branch/</a:t>
            </a:r>
            <a:r>
              <a:rPr lang="en-US" dirty="0" err="1"/>
              <a:t>FMHash</a:t>
            </a:r>
            <a:endParaRPr lang="en-US" dirty="0"/>
          </a:p>
          <a:p>
            <a:pPr lvl="1"/>
            <a:r>
              <a:rPr lang="en-US" dirty="0"/>
              <a:t>/RT/branches/**-branch/TMTS2</a:t>
            </a:r>
          </a:p>
        </p:txBody>
      </p:sp>
    </p:spTree>
    <p:extLst>
      <p:ext uri="{BB962C8B-B14F-4D97-AF65-F5344CB8AC3E}">
        <p14:creationId xmlns:p14="http://schemas.microsoft.com/office/powerpoint/2010/main" val="4078419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712D0A-5CEC-F548-928B-E75D15F49571}"/>
              </a:ext>
            </a:extLst>
          </p:cNvPr>
          <p:cNvSpPr>
            <a:spLocks noGrp="1"/>
          </p:cNvSpPr>
          <p:nvPr>
            <p:ph type="title"/>
          </p:nvPr>
        </p:nvSpPr>
        <p:spPr/>
        <p:txBody>
          <a:bodyPr/>
          <a:lstStyle/>
          <a:p>
            <a:r>
              <a:rPr lang="en-US" dirty="0"/>
              <a:t>2. Your favorite modules</a:t>
            </a:r>
          </a:p>
        </p:txBody>
      </p:sp>
      <p:sp>
        <p:nvSpPr>
          <p:cNvPr id="3" name="Content Placeholder 2">
            <a:extLst>
              <a:ext uri="{FF2B5EF4-FFF2-40B4-BE49-F238E27FC236}">
                <a16:creationId xmlns:a16="http://schemas.microsoft.com/office/drawing/2014/main" xmlns="" id="{DA8E11CE-1442-3C47-9228-82144BF9C340}"/>
              </a:ext>
            </a:extLst>
          </p:cNvPr>
          <p:cNvSpPr>
            <a:spLocks noGrp="1"/>
          </p:cNvSpPr>
          <p:nvPr>
            <p:ph idx="1"/>
          </p:nvPr>
        </p:nvSpPr>
        <p:spPr/>
        <p:txBody>
          <a:bodyPr/>
          <a:lstStyle/>
          <a:p>
            <a:r>
              <a:rPr lang="en-US" dirty="0"/>
              <a:t>What are your “must-have” modules</a:t>
            </a:r>
            <a:r>
              <a:rPr lang="en-US" dirty="0" smtClean="0"/>
              <a:t>?</a:t>
            </a:r>
          </a:p>
          <a:p>
            <a:pPr lvl="1"/>
            <a:r>
              <a:rPr lang="en-US" dirty="0" smtClean="0"/>
              <a:t>TMTS2, FPFIT, SWARMON, FMHASH, </a:t>
            </a:r>
            <a:r>
              <a:rPr lang="en-US" dirty="0" err="1" smtClean="0"/>
              <a:t>dbselect</a:t>
            </a:r>
            <a:r>
              <a:rPr lang="en-US" dirty="0" smtClean="0"/>
              <a:t>, </a:t>
            </a:r>
            <a:r>
              <a:rPr lang="en-US" dirty="0" err="1" smtClean="0"/>
              <a:t>qml</a:t>
            </a:r>
            <a:r>
              <a:rPr lang="en-US" dirty="0" smtClean="0"/>
              <a:t>, </a:t>
            </a:r>
            <a:r>
              <a:rPr lang="en-US" dirty="0" err="1" smtClean="0"/>
              <a:t>HypoDD</a:t>
            </a:r>
            <a:r>
              <a:rPr lang="en-US" dirty="0" smtClean="0"/>
              <a:t>, </a:t>
            </a:r>
            <a:r>
              <a:rPr lang="en-US" dirty="0" err="1" smtClean="0"/>
              <a:t>eremark</a:t>
            </a:r>
            <a:r>
              <a:rPr lang="en-US" dirty="0" smtClean="0"/>
              <a:t> (at AVO)</a:t>
            </a:r>
          </a:p>
          <a:p>
            <a:pPr lvl="1"/>
            <a:r>
              <a:rPr lang="en-US" dirty="0" smtClean="0"/>
              <a:t>Importing historical event parameters and data into the database (used rarely but important)</a:t>
            </a:r>
          </a:p>
          <a:p>
            <a:pPr lvl="1"/>
            <a:r>
              <a:rPr lang="en-US" dirty="0" smtClean="0"/>
              <a:t>Ones that write to DB </a:t>
            </a:r>
            <a:r>
              <a:rPr lang="en-US" dirty="0" err="1" smtClean="0"/>
              <a:t>vs</a:t>
            </a:r>
            <a:r>
              <a:rPr lang="en-US" dirty="0" smtClean="0"/>
              <a:t> ones that only read</a:t>
            </a:r>
            <a:endParaRPr lang="en-US" dirty="0"/>
          </a:p>
          <a:p>
            <a:endParaRPr lang="en-US" dirty="0"/>
          </a:p>
        </p:txBody>
      </p:sp>
    </p:spTree>
    <p:extLst>
      <p:ext uri="{BB962C8B-B14F-4D97-AF65-F5344CB8AC3E}">
        <p14:creationId xmlns:p14="http://schemas.microsoft.com/office/powerpoint/2010/main" val="860740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B47C05-1E81-0542-A806-D015FC7A2107}"/>
              </a:ext>
            </a:extLst>
          </p:cNvPr>
          <p:cNvSpPr>
            <a:spLocks noGrp="1"/>
          </p:cNvSpPr>
          <p:nvPr>
            <p:ph type="title"/>
          </p:nvPr>
        </p:nvSpPr>
        <p:spPr/>
        <p:txBody>
          <a:bodyPr/>
          <a:lstStyle/>
          <a:p>
            <a:r>
              <a:rPr lang="en-US" dirty="0"/>
              <a:t>3. Installing and configuring modules</a:t>
            </a:r>
          </a:p>
        </p:txBody>
      </p:sp>
      <p:sp>
        <p:nvSpPr>
          <p:cNvPr id="3" name="Content Placeholder 2">
            <a:extLst>
              <a:ext uri="{FF2B5EF4-FFF2-40B4-BE49-F238E27FC236}">
                <a16:creationId xmlns:a16="http://schemas.microsoft.com/office/drawing/2014/main" xmlns="" id="{8A80E821-00F4-D546-A54E-9240DE65410F}"/>
              </a:ext>
            </a:extLst>
          </p:cNvPr>
          <p:cNvSpPr>
            <a:spLocks noGrp="1"/>
          </p:cNvSpPr>
          <p:nvPr>
            <p:ph idx="1"/>
          </p:nvPr>
        </p:nvSpPr>
        <p:spPr/>
        <p:txBody>
          <a:bodyPr/>
          <a:lstStyle/>
          <a:p>
            <a:r>
              <a:rPr lang="en-US" dirty="0"/>
              <a:t>YMMV if installing with differing </a:t>
            </a:r>
            <a:r>
              <a:rPr lang="en-US" dirty="0" err="1"/>
              <a:t>configs</a:t>
            </a:r>
            <a:endParaRPr lang="en-US" dirty="0"/>
          </a:p>
          <a:p>
            <a:r>
              <a:rPr lang="en-US" dirty="0"/>
              <a:t>Is a README with source code enough?</a:t>
            </a:r>
          </a:p>
          <a:p>
            <a:r>
              <a:rPr lang="en-US" dirty="0"/>
              <a:t>Need for how-to </a:t>
            </a:r>
            <a:r>
              <a:rPr lang="en-US" dirty="0" smtClean="0"/>
              <a:t>guides for installation into AQMS?</a:t>
            </a:r>
          </a:p>
          <a:p>
            <a:r>
              <a:rPr lang="en-US" dirty="0" smtClean="0"/>
              <a:t>Issue of shared wiki </a:t>
            </a:r>
            <a:r>
              <a:rPr lang="en-US" dirty="0" err="1" smtClean="0"/>
              <a:t>vs</a:t>
            </a:r>
            <a:r>
              <a:rPr lang="en-US" dirty="0" smtClean="0"/>
              <a:t> separate wikis (moderator?)</a:t>
            </a:r>
            <a:endParaRPr lang="en-US" dirty="0" smtClean="0"/>
          </a:p>
          <a:p>
            <a:r>
              <a:rPr lang="en-US" dirty="0" smtClean="0"/>
              <a:t>Good idea but who has time?</a:t>
            </a:r>
            <a:endParaRPr lang="en-US" dirty="0"/>
          </a:p>
        </p:txBody>
      </p:sp>
    </p:spTree>
    <p:extLst>
      <p:ext uri="{BB962C8B-B14F-4D97-AF65-F5344CB8AC3E}">
        <p14:creationId xmlns:p14="http://schemas.microsoft.com/office/powerpoint/2010/main" val="360832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D48C0A-F3F0-954D-8E3D-605921C7D37C}"/>
              </a:ext>
            </a:extLst>
          </p:cNvPr>
          <p:cNvSpPr>
            <a:spLocks noGrp="1"/>
          </p:cNvSpPr>
          <p:nvPr>
            <p:ph type="title"/>
          </p:nvPr>
        </p:nvSpPr>
        <p:spPr/>
        <p:txBody>
          <a:bodyPr/>
          <a:lstStyle/>
          <a:p>
            <a:r>
              <a:rPr lang="en-US" dirty="0"/>
              <a:t>4. Integration of modules into AQMS</a:t>
            </a:r>
          </a:p>
        </p:txBody>
      </p:sp>
      <p:sp>
        <p:nvSpPr>
          <p:cNvPr id="3" name="Content Placeholder 2">
            <a:extLst>
              <a:ext uri="{FF2B5EF4-FFF2-40B4-BE49-F238E27FC236}">
                <a16:creationId xmlns:a16="http://schemas.microsoft.com/office/drawing/2014/main" xmlns="" id="{A83B03F5-057B-B14A-B02E-B3BBC0FBA877}"/>
              </a:ext>
            </a:extLst>
          </p:cNvPr>
          <p:cNvSpPr>
            <a:spLocks noGrp="1"/>
          </p:cNvSpPr>
          <p:nvPr>
            <p:ph idx="1"/>
          </p:nvPr>
        </p:nvSpPr>
        <p:spPr/>
        <p:txBody>
          <a:bodyPr/>
          <a:lstStyle/>
          <a:p>
            <a:r>
              <a:rPr lang="en-US" dirty="0"/>
              <a:t>Making it easier for RSNs</a:t>
            </a:r>
          </a:p>
          <a:p>
            <a:r>
              <a:rPr lang="en-US" dirty="0"/>
              <a:t>Avoiding stove-piping of configurations</a:t>
            </a:r>
          </a:p>
          <a:p>
            <a:r>
              <a:rPr lang="en-US" dirty="0"/>
              <a:t>Leveraging existing AQMS configuration files where possible</a:t>
            </a:r>
          </a:p>
          <a:p>
            <a:r>
              <a:rPr lang="en-US" dirty="0"/>
              <a:t>Do we need an API to reign in sprawling scripts and varying standards</a:t>
            </a:r>
            <a:r>
              <a:rPr lang="en-US" dirty="0" smtClean="0"/>
              <a:t>?</a:t>
            </a:r>
          </a:p>
          <a:p>
            <a:r>
              <a:rPr lang="en-US" dirty="0" smtClean="0"/>
              <a:t>Keep source separate from organization/layout </a:t>
            </a:r>
          </a:p>
          <a:p>
            <a:r>
              <a:rPr lang="en-US" dirty="0" smtClean="0"/>
              <a:t>Put modules on </a:t>
            </a:r>
            <a:r>
              <a:rPr lang="en-US" dirty="0" err="1" smtClean="0"/>
              <a:t>github</a:t>
            </a:r>
            <a:r>
              <a:rPr lang="en-US" dirty="0" smtClean="0"/>
              <a:t> as their own projects?</a:t>
            </a:r>
            <a:endParaRPr lang="en-US" dirty="0"/>
          </a:p>
        </p:txBody>
      </p:sp>
    </p:spTree>
    <p:extLst>
      <p:ext uri="{BB962C8B-B14F-4D97-AF65-F5344CB8AC3E}">
        <p14:creationId xmlns:p14="http://schemas.microsoft.com/office/powerpoint/2010/main" val="164181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36D2CA-1B0B-CC42-B52F-614B61F69764}"/>
              </a:ext>
            </a:extLst>
          </p:cNvPr>
          <p:cNvSpPr>
            <a:spLocks noGrp="1"/>
          </p:cNvSpPr>
          <p:nvPr>
            <p:ph type="title"/>
          </p:nvPr>
        </p:nvSpPr>
        <p:spPr/>
        <p:txBody>
          <a:bodyPr/>
          <a:lstStyle/>
          <a:p>
            <a:r>
              <a:rPr lang="en-US" dirty="0"/>
              <a:t>5.  Bringing modules from </a:t>
            </a:r>
            <a:r>
              <a:rPr lang="en-US" dirty="0" err="1"/>
              <a:t>Contrib</a:t>
            </a:r>
            <a:r>
              <a:rPr lang="en-US" dirty="0"/>
              <a:t> to </a:t>
            </a:r>
            <a:r>
              <a:rPr lang="en-US" dirty="0" err="1"/>
              <a:t>Dist</a:t>
            </a:r>
            <a:endParaRPr lang="en-US" dirty="0"/>
          </a:p>
        </p:txBody>
      </p:sp>
      <p:sp>
        <p:nvSpPr>
          <p:cNvPr id="3" name="Content Placeholder 2">
            <a:extLst>
              <a:ext uri="{FF2B5EF4-FFF2-40B4-BE49-F238E27FC236}">
                <a16:creationId xmlns:a16="http://schemas.microsoft.com/office/drawing/2014/main" xmlns="" id="{6864D459-3163-E940-BD90-41595A24B514}"/>
              </a:ext>
            </a:extLst>
          </p:cNvPr>
          <p:cNvSpPr>
            <a:spLocks noGrp="1"/>
          </p:cNvSpPr>
          <p:nvPr>
            <p:ph idx="1"/>
          </p:nvPr>
        </p:nvSpPr>
        <p:spPr/>
        <p:txBody>
          <a:bodyPr/>
          <a:lstStyle/>
          <a:p>
            <a:r>
              <a:rPr lang="en-US" dirty="0"/>
              <a:t>Decision criteria</a:t>
            </a:r>
          </a:p>
          <a:p>
            <a:r>
              <a:rPr lang="en-US" dirty="0"/>
              <a:t>How to test, validate</a:t>
            </a:r>
          </a:p>
          <a:p>
            <a:r>
              <a:rPr lang="en-US" dirty="0"/>
              <a:t>Standards and practices</a:t>
            </a:r>
          </a:p>
          <a:p>
            <a:r>
              <a:rPr lang="en-US" dirty="0" smtClean="0"/>
              <a:t>Documentation</a:t>
            </a:r>
          </a:p>
          <a:p>
            <a:r>
              <a:rPr lang="en-US" dirty="0" smtClean="0"/>
              <a:t>When is the community ready to support it?</a:t>
            </a:r>
          </a:p>
          <a:p>
            <a:r>
              <a:rPr lang="en-US" dirty="0" smtClean="0"/>
              <a:t>Connection to AQMS DB </a:t>
            </a:r>
            <a:r>
              <a:rPr lang="en-US" dirty="0" err="1" smtClean="0"/>
              <a:t>vs</a:t>
            </a:r>
            <a:r>
              <a:rPr lang="en-US" dirty="0" smtClean="0"/>
              <a:t> seismological output</a:t>
            </a:r>
            <a:endParaRPr lang="en-US" dirty="0"/>
          </a:p>
        </p:txBody>
      </p:sp>
    </p:spTree>
    <p:extLst>
      <p:ext uri="{BB962C8B-B14F-4D97-AF65-F5344CB8AC3E}">
        <p14:creationId xmlns:p14="http://schemas.microsoft.com/office/powerpoint/2010/main" val="2362235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233510-CB4B-8742-9782-C5805D538E30}"/>
              </a:ext>
            </a:extLst>
          </p:cNvPr>
          <p:cNvSpPr>
            <a:spLocks noGrp="1"/>
          </p:cNvSpPr>
          <p:nvPr>
            <p:ph type="title"/>
          </p:nvPr>
        </p:nvSpPr>
        <p:spPr/>
        <p:txBody>
          <a:bodyPr/>
          <a:lstStyle/>
          <a:p>
            <a:r>
              <a:rPr lang="en-US" dirty="0"/>
              <a:t>6. Future modules</a:t>
            </a:r>
          </a:p>
        </p:txBody>
      </p:sp>
      <p:sp>
        <p:nvSpPr>
          <p:cNvPr id="3" name="Content Placeholder 2">
            <a:extLst>
              <a:ext uri="{FF2B5EF4-FFF2-40B4-BE49-F238E27FC236}">
                <a16:creationId xmlns:a16="http://schemas.microsoft.com/office/drawing/2014/main" xmlns="" id="{E9B202FC-13C0-8A4F-865B-7B84C0B80C41}"/>
              </a:ext>
            </a:extLst>
          </p:cNvPr>
          <p:cNvSpPr>
            <a:spLocks noGrp="1"/>
          </p:cNvSpPr>
          <p:nvPr>
            <p:ph idx="1"/>
          </p:nvPr>
        </p:nvSpPr>
        <p:spPr/>
        <p:txBody>
          <a:bodyPr/>
          <a:lstStyle/>
          <a:p>
            <a:r>
              <a:rPr lang="en-US" dirty="0"/>
              <a:t>Available now: What should be folded into AQMS now? </a:t>
            </a:r>
          </a:p>
          <a:p>
            <a:endParaRPr lang="en-US" dirty="0"/>
          </a:p>
          <a:p>
            <a:r>
              <a:rPr lang="en-US" dirty="0"/>
              <a:t>In development: What is coming down the pipe soon?</a:t>
            </a:r>
          </a:p>
          <a:p>
            <a:endParaRPr lang="en-US" dirty="0"/>
          </a:p>
          <a:p>
            <a:r>
              <a:rPr lang="en-US" dirty="0"/>
              <a:t>Needed: What should we start developing</a:t>
            </a:r>
            <a:r>
              <a:rPr lang="en-US" dirty="0" smtClean="0"/>
              <a:t>? API</a:t>
            </a:r>
            <a:endParaRPr lang="en-US" dirty="0"/>
          </a:p>
        </p:txBody>
      </p:sp>
    </p:spTree>
    <p:extLst>
      <p:ext uri="{BB962C8B-B14F-4D97-AF65-F5344CB8AC3E}">
        <p14:creationId xmlns:p14="http://schemas.microsoft.com/office/powerpoint/2010/main" val="3958797466"/>
      </p:ext>
    </p:extLst>
  </p:cSld>
  <p:clrMapOvr>
    <a:masterClrMapping/>
  </p:clrMapOvr>
</p:sld>
</file>

<file path=ppt/theme/theme1.xml><?xml version="1.0" encoding="utf-8"?>
<a:theme xmlns:a="http://schemas.openxmlformats.org/drawingml/2006/main" name="Desktop">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sk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40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4000" b="0" i="0" u="none" strike="noStrike" cap="none" normalizeH="0" baseline="0">
            <a:ln>
              <a:noFill/>
            </a:ln>
            <a:solidFill>
              <a:schemeClr val="tx1"/>
            </a:solidFill>
            <a:effectLst/>
            <a:latin typeface="Arial" charset="0"/>
          </a:defRPr>
        </a:defPPr>
      </a:lstStyle>
    </a:lnDef>
  </a:objectDefaults>
  <a:extraClrSchemeLst>
    <a:extraClrScheme>
      <a:clrScheme name="Deskto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skto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skto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skto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skto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skto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skto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USGS dark-blue-template</Template>
  <TotalTime>8266</TotalTime>
  <Pages>4</Pages>
  <Words>420</Words>
  <Application>Microsoft Macintosh PowerPoint</Application>
  <PresentationFormat>Custom</PresentationFormat>
  <Paragraphs>52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Desktop</vt:lpstr>
      <vt:lpstr>AQMS Modules</vt:lpstr>
      <vt:lpstr>Motivations</vt:lpstr>
      <vt:lpstr>What is AQMS and what should be AQMS?</vt:lpstr>
      <vt:lpstr>1. Contributed modules available now</vt:lpstr>
      <vt:lpstr>2. Your favorite modules</vt:lpstr>
      <vt:lpstr>3. Installing and configuring modules</vt:lpstr>
      <vt:lpstr>4. Integration of modules into AQMS</vt:lpstr>
      <vt:lpstr>5.  Bringing modules from Contrib to Dist</vt:lpstr>
      <vt:lpstr>6. Future modules</vt:lpstr>
      <vt:lpstr>Summary</vt:lpstr>
    </vt:vector>
  </TitlesOfParts>
  <Company>USGS</Company>
  <LinksUpToDate>false</LinksUpToDate>
  <SharedDoc>false</SharedDoc>
  <HyperlinkBase>http://www.usgs.gov/visual-id/specs/slides/slide.html</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Dark Blue Template for Slide Presentations</dc:title>
  <dc:subject>Presentation format with USGS Visual Identity</dc:subject>
  <dc:creator>VIScom</dc:creator>
  <cp:keywords/>
  <dc:description>Updated to incorporate revised Visual Identity (VID)System guidelines on fonts.  An exception to using the VID fonts is allowed for presentation materials.   The font Arial should be substituted for the VID fonts Univers Condensed Bold and Times Roman</dc:description>
  <cp:lastModifiedBy>Renate Hartog</cp:lastModifiedBy>
  <cp:revision>177</cp:revision>
  <cp:lastPrinted>1998-03-23T17:09:44Z</cp:lastPrinted>
  <dcterms:created xsi:type="dcterms:W3CDTF">1998-01-16T15:44:57Z</dcterms:created>
  <dcterms:modified xsi:type="dcterms:W3CDTF">2018-03-20T22:56:36Z</dcterms:modified>
</cp:coreProperties>
</file>