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7" r:id="rId2"/>
    <p:sldId id="284" r:id="rId3"/>
    <p:sldId id="295" r:id="rId4"/>
    <p:sldId id="273" r:id="rId5"/>
    <p:sldId id="289" r:id="rId6"/>
    <p:sldId id="290" r:id="rId7"/>
    <p:sldId id="291" r:id="rId8"/>
    <p:sldId id="292" r:id="rId9"/>
    <p:sldId id="293" r:id="rId10"/>
    <p:sldId id="286" r:id="rId11"/>
    <p:sldId id="288" r:id="rId12"/>
    <p:sldId id="287" r:id="rId13"/>
    <p:sldId id="294" r:id="rId14"/>
    <p:sldId id="296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2" autoAdjust="0"/>
    <p:restoredTop sz="94648"/>
  </p:normalViewPr>
  <p:slideViewPr>
    <p:cSldViewPr snapToGrid="0" snapToObjects="1">
      <p:cViewPr>
        <p:scale>
          <a:sx n="70" d="100"/>
          <a:sy n="70" d="100"/>
        </p:scale>
        <p:origin x="448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B045-81C2-4D2A-AC94-2A5574885968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B0FA-C60A-42A0-80CB-809382233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31C13C00-7AFF-4477-A40E-DE1C566A7E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29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Paul: binder</a:t>
            </a:r>
          </a:p>
          <a:p>
            <a:r>
              <a:rPr lang="en-US" dirty="0" smtClean="0"/>
              <a:t>Wes: </a:t>
            </a:r>
            <a:r>
              <a:rPr lang="en-US" dirty="0" err="1" smtClean="0"/>
              <a:t>pickFP</a:t>
            </a:r>
            <a:r>
              <a:rPr lang="en-US" dirty="0" smtClean="0"/>
              <a:t> and </a:t>
            </a:r>
            <a:r>
              <a:rPr lang="en-US" dirty="0" err="1" smtClean="0"/>
              <a:t>codamag</a:t>
            </a:r>
            <a:endParaRPr lang="en-US" dirty="0" smtClean="0"/>
          </a:p>
          <a:p>
            <a:r>
              <a:rPr lang="en-US" dirty="0" smtClean="0"/>
              <a:t>Jen: </a:t>
            </a:r>
            <a:r>
              <a:rPr lang="en-US" dirty="0" err="1" smtClean="0"/>
              <a:t>trimag</a:t>
            </a:r>
            <a:endParaRPr lang="en-US" dirty="0" smtClean="0"/>
          </a:p>
          <a:p>
            <a:r>
              <a:rPr lang="en-US" dirty="0" err="1" smtClean="0"/>
              <a:t>JohnP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hypomag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9B0FA-C60A-42A0-80CB-809382233F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Paul: CMS</a:t>
            </a:r>
          </a:p>
          <a:p>
            <a:r>
              <a:rPr lang="en-US" dirty="0" smtClean="0"/>
              <a:t>Steve:</a:t>
            </a:r>
            <a:r>
              <a:rPr lang="en-US" baseline="0" dirty="0" smtClean="0"/>
              <a:t> T&amp;C testing framework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9B0FA-C60A-42A0-80CB-809382233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Jeremy &amp; Michelle: best practices to help troubleshooting</a:t>
            </a:r>
          </a:p>
          <a:p>
            <a:r>
              <a:rPr lang="en-US" dirty="0" smtClean="0"/>
              <a:t>Jen: </a:t>
            </a:r>
            <a:r>
              <a:rPr lang="en-US" dirty="0" err="1" smtClean="0"/>
              <a:t>plog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9B0FA-C60A-42A0-80CB-809382233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2AE3-33F5-CB4A-8F18-4A2C376179C1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100C-E46F-1741-9046-9C10E26E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9855-D0BF-0C47-95BA-497FAF79D83E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803D-01C2-3141-BF9F-21544A82D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8B94-9A51-B54D-9E90-4C531983117A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4554-C3D8-0E49-9E77-80598B4C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C6AD4F-7D01-49EB-9457-494940EDD2EF}" type="datetime1">
              <a:rPr lang="en-US" altLang="en-US"/>
              <a:pPr/>
              <a:t>3/20/18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6E1D55-9C78-44DA-8370-43A548D4D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40D6-BCD8-2342-9FA5-A37AB6D38B92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7FB2-0B93-1440-B316-F7D077EA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13D6-B863-1F4E-B254-78445707283B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ABE6-2591-534D-804A-AA2321D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E3F2-7A94-D144-AE3E-C350078456B8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AF06-2ECC-0542-AEF2-0C72032D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3A5A-49D2-124B-822B-D0A61136BEBA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CEB2-ABCE-0C4D-9008-F1E2A5CA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8B70-DE7E-484D-9649-53DD626C5424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8B50-CD79-DC41-AC08-5CB27CEFC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6C30-3091-FD4A-92B6-8C1F33D17235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3C21-AC88-014D-8E4F-1842E284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D172-0DF9-1B45-B7DC-702877866F64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0C11-08F6-C245-996C-67C089C8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5EFD-0AC6-B449-A2DA-D28D79027907}" type="datetimeFigureOut">
              <a:rPr lang="en-US"/>
              <a:pPr>
                <a:defRPr/>
              </a:pPr>
              <a:t>3/20/18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D24F-1CA9-1C40-A2AF-210F0E20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38224" y="1587499"/>
            <a:ext cx="8863978" cy="40371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783717"/>
          </a:xfrm>
          <a:ln/>
        </p:spPr>
        <p:txBody>
          <a:bodyPr lIns="91440" tIns="45720" rIns="91440" bIns="4572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dirty="0" smtClean="0"/>
              <a:t>Tues 20 March 2017, 13:30 – 14:30</a:t>
            </a:r>
            <a:br>
              <a:rPr lang="en-US" altLang="en-US" sz="1200" dirty="0" smtClean="0"/>
            </a:br>
            <a:r>
              <a:rPr lang="en-US" altLang="en-US" sz="1200" dirty="0" err="1" smtClean="0"/>
              <a:t>Rayo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Bhadha</a:t>
            </a:r>
            <a:r>
              <a:rPr lang="en-US" altLang="en-US" sz="1200" dirty="0" smtClean="0"/>
              <a:t> </a:t>
            </a:r>
            <a:r>
              <a:rPr lang="en-US" altLang="en-US" sz="1200" dirty="0" smtClean="0"/>
              <a:t>&amp; Jen Andrews, Caltech &amp; Southern California Seismic Network</a:t>
            </a:r>
            <a:endParaRPr lang="en-US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328132"/>
            <a:ext cx="7632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NetOps</a:t>
            </a:r>
            <a:r>
              <a:rPr lang="en-US" sz="3200" b="1" dirty="0" smtClean="0"/>
              <a:t> IX</a:t>
            </a:r>
          </a:p>
          <a:p>
            <a:r>
              <a:rPr lang="en-US" sz="3200" b="1" dirty="0" smtClean="0"/>
              <a:t>AQMS tuning, testing and troubleshooting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8574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" y="1023863"/>
            <a:ext cx="8907038" cy="53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What AQMS components have you needed to test recently?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binder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err="1" smtClean="0">
                <a:ea typeface="Calibri" charset="0"/>
                <a:cs typeface="Calibri" charset="0"/>
              </a:rPr>
              <a:t>hypomag</a:t>
            </a:r>
            <a:endParaRPr lang="en-GB" sz="1400" dirty="0" smtClean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err="1" smtClean="0">
                <a:ea typeface="Calibri" charset="0"/>
                <a:cs typeface="Calibri" charset="0"/>
              </a:rPr>
              <a:t>tmts</a:t>
            </a:r>
            <a:endParaRPr lang="en-GB" sz="1400" dirty="0" smtClean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alarms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What testing framework do you use?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Majority: end-to-end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Offline component tests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How do you test and document new software changes: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Local and </a:t>
            </a:r>
            <a:r>
              <a:rPr lang="en-US" sz="1400" dirty="0" err="1" smtClean="0">
                <a:ea typeface="Calibri" charset="0"/>
                <a:cs typeface="Calibri" charset="0"/>
              </a:rPr>
              <a:t>trac</a:t>
            </a:r>
            <a:r>
              <a:rPr lang="en-US" sz="1400" dirty="0" smtClean="0">
                <a:ea typeface="Calibri" charset="0"/>
                <a:cs typeface="Calibri" charset="0"/>
              </a:rPr>
              <a:t> wikis, one mention of ticket system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One mention of offline / staging / primary and shadow system promotion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Are there additional tests you wish you could do: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Development &amp; build: Unit tests and code coverage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Operation: ’earthworm status’ command for all AQMS components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Network calibration: scripted/automatic station correction (travel time and magnitude) for new / modified stations</a:t>
            </a:r>
            <a:r>
              <a:rPr lang="en-US" sz="1400" i="1" dirty="0" smtClean="0">
                <a:ea typeface="Calibri" charset="0"/>
                <a:cs typeface="Calibri" charset="0"/>
              </a:rPr>
              <a:t/>
            </a:r>
            <a:br>
              <a:rPr lang="en-US" sz="1400" i="1" dirty="0" smtClean="0">
                <a:ea typeface="Calibri" charset="0"/>
                <a:cs typeface="Calibri" charset="0"/>
              </a:rPr>
            </a:br>
            <a:endParaRPr lang="en-US" sz="1400" i="1" dirty="0" smtClean="0">
              <a:ea typeface="Calibri" charset="0"/>
              <a:cs typeface="Calibri" charset="0"/>
            </a:endParaRPr>
          </a:p>
        </p:txBody>
      </p:sp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Testing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>
                <a:solidFill>
                  <a:srgbClr val="696B73"/>
                </a:solidFill>
                <a:latin typeface="Arial" charset="0"/>
                <a:cs typeface="Arial" charset="0"/>
              </a:rPr>
              <a:t>CERI </a:t>
            </a:r>
            <a:r>
              <a:rPr lang="en-US" sz="20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“</a:t>
            </a:r>
            <a:r>
              <a:rPr lang="en-US" sz="2000" b="1" dirty="0">
                <a:solidFill>
                  <a:srgbClr val="696B73"/>
                </a:solidFill>
                <a:latin typeface="Arial" charset="0"/>
                <a:cs typeface="Arial" charset="0"/>
              </a:rPr>
              <a:t>regular maintenance/testing schedule</a:t>
            </a:r>
            <a:r>
              <a:rPr lang="en-US" sz="20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”</a:t>
            </a:r>
            <a:endParaRPr lang="en-US" sz="20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640AF5-B6AA-3544-928F-EEF692200269}"/>
              </a:ext>
            </a:extLst>
          </p:cNvPr>
          <p:cNvSpPr txBox="1"/>
          <p:nvPr/>
        </p:nvSpPr>
        <p:spPr>
          <a:xfrm>
            <a:off x="493776" y="1219009"/>
            <a:ext cx="8101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charset="0"/>
                <a:cs typeface="Calibri" charset="0"/>
              </a:rPr>
              <a:t>Not really that much; it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Monthly deleted event cleanup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Annual waveform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Every event is an opportunity for test/verification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Periodic software updates (esp. </a:t>
            </a:r>
            <a:r>
              <a:rPr lang="en-US" sz="2000" dirty="0" err="1">
                <a:ea typeface="Calibri" charset="0"/>
                <a:cs typeface="Calibri" charset="0"/>
              </a:rPr>
              <a:t>wrt</a:t>
            </a:r>
            <a:r>
              <a:rPr lang="en-US" sz="2000" dirty="0">
                <a:ea typeface="Calibri" charset="0"/>
                <a:cs typeface="Calibri" charset="0"/>
              </a:rPr>
              <a:t>. DRP/TRP for http security)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Periodic metadata updates and alarm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Event driven metadata updates (9999 distance)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Recent authoritative polygon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charset="0"/>
                <a:cs typeface="Calibri" charset="0"/>
              </a:rPr>
              <a:t>Reprocessing archived events provides troubleshooting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" y="1023863"/>
            <a:ext cx="8907038" cy="53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What AQMS components have you tried to troubleshoot?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binder, </a:t>
            </a:r>
            <a:r>
              <a:rPr lang="en-GB" sz="1400" dirty="0" err="1" smtClean="0">
                <a:ea typeface="Calibri" charset="0"/>
                <a:cs typeface="Calibri" charset="0"/>
              </a:rPr>
              <a:t>ampgen</a:t>
            </a:r>
            <a:r>
              <a:rPr lang="en-GB" sz="1400" dirty="0" smtClean="0">
                <a:ea typeface="Calibri" charset="0"/>
                <a:cs typeface="Calibri" charset="0"/>
              </a:rPr>
              <a:t>, </a:t>
            </a:r>
            <a:r>
              <a:rPr lang="en-GB" sz="1400" dirty="0" err="1" smtClean="0">
                <a:ea typeface="Calibri" charset="0"/>
                <a:cs typeface="Calibri" charset="0"/>
              </a:rPr>
              <a:t>wavearchiver</a:t>
            </a:r>
            <a:endParaRPr lang="en-GB" sz="1400" dirty="0" smtClean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Event-specific system behaviour, often related to </a:t>
            </a:r>
            <a:r>
              <a:rPr lang="en-GB" sz="1400" dirty="0" err="1" smtClean="0">
                <a:ea typeface="Calibri" charset="0"/>
                <a:cs typeface="Calibri" charset="0"/>
              </a:rPr>
              <a:t>db</a:t>
            </a:r>
            <a:r>
              <a:rPr lang="en-GB" sz="1400" dirty="0" smtClean="0">
                <a:ea typeface="Calibri" charset="0"/>
                <a:cs typeface="Calibri" charset="0"/>
              </a:rPr>
              <a:t> errors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What are the hardest components to troubleshoot?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err="1" smtClean="0">
                <a:ea typeface="Calibri" charset="0"/>
                <a:cs typeface="Calibri" charset="0"/>
              </a:rPr>
              <a:t>cms</a:t>
            </a:r>
            <a:endParaRPr lang="en-GB" sz="1400" dirty="0" smtClean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err="1" smtClean="0">
                <a:ea typeface="Calibri" charset="0"/>
                <a:cs typeface="Calibri" charset="0"/>
              </a:rPr>
              <a:t>tmts</a:t>
            </a:r>
            <a:r>
              <a:rPr lang="en-GB" sz="1400" dirty="0" smtClean="0">
                <a:ea typeface="Calibri" charset="0"/>
                <a:cs typeface="Calibri" charset="0"/>
              </a:rPr>
              <a:t>, </a:t>
            </a:r>
            <a:r>
              <a:rPr lang="en-GB" sz="1400" dirty="0" err="1" smtClean="0">
                <a:ea typeface="Calibri" charset="0"/>
                <a:cs typeface="Calibri" charset="0"/>
              </a:rPr>
              <a:t>ampgen</a:t>
            </a:r>
            <a:r>
              <a:rPr lang="en-GB" sz="1400" dirty="0" smtClean="0">
                <a:ea typeface="Calibri" charset="0"/>
                <a:cs typeface="Calibri" charset="0"/>
              </a:rPr>
              <a:t>, </a:t>
            </a:r>
            <a:r>
              <a:rPr lang="en-GB" sz="1400" dirty="0" err="1" smtClean="0">
                <a:ea typeface="Calibri" charset="0"/>
                <a:cs typeface="Calibri" charset="0"/>
              </a:rPr>
              <a:t>trimag</a:t>
            </a:r>
            <a:r>
              <a:rPr lang="en-GB" sz="1400" dirty="0" smtClean="0">
                <a:ea typeface="Calibri" charset="0"/>
                <a:cs typeface="Calibri" charset="0"/>
              </a:rPr>
              <a:t>, alarming, </a:t>
            </a:r>
            <a:r>
              <a:rPr lang="en-GB" sz="1400" dirty="0" err="1" smtClean="0">
                <a:ea typeface="Calibri" charset="0"/>
                <a:cs typeface="Calibri" charset="0"/>
              </a:rPr>
              <a:t>db</a:t>
            </a:r>
            <a:r>
              <a:rPr lang="en-GB" sz="1400" dirty="0" smtClean="0">
                <a:ea typeface="Calibri" charset="0"/>
                <a:cs typeface="Calibri" charset="0"/>
              </a:rPr>
              <a:t> query interaction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What would make troubleshooting easier?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Formal testing framework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Unit tests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 smtClean="0">
                <a:ea typeface="Calibri" charset="0"/>
                <a:cs typeface="Calibri" charset="0"/>
              </a:rPr>
              <a:t>More informative logs</a:t>
            </a:r>
            <a:endParaRPr lang="en-US" sz="1400" dirty="0" smtClean="0">
              <a:ea typeface="Calibri" charset="0"/>
              <a:cs typeface="Calibri" charset="0"/>
            </a:endParaRPr>
          </a:p>
        </p:txBody>
      </p:sp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Troubleshooting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0" y="1737360"/>
            <a:ext cx="8907039" cy="46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PLOG is a header file only, thread safe logging framework for C</a:t>
            </a:r>
            <a:r>
              <a:rPr lang="en-US" sz="1400" dirty="0" smtClean="0"/>
              <a:t>++</a:t>
            </a: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Header </a:t>
            </a:r>
            <a:r>
              <a:rPr lang="en-US" sz="1400" dirty="0" smtClean="0"/>
              <a:t>only </a:t>
            </a:r>
            <a:r>
              <a:rPr lang="en-US" sz="1400" dirty="0"/>
              <a:t>with no external dependencies (light weight</a:t>
            </a:r>
            <a:r>
              <a:rPr lang="en-US" sz="1400" dirty="0" smtClean="0"/>
              <a:t>)</a:t>
            </a: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/>
              <a:t>Allows for multiple logger objects to multiple locations </a:t>
            </a:r>
            <a:endParaRPr lang="en-US" sz="1400" dirty="0" smtClean="0"/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Messages </a:t>
            </a:r>
            <a:r>
              <a:rPr lang="en-US" sz="1400" dirty="0"/>
              <a:t>can be filtered by severity. This filter can be changed at run time</a:t>
            </a:r>
            <a:r>
              <a:rPr lang="en-US" sz="1400" dirty="0" smtClean="0"/>
              <a:t>.</a:t>
            </a: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endParaRPr lang="en-US" sz="1400" dirty="0"/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/>
              <a:t>Main advantage over </a:t>
            </a:r>
            <a:r>
              <a:rPr lang="en-US" sz="1400" b="1" dirty="0" err="1" smtClean="0"/>
              <a:t>conlog</a:t>
            </a:r>
            <a:r>
              <a:rPr lang="en-US" sz="1400" b="1" dirty="0" smtClean="0"/>
              <a:t> </a:t>
            </a:r>
            <a:r>
              <a:rPr lang="en-US" sz="1400" dirty="0" smtClean="0"/>
              <a:t>is that developers don’t need to handle the </a:t>
            </a:r>
            <a:r>
              <a:rPr lang="en-US" sz="1400" dirty="0" err="1" smtClean="0"/>
              <a:t>mutex</a:t>
            </a:r>
            <a:r>
              <a:rPr lang="en-US" sz="1400" dirty="0" smtClean="0"/>
              <a:t> locks individually. </a:t>
            </a:r>
            <a:r>
              <a:rPr lang="en-US" sz="1400" dirty="0" err="1" smtClean="0"/>
              <a:t>Plog</a:t>
            </a:r>
            <a:r>
              <a:rPr lang="en-US" sz="1400" dirty="0" smtClean="0"/>
              <a:t> </a:t>
            </a:r>
            <a:r>
              <a:rPr lang="en-US" sz="1400" dirty="0"/>
              <a:t>supports multithreading when writing log messages from different threads to the same destination. This eliminates the need for manually handling the </a:t>
            </a:r>
            <a:r>
              <a:rPr lang="en-US" sz="1400" dirty="0" err="1"/>
              <a:t>mutex</a:t>
            </a:r>
            <a:r>
              <a:rPr lang="en-US" sz="1400" dirty="0"/>
              <a:t> lock </a:t>
            </a:r>
            <a:r>
              <a:rPr lang="en-US" sz="1400" dirty="0" smtClean="0"/>
              <a:t>that </a:t>
            </a:r>
            <a:r>
              <a:rPr lang="en-US" sz="1400" dirty="0"/>
              <a:t>is needed when writing directly to </a:t>
            </a:r>
            <a:r>
              <a:rPr lang="en-US" sz="1400" dirty="0" err="1"/>
              <a:t>stdout</a:t>
            </a:r>
            <a:r>
              <a:rPr lang="en-US" sz="1400" dirty="0"/>
              <a:t> which is captured by </a:t>
            </a:r>
            <a:r>
              <a:rPr lang="en-US" sz="1400" dirty="0" err="1"/>
              <a:t>conlog</a:t>
            </a:r>
            <a:r>
              <a:rPr lang="en-US" sz="1400" dirty="0"/>
              <a:t>. </a:t>
            </a:r>
            <a:r>
              <a:rPr lang="en-US" sz="1400" dirty="0" smtClean="0"/>
              <a:t> </a:t>
            </a: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endParaRPr lang="en-US" sz="1400" i="1" dirty="0">
              <a:ea typeface="Calibri" charset="0"/>
              <a:cs typeface="Calibri" charset="0"/>
            </a:endParaRP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EEW is migrating to using </a:t>
            </a:r>
            <a:r>
              <a:rPr lang="en-US" sz="1400" dirty="0" err="1" smtClean="0">
                <a:ea typeface="Calibri" charset="0"/>
                <a:cs typeface="Calibri" charset="0"/>
              </a:rPr>
              <a:t>plog</a:t>
            </a:r>
            <a:r>
              <a:rPr lang="en-US" sz="1400" dirty="0" smtClean="0">
                <a:ea typeface="Calibri" charset="0"/>
                <a:cs typeface="Calibri" charset="0"/>
              </a:rPr>
              <a:t>, and has created wrapper classes and macros to make the transition easier, and temporarily support a mix of </a:t>
            </a:r>
            <a:r>
              <a:rPr lang="en-US" sz="1400" dirty="0" err="1" smtClean="0">
                <a:ea typeface="Calibri" charset="0"/>
                <a:cs typeface="Calibri" charset="0"/>
              </a:rPr>
              <a:t>conlog</a:t>
            </a:r>
            <a:r>
              <a:rPr lang="en-US" sz="1400" dirty="0" smtClean="0">
                <a:ea typeface="Calibri" charset="0"/>
                <a:cs typeface="Calibri" charset="0"/>
              </a:rPr>
              <a:t> and </a:t>
            </a:r>
            <a:r>
              <a:rPr lang="en-US" sz="1400" dirty="0" err="1" smtClean="0">
                <a:ea typeface="Calibri" charset="0"/>
                <a:cs typeface="Calibri" charset="0"/>
              </a:rPr>
              <a:t>plog</a:t>
            </a:r>
            <a:r>
              <a:rPr lang="en-US" sz="1400" dirty="0" smtClean="0">
                <a:ea typeface="Calibri" charset="0"/>
                <a:cs typeface="Calibri" charset="0"/>
              </a:rPr>
              <a:t>. Still need to work out capture of third party logs.</a:t>
            </a: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endParaRPr lang="en-US" sz="1400" i="1" dirty="0">
              <a:ea typeface="Calibri" charset="0"/>
              <a:cs typeface="Calibri" charset="0"/>
            </a:endParaRP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More info on the EEW wiki:</a:t>
            </a: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https</a:t>
            </a:r>
            <a:r>
              <a:rPr lang="en-US" sz="1400" dirty="0">
                <a:ea typeface="Calibri" charset="0"/>
                <a:cs typeface="Calibri" charset="0"/>
              </a:rPr>
              <a:t>://</a:t>
            </a:r>
            <a:r>
              <a:rPr lang="en-US" sz="1400" dirty="0" err="1">
                <a:ea typeface="Calibri" charset="0"/>
                <a:cs typeface="Calibri" charset="0"/>
              </a:rPr>
              <a:t>eew-repo.wr.usgs.gov</a:t>
            </a:r>
            <a:r>
              <a:rPr lang="en-US" sz="1400" dirty="0">
                <a:ea typeface="Calibri" charset="0"/>
                <a:cs typeface="Calibri" charset="0"/>
              </a:rPr>
              <a:t>/</a:t>
            </a:r>
            <a:r>
              <a:rPr lang="en-US" sz="1400" dirty="0" err="1">
                <a:ea typeface="Calibri" charset="0"/>
                <a:cs typeface="Calibri" charset="0"/>
              </a:rPr>
              <a:t>trac</a:t>
            </a:r>
            <a:r>
              <a:rPr lang="en-US" sz="1400" dirty="0">
                <a:ea typeface="Calibri" charset="0"/>
                <a:cs typeface="Calibri" charset="0"/>
              </a:rPr>
              <a:t>/wiki/</a:t>
            </a:r>
            <a:r>
              <a:rPr lang="en-US" sz="1400" dirty="0" err="1">
                <a:ea typeface="Calibri" charset="0"/>
                <a:cs typeface="Calibri" charset="0"/>
              </a:rPr>
              <a:t>SoftwareLogging</a:t>
            </a:r>
            <a:r>
              <a:rPr lang="en-US" sz="1400" i="1" dirty="0" smtClean="0">
                <a:ea typeface="Calibri" charset="0"/>
                <a:cs typeface="Calibri" charset="0"/>
              </a:rPr>
              <a:t/>
            </a:r>
            <a:br>
              <a:rPr lang="en-US" sz="1400" i="1" dirty="0" smtClean="0">
                <a:ea typeface="Calibri" charset="0"/>
                <a:cs typeface="Calibri" charset="0"/>
              </a:rPr>
            </a:br>
            <a:endParaRPr lang="en-US" sz="1400" i="1" dirty="0" smtClean="0">
              <a:ea typeface="Calibri" charset="0"/>
              <a:cs typeface="Calibri" charset="0"/>
            </a:endParaRPr>
          </a:p>
        </p:txBody>
      </p:sp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Plog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(thanks to Garret Hartman)</a:t>
            </a:r>
            <a:endParaRPr lang="en-US" sz="18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Plog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(thanks to Garret Hartman)</a:t>
            </a:r>
            <a:endParaRPr lang="en-US" sz="18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8212" r="5600" b="59126"/>
          <a:stretch/>
        </p:blipFill>
        <p:spPr>
          <a:xfrm>
            <a:off x="659151" y="2499093"/>
            <a:ext cx="8156448" cy="2164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7318" r="18800" b="54255"/>
          <a:stretch/>
        </p:blipFill>
        <p:spPr>
          <a:xfrm>
            <a:off x="347472" y="4769352"/>
            <a:ext cx="6949440" cy="1883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6050" r="8193" b="31774"/>
          <a:stretch/>
        </p:blipFill>
        <p:spPr>
          <a:xfrm>
            <a:off x="3619148" y="1047978"/>
            <a:ext cx="4809744" cy="1696131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517904"/>
            <a:ext cx="3232441" cy="5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smtClean="0"/>
              <a:t>Example usage and output</a:t>
            </a:r>
            <a:endParaRPr lang="en-US" sz="1400" i="1" dirty="0" smtClean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 bwMode="auto">
          <a:xfrm>
            <a:off x="199292" y="2821353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Thank You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0" y="1335024"/>
            <a:ext cx="8907039" cy="50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How do we assess performance?</a:t>
            </a: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How do we improve performance?</a:t>
            </a:r>
          </a:p>
          <a:p>
            <a:pPr marL="800100" indent="-342900">
              <a:spcBef>
                <a:spcPts val="600"/>
              </a:spcBef>
              <a:buFont typeface="Arial" charset="0"/>
              <a:buChar char="•"/>
            </a:pPr>
            <a:endParaRPr lang="en-US" sz="1400" b="1" dirty="0" smtClean="0">
              <a:ea typeface="Calibri" charset="0"/>
              <a:cs typeface="Calibri" charset="0"/>
            </a:endParaRPr>
          </a:p>
          <a:p>
            <a:pPr marL="7429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ea typeface="Calibri" charset="0"/>
                <a:cs typeface="Calibri" charset="0"/>
              </a:rPr>
              <a:t>Tuning</a:t>
            </a:r>
          </a:p>
          <a:p>
            <a:pPr marL="12001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ea typeface="Calibri" charset="0"/>
                <a:cs typeface="Calibri" charset="0"/>
              </a:rPr>
              <a:t>M</a:t>
            </a:r>
            <a:r>
              <a:rPr lang="en-US" sz="1400" dirty="0" smtClean="0">
                <a:ea typeface="Calibri" charset="0"/>
                <a:cs typeface="Calibri" charset="0"/>
              </a:rPr>
              <a:t>otivation </a:t>
            </a:r>
            <a:r>
              <a:rPr lang="en-US" sz="1400" dirty="0">
                <a:ea typeface="Calibri" charset="0"/>
                <a:cs typeface="Calibri" charset="0"/>
              </a:rPr>
              <a:t>for / experiences with / best practice </a:t>
            </a:r>
            <a:r>
              <a:rPr lang="en-US" sz="1400" dirty="0" smtClean="0">
                <a:ea typeface="Calibri" charset="0"/>
                <a:cs typeface="Calibri" charset="0"/>
              </a:rPr>
              <a:t>tuning AQMS components</a:t>
            </a:r>
          </a:p>
          <a:p>
            <a:pPr marL="7429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ea typeface="Calibri" charset="0"/>
                <a:cs typeface="Calibri" charset="0"/>
              </a:rPr>
              <a:t>Testing</a:t>
            </a:r>
          </a:p>
          <a:p>
            <a:pPr marL="12001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Current testing practices / future framework development</a:t>
            </a:r>
          </a:p>
          <a:p>
            <a:pPr marL="7429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ea typeface="Calibri" charset="0"/>
                <a:cs typeface="Calibri" charset="0"/>
              </a:rPr>
              <a:t>Troubleshooting</a:t>
            </a:r>
          </a:p>
          <a:p>
            <a:pPr marL="12001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Experiences / best practice troubleshooting AQMS components</a:t>
            </a:r>
          </a:p>
          <a:p>
            <a:pPr marL="12001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Requests to developers to make future troubleshooting more efficient</a:t>
            </a:r>
            <a:r>
              <a:rPr lang="en-US" sz="1400" i="1" dirty="0" smtClean="0">
                <a:ea typeface="Calibri" charset="0"/>
                <a:cs typeface="Calibri" charset="0"/>
              </a:rPr>
              <a:t/>
            </a:r>
            <a:br>
              <a:rPr lang="en-US" sz="1400" i="1" dirty="0" smtClean="0">
                <a:ea typeface="Calibri" charset="0"/>
                <a:cs typeface="Calibri" charset="0"/>
              </a:rPr>
            </a:br>
            <a:endParaRPr lang="en-US" sz="1400" i="1" dirty="0" smtClean="0">
              <a:ea typeface="Calibri" charset="0"/>
              <a:cs typeface="Calibri" charset="0"/>
            </a:endParaRPr>
          </a:p>
          <a:p>
            <a:pPr marL="7429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>
                <a:ea typeface="Calibri" charset="0"/>
                <a:cs typeface="Calibri" charset="0"/>
              </a:rPr>
              <a:t>Outcomes</a:t>
            </a: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Identify community resources: experience / scripts </a:t>
            </a:r>
            <a:endParaRPr lang="en-US" sz="1400" dirty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Identify community needs and future requests for developers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Overview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" y="1023863"/>
            <a:ext cx="8907038" cy="53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What motivates you to undertake tuning, testing or troubleshooting?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Majority: response to failure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What AQMS components have you tried to tune?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detection/association/location: </a:t>
            </a:r>
            <a:r>
              <a:rPr lang="en-US" sz="1400" dirty="0" err="1" smtClean="0">
                <a:ea typeface="Calibri" charset="0"/>
                <a:cs typeface="Calibri" charset="0"/>
              </a:rPr>
              <a:t>pick_ew</a:t>
            </a:r>
            <a:r>
              <a:rPr lang="en-US" sz="1400" dirty="0" smtClean="0">
                <a:ea typeface="Calibri" charset="0"/>
                <a:cs typeface="Calibri" charset="0"/>
              </a:rPr>
              <a:t>, </a:t>
            </a:r>
            <a:r>
              <a:rPr lang="en-US" sz="1400" dirty="0" err="1" smtClean="0">
                <a:ea typeface="Calibri" charset="0"/>
                <a:cs typeface="Calibri" charset="0"/>
              </a:rPr>
              <a:t>pickFP</a:t>
            </a:r>
            <a:r>
              <a:rPr lang="en-US" sz="1400" dirty="0" smtClean="0">
                <a:ea typeface="Calibri" charset="0"/>
                <a:cs typeface="Calibri" charset="0"/>
              </a:rPr>
              <a:t>, </a:t>
            </a:r>
            <a:r>
              <a:rPr lang="en-US" sz="1400" dirty="0" err="1" smtClean="0">
                <a:ea typeface="Calibri" charset="0"/>
                <a:cs typeface="Calibri" charset="0"/>
              </a:rPr>
              <a:t>binder_ew</a:t>
            </a:r>
            <a:r>
              <a:rPr lang="en-US" sz="1400" dirty="0" smtClean="0">
                <a:ea typeface="Calibri" charset="0"/>
                <a:cs typeface="Calibri" charset="0"/>
              </a:rPr>
              <a:t>, </a:t>
            </a:r>
            <a:r>
              <a:rPr lang="en-US" sz="1400" dirty="0" err="1" smtClean="0">
                <a:ea typeface="Calibri" charset="0"/>
                <a:cs typeface="Calibri" charset="0"/>
              </a:rPr>
              <a:t>hypoinverse</a:t>
            </a:r>
            <a:endParaRPr lang="en-US" sz="1400" dirty="0" smtClean="0">
              <a:ea typeface="Calibri" charset="0"/>
              <a:cs typeface="Calibri" charset="0"/>
            </a:endParaRP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magnitudes: </a:t>
            </a:r>
            <a:r>
              <a:rPr lang="en-US" sz="1400" dirty="0" err="1" smtClean="0">
                <a:ea typeface="Calibri" charset="0"/>
                <a:cs typeface="Calibri" charset="0"/>
              </a:rPr>
              <a:t>trimag</a:t>
            </a:r>
            <a:r>
              <a:rPr lang="en-US" sz="1400" dirty="0" smtClean="0">
                <a:ea typeface="Calibri" charset="0"/>
                <a:cs typeface="Calibri" charset="0"/>
              </a:rPr>
              <a:t>, </a:t>
            </a:r>
            <a:r>
              <a:rPr lang="en-US" sz="1400" dirty="0" err="1" smtClean="0">
                <a:ea typeface="Calibri" charset="0"/>
                <a:cs typeface="Calibri" charset="0"/>
              </a:rPr>
              <a:t>codamag</a:t>
            </a:r>
            <a:r>
              <a:rPr lang="en-US" sz="1400" dirty="0" smtClean="0">
                <a:ea typeface="Calibri" charset="0"/>
                <a:cs typeface="Calibri" charset="0"/>
              </a:rPr>
              <a:t>, md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alarms</a:t>
            </a: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Do you have scheduled tuning tasks?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No, but interested</a:t>
            </a:r>
            <a:r>
              <a:rPr lang="is-IS" sz="1400" dirty="0" smtClean="0">
                <a:ea typeface="Calibri" charset="0"/>
                <a:cs typeface="Calibri" charset="0"/>
              </a:rPr>
              <a:t>…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is-IS" sz="1400" dirty="0" smtClean="0">
                <a:ea typeface="Calibri" charset="0"/>
                <a:cs typeface="Calibri" charset="0"/>
              </a:rPr>
              <a:t>Tuning for new stations?</a:t>
            </a:r>
            <a:endParaRPr lang="en-US" sz="1400" dirty="0" smtClean="0">
              <a:ea typeface="Calibri" charset="0"/>
              <a:cs typeface="Calibri" charset="0"/>
            </a:endParaRPr>
          </a:p>
          <a:p>
            <a:pPr marL="8001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Do you tune components to </a:t>
            </a:r>
            <a:endParaRPr lang="en-US" sz="1400" dirty="0">
              <a:ea typeface="Calibri" charset="0"/>
              <a:cs typeface="Calibri" charset="0"/>
            </a:endParaRPr>
          </a:p>
          <a:p>
            <a:pPr marL="457200">
              <a:spcBef>
                <a:spcPts val="600"/>
              </a:spcBef>
            </a:pPr>
            <a:r>
              <a:rPr lang="en-US" sz="1400" dirty="0" smtClean="0">
                <a:ea typeface="Calibri" charset="0"/>
                <a:cs typeface="Calibri" charset="0"/>
              </a:rPr>
              <a:t>	account for variable station </a:t>
            </a:r>
          </a:p>
          <a:p>
            <a:pPr marL="457200">
              <a:spcBef>
                <a:spcPts val="600"/>
              </a:spcBef>
            </a:pPr>
            <a:r>
              <a:rPr lang="en-US" sz="1400" dirty="0" smtClean="0">
                <a:ea typeface="Calibri" charset="0"/>
                <a:cs typeface="Calibri" charset="0"/>
              </a:rPr>
              <a:t>	density?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Mainly alarms</a:t>
            </a:r>
          </a:p>
          <a:p>
            <a:pPr marL="12573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>
                <a:ea typeface="Calibri" charset="0"/>
                <a:cs typeface="Calibri" charset="0"/>
              </a:rPr>
              <a:t>Rarely detection/</a:t>
            </a:r>
          </a:p>
          <a:p>
            <a:pPr marL="914400" lvl="1">
              <a:spcBef>
                <a:spcPts val="600"/>
              </a:spcBef>
            </a:pPr>
            <a:r>
              <a:rPr lang="en-US" sz="1400" dirty="0"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ea typeface="Calibri" charset="0"/>
                <a:cs typeface="Calibri" charset="0"/>
              </a:rPr>
              <a:t>association/location</a:t>
            </a:r>
            <a:r>
              <a:rPr lang="en-US" sz="1400" i="1" dirty="0" smtClean="0">
                <a:ea typeface="Calibri" charset="0"/>
                <a:cs typeface="Calibri" charset="0"/>
              </a:rPr>
              <a:t/>
            </a:r>
            <a:br>
              <a:rPr lang="en-US" sz="1400" i="1" dirty="0" smtClean="0">
                <a:ea typeface="Calibri" charset="0"/>
                <a:cs typeface="Calibri" charset="0"/>
              </a:rPr>
            </a:br>
            <a:endParaRPr lang="en-US" sz="1400" i="1" dirty="0" smtClean="0">
              <a:ea typeface="Calibri" charset="0"/>
              <a:cs typeface="Calibri" charset="0"/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Tuning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12" y="3703187"/>
            <a:ext cx="5008880" cy="2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pickFP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1261871"/>
            <a:ext cx="8494703" cy="48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574"/>
            <a:ext cx="7971692" cy="5362484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Trimag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: modifying Ml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" y="1556209"/>
            <a:ext cx="7801864" cy="4878119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Trimag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: modifying Ml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9292" y="969264"/>
            <a:ext cx="4894372" cy="5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>
              <a:spcBef>
                <a:spcPts val="600"/>
              </a:spcBef>
            </a:pPr>
            <a:r>
              <a:rPr lang="en-US" sz="2000" dirty="0" err="1">
                <a:latin typeface="+mn-lt"/>
              </a:rPr>
              <a:t>Ml_adjusted</a:t>
            </a:r>
            <a:r>
              <a:rPr lang="en-US" sz="2000" dirty="0">
                <a:latin typeface="+mn-lt"/>
              </a:rPr>
              <a:t> = 0.853*Ml + 0.40125 </a:t>
            </a:r>
            <a:r>
              <a:rPr lang="en-US" sz="2000" i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sz="2000" i="1" dirty="0" smtClean="0">
                <a:latin typeface="+mn-lt"/>
                <a:cs typeface="Arial" panose="020B0604020202020204" pitchFamily="34" charset="0"/>
              </a:rPr>
            </a:br>
            <a:endParaRPr lang="en-US" sz="2000" i="1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Trimag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: modifying Ml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8" y="1124945"/>
            <a:ext cx="8841740" cy="630690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9292" y="1006307"/>
            <a:ext cx="4894372" cy="5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trimag.cfg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Trimag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: modifying Ml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9292" y="969264"/>
            <a:ext cx="4894372" cy="5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experience: 2015 - 2018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556209"/>
            <a:ext cx="6547104" cy="4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3664" y="236125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+0.2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0665" y="273058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 bwMode="auto">
          <a:xfrm>
            <a:off x="199292" y="221028"/>
            <a:ext cx="8229600" cy="6113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err="1" smtClean="0">
                <a:solidFill>
                  <a:srgbClr val="696B73"/>
                </a:solidFill>
                <a:latin typeface="Arial" charset="0"/>
                <a:cs typeface="Arial" charset="0"/>
              </a:rPr>
              <a:t>Trimag</a:t>
            </a:r>
            <a:r>
              <a:rPr lang="en-US" sz="3200" b="1" dirty="0" smtClean="0">
                <a:solidFill>
                  <a:srgbClr val="696B73"/>
                </a:solidFill>
                <a:latin typeface="Arial" charset="0"/>
                <a:cs typeface="Arial" charset="0"/>
              </a:rPr>
              <a:t>: modifying Ml</a:t>
            </a:r>
            <a:endParaRPr lang="en-US" sz="3200" b="1" dirty="0">
              <a:solidFill>
                <a:srgbClr val="696B73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9292" y="1353312"/>
            <a:ext cx="2946244" cy="42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ea typeface="Calibri" charset="0"/>
                <a:cs typeface="Calibri" charset="0"/>
              </a:rPr>
              <a:t>Regional variability</a:t>
            </a:r>
          </a:p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ea typeface="Calibri" charset="0"/>
                <a:cs typeface="Calibri" charset="0"/>
              </a:rPr>
              <a:t>Opposite trend in Bombay Beach area of Salton Sea and near El Mayor-</a:t>
            </a:r>
            <a:r>
              <a:rPr lang="en-US" dirty="0" err="1" smtClean="0">
                <a:ea typeface="Calibri" charset="0"/>
                <a:cs typeface="Calibri" charset="0"/>
              </a:rPr>
              <a:t>Cucapah</a:t>
            </a:r>
            <a:endParaRPr lang="en-US" dirty="0" smtClean="0">
              <a:ea typeface="Calibri" charset="0"/>
              <a:cs typeface="Calibri" charset="0"/>
            </a:endParaRPr>
          </a:p>
          <a:p>
            <a:pPr marL="8001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ea typeface="Calibri" charset="0"/>
                <a:cs typeface="Calibri" charset="0"/>
              </a:rPr>
              <a:t>This is undoubtedly a more nuanced and interesting scientific question/problem, but we needed an easy/fast operational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2" y="1060704"/>
            <a:ext cx="457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641</Words>
  <Application>Microsoft Macintosh PowerPoint</Application>
  <PresentationFormat>On-screen Show (4:3)</PresentationFormat>
  <Paragraphs>111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DejaVu Sans</vt:lpstr>
      <vt:lpstr>ＭＳ Ｐゴシック</vt:lpstr>
      <vt:lpstr>Times New Roman</vt:lpstr>
      <vt:lpstr>Office Theme</vt:lpstr>
      <vt:lpstr>Tues 20 March 2017, 13:30 – 14:30 Rayo Bhadha &amp; Jen Andrews, Caltech &amp; Southern California Seismic Network</vt:lpstr>
      <vt:lpstr>Overview</vt:lpstr>
      <vt:lpstr>Tuning</vt:lpstr>
      <vt:lpstr>pickFP</vt:lpstr>
      <vt:lpstr>Trimag: modifying Ml</vt:lpstr>
      <vt:lpstr>Trimag: modifying Ml</vt:lpstr>
      <vt:lpstr>Trimag: modifying Ml</vt:lpstr>
      <vt:lpstr>Trimag: modifying Ml</vt:lpstr>
      <vt:lpstr>Trimag: modifying Ml</vt:lpstr>
      <vt:lpstr>Testing</vt:lpstr>
      <vt:lpstr>CERI “regular maintenance/testing schedule”</vt:lpstr>
      <vt:lpstr>Troubleshooting</vt:lpstr>
      <vt:lpstr>Plog (thanks to Garret Hartman)</vt:lpstr>
      <vt:lpstr>Plog (thanks to Garret Hartman)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timer</dc:creator>
  <cp:lastModifiedBy>Microsoft Office User</cp:lastModifiedBy>
  <cp:revision>364</cp:revision>
  <dcterms:created xsi:type="dcterms:W3CDTF">2016-03-13T00:34:34Z</dcterms:created>
  <dcterms:modified xsi:type="dcterms:W3CDTF">2018-03-20T20:17:26Z</dcterms:modified>
</cp:coreProperties>
</file>