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69" r:id="rId3"/>
    <p:sldId id="257" r:id="rId4"/>
    <p:sldId id="258" r:id="rId5"/>
    <p:sldId id="259" r:id="rId6"/>
    <p:sldId id="263" r:id="rId7"/>
    <p:sldId id="262" r:id="rId8"/>
    <p:sldId id="264" r:id="rId9"/>
    <p:sldId id="267" r:id="rId10"/>
    <p:sldId id="265" r:id="rId11"/>
    <p:sldId id="270" r:id="rId12"/>
    <p:sldId id="277" r:id="rId13"/>
    <p:sldId id="271" r:id="rId14"/>
    <p:sldId id="261" r:id="rId15"/>
    <p:sldId id="272" r:id="rId16"/>
    <p:sldId id="273" r:id="rId17"/>
    <p:sldId id="274" r:id="rId18"/>
    <p:sldId id="266" r:id="rId19"/>
    <p:sldId id="276" r:id="rId20"/>
    <p:sldId id="275" r:id="rId21"/>
    <p:sldId id="279" r:id="rId22"/>
    <p:sldId id="282" r:id="rId23"/>
    <p:sldId id="278" r:id="rId24"/>
    <p:sldId id="260" r:id="rId25"/>
    <p:sldId id="268" r:id="rId26"/>
    <p:sldId id="281" r:id="rId27"/>
    <p:sldId id="280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1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-528" y="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74777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Explain why we why we are not using NUMERIC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tiff"/><Relationship Id="rId6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 migration to PostgreSQL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Renate Hartog and Victor Kress, PNSN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Paul Friberg, ISTI</a:t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x="6600250" y="4676950"/>
            <a:ext cx="2687100" cy="2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NetOps IX 20-21 March 2018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186775"/>
            <a:ext cx="1194550" cy="80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Paul_Friber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250" y="2929410"/>
            <a:ext cx="1612900" cy="1612900"/>
          </a:xfrm>
          <a:prstGeom prst="rect">
            <a:avLst/>
          </a:prstGeom>
        </p:spPr>
      </p:pic>
      <p:pic>
        <p:nvPicPr>
          <p:cNvPr id="3" name="Picture 2" descr="kress.tif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955" y="2929410"/>
            <a:ext cx="2159000" cy="1612900"/>
          </a:xfrm>
          <a:prstGeom prst="rect">
            <a:avLst/>
          </a:prstGeom>
        </p:spPr>
      </p:pic>
      <p:pic>
        <p:nvPicPr>
          <p:cNvPr id="4" name="Picture 3" descr="hartog.tif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885" y="2929410"/>
            <a:ext cx="2159000" cy="161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389956" y="1947541"/>
            <a:ext cx="2121108" cy="1327238"/>
            <a:chOff x="3315774" y="2151643"/>
            <a:chExt cx="1945971" cy="1327238"/>
          </a:xfrm>
        </p:grpSpPr>
        <p:sp>
          <p:nvSpPr>
            <p:cNvPr id="5" name="Shape 94"/>
            <p:cNvSpPr/>
            <p:nvPr/>
          </p:nvSpPr>
          <p:spPr>
            <a:xfrm>
              <a:off x="3315774" y="2499233"/>
              <a:ext cx="1720126" cy="979648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95"/>
            <p:cNvSpPr txBox="1"/>
            <p:nvPr/>
          </p:nvSpPr>
          <p:spPr>
            <a:xfrm>
              <a:off x="3389956" y="2619698"/>
              <a:ext cx="1571761" cy="349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  <p:sp>
          <p:nvSpPr>
            <p:cNvPr id="8" name="Shape 97"/>
            <p:cNvSpPr/>
            <p:nvPr/>
          </p:nvSpPr>
          <p:spPr>
            <a:xfrm>
              <a:off x="3581292" y="2151643"/>
              <a:ext cx="1680453" cy="1044997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98"/>
            <p:cNvSpPr txBox="1"/>
            <p:nvPr/>
          </p:nvSpPr>
          <p:spPr>
            <a:xfrm>
              <a:off x="3653763" y="2287607"/>
              <a:ext cx="1535510" cy="373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85175" y="935624"/>
            <a:ext cx="3069300" cy="2892726"/>
            <a:chOff x="185175" y="935624"/>
            <a:chExt cx="3069300" cy="2892726"/>
          </a:xfrm>
        </p:grpSpPr>
        <p:sp>
          <p:nvSpPr>
            <p:cNvPr id="22" name="Shape 120"/>
            <p:cNvSpPr/>
            <p:nvPr/>
          </p:nvSpPr>
          <p:spPr>
            <a:xfrm>
              <a:off x="185175" y="1022450"/>
              <a:ext cx="3069300" cy="2805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121"/>
            <p:cNvSpPr txBox="1"/>
            <p:nvPr/>
          </p:nvSpPr>
          <p:spPr>
            <a:xfrm>
              <a:off x="261325" y="3336850"/>
              <a:ext cx="2803200" cy="46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pl/sql → pl/pgsql</a:t>
              </a:r>
              <a:endParaRPr sz="2400"/>
            </a:p>
          </p:txBody>
        </p:sp>
        <p:sp>
          <p:nvSpPr>
            <p:cNvPr id="24" name="Shape 122"/>
            <p:cNvSpPr txBox="1"/>
            <p:nvPr/>
          </p:nvSpPr>
          <p:spPr>
            <a:xfrm>
              <a:off x="185175" y="935624"/>
              <a:ext cx="2453100" cy="4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Stored procedures</a:t>
              </a:r>
              <a:endParaRPr sz="1800"/>
            </a:p>
          </p:txBody>
        </p:sp>
        <p:sp>
          <p:nvSpPr>
            <p:cNvPr id="26" name="Shape 127"/>
            <p:cNvSpPr/>
            <p:nvPr/>
          </p:nvSpPr>
          <p:spPr>
            <a:xfrm>
              <a:off x="882063" y="1943912"/>
              <a:ext cx="1108374" cy="46975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Shape 128"/>
            <p:cNvSpPr txBox="1"/>
            <p:nvPr/>
          </p:nvSpPr>
          <p:spPr>
            <a:xfrm>
              <a:off x="882063" y="1968138"/>
              <a:ext cx="988233" cy="352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epref</a:t>
              </a:r>
              <a:endParaRPr sz="1800"/>
            </a:p>
          </p:txBody>
        </p:sp>
        <p:sp>
          <p:nvSpPr>
            <p:cNvPr id="28" name="Shape 130"/>
            <p:cNvSpPr/>
            <p:nvPr/>
          </p:nvSpPr>
          <p:spPr>
            <a:xfrm>
              <a:off x="882063" y="2501896"/>
              <a:ext cx="980019" cy="41237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Shape 132"/>
            <p:cNvSpPr/>
            <p:nvPr/>
          </p:nvSpPr>
          <p:spPr>
            <a:xfrm>
              <a:off x="882063" y="3002500"/>
              <a:ext cx="1070400" cy="4173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33" name="Shape 124"/>
            <p:cNvSpPr/>
            <p:nvPr/>
          </p:nvSpPr>
          <p:spPr>
            <a:xfrm>
              <a:off x="882063" y="1440586"/>
              <a:ext cx="1299249" cy="415101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Shape 133"/>
            <p:cNvSpPr txBox="1"/>
            <p:nvPr/>
          </p:nvSpPr>
          <p:spPr>
            <a:xfrm>
              <a:off x="1040355" y="2604950"/>
              <a:ext cx="739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/>
                <a:t>...</a:t>
              </a:r>
              <a:endParaRPr sz="4800" b="1"/>
            </a:p>
          </p:txBody>
        </p:sp>
        <p:sp>
          <p:nvSpPr>
            <p:cNvPr id="32" name="Shape 131"/>
            <p:cNvSpPr txBox="1"/>
            <p:nvPr/>
          </p:nvSpPr>
          <p:spPr>
            <a:xfrm>
              <a:off x="955541" y="2528723"/>
              <a:ext cx="873791" cy="3093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pcs</a:t>
              </a:r>
              <a:endParaRPr sz="1800" dirty="0"/>
            </a:p>
          </p:txBody>
        </p:sp>
        <p:sp>
          <p:nvSpPr>
            <p:cNvPr id="25" name="Shape 125"/>
            <p:cNvSpPr txBox="1"/>
            <p:nvPr/>
          </p:nvSpPr>
          <p:spPr>
            <a:xfrm>
              <a:off x="929858" y="1440586"/>
              <a:ext cx="1158418" cy="3114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truetime</a:t>
              </a:r>
              <a:endParaRPr sz="1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5175" y="-62026"/>
            <a:ext cx="3420000" cy="1121101"/>
            <a:chOff x="185175" y="-62026"/>
            <a:chExt cx="3420000" cy="1121101"/>
          </a:xfrm>
        </p:grpSpPr>
        <p:sp>
          <p:nvSpPr>
            <p:cNvPr id="19" name="Shape 118"/>
            <p:cNvSpPr/>
            <p:nvPr/>
          </p:nvSpPr>
          <p:spPr>
            <a:xfrm>
              <a:off x="185175" y="14175"/>
              <a:ext cx="3069300" cy="1044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" name="Shape 134"/>
            <p:cNvGrpSpPr/>
            <p:nvPr/>
          </p:nvGrpSpPr>
          <p:grpSpPr>
            <a:xfrm>
              <a:off x="289850" y="413978"/>
              <a:ext cx="2455470" cy="509755"/>
              <a:chOff x="6817334" y="5142467"/>
              <a:chExt cx="1275900" cy="623858"/>
            </a:xfrm>
          </p:grpSpPr>
          <p:sp>
            <p:nvSpPr>
              <p:cNvPr id="21" name="Shape 135"/>
              <p:cNvSpPr/>
              <p:nvPr/>
            </p:nvSpPr>
            <p:spPr>
              <a:xfrm>
                <a:off x="6817334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000"/>
              </a:p>
            </p:txBody>
          </p:sp>
          <p:sp>
            <p:nvSpPr>
              <p:cNvPr id="31" name="Shape 136"/>
              <p:cNvSpPr txBox="1"/>
              <p:nvPr/>
            </p:nvSpPr>
            <p:spPr>
              <a:xfrm>
                <a:off x="6859632" y="5142467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dirty="0"/>
                  <a:t>getWaveformBlob</a:t>
                </a:r>
                <a:endParaRPr sz="1800" dirty="0"/>
              </a:p>
            </p:txBody>
          </p:sp>
        </p:grpSp>
        <p:sp>
          <p:nvSpPr>
            <p:cNvPr id="34" name="Shape 137"/>
            <p:cNvSpPr txBox="1"/>
            <p:nvPr/>
          </p:nvSpPr>
          <p:spPr>
            <a:xfrm>
              <a:off x="185175" y="-62026"/>
              <a:ext cx="3420000" cy="41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Custom extension</a:t>
              </a: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70936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603499" y="112350"/>
            <a:ext cx="3657601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getWaveformBlob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06732"/>
              </p:ext>
            </p:extLst>
          </p:nvPr>
        </p:nvGraphicFramePr>
        <p:xfrm>
          <a:off x="584200" y="1822451"/>
          <a:ext cx="8089900" cy="229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4851400"/>
              </a:tblGrid>
              <a:tr h="4063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Oracle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PostgreSQL</a:t>
                      </a:r>
                      <a:endParaRPr lang="en-US" sz="2400" dirty="0"/>
                    </a:p>
                  </a:txBody>
                  <a:tcPr/>
                </a:tc>
              </a:tr>
              <a:tr h="4063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</a:tr>
              <a:tr h="692331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loadjava</a:t>
                      </a:r>
                      <a:r>
                        <a:rPr lang="en-US" sz="2400" dirty="0" smtClean="0"/>
                        <a:t> utility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aqms_ext.so</a:t>
                      </a:r>
                      <a:r>
                        <a:rPr lang="en-US" sz="2400" dirty="0" smtClean="0"/>
                        <a:t> in </a:t>
                      </a:r>
                      <a:r>
                        <a:rPr lang="en-US" sz="1800" dirty="0" smtClean="0"/>
                        <a:t>/</a:t>
                      </a:r>
                      <a:r>
                        <a:rPr lang="en-US" sz="1800" dirty="0" err="1" smtClean="0"/>
                        <a:t>usr</a:t>
                      </a:r>
                      <a:r>
                        <a:rPr lang="en-US" sz="1800" dirty="0" smtClean="0"/>
                        <a:t>/local/lib/</a:t>
                      </a:r>
                      <a:r>
                        <a:rPr lang="en-US" sz="1800" dirty="0" err="1" smtClean="0"/>
                        <a:t>postgres</a:t>
                      </a:r>
                      <a:r>
                        <a:rPr lang="en-US" sz="1800" dirty="0" smtClean="0"/>
                        <a:t>/</a:t>
                      </a:r>
                      <a:endParaRPr lang="en-US" sz="1800" dirty="0"/>
                    </a:p>
                  </a:txBody>
                  <a:tcPr/>
                </a:tc>
              </a:tr>
              <a:tr h="692331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pl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sql</a:t>
                      </a:r>
                      <a:r>
                        <a:rPr lang="en-US" sz="2400" dirty="0" smtClean="0"/>
                        <a:t> wrapper function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pl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pgsql</a:t>
                      </a:r>
                      <a:r>
                        <a:rPr lang="en-US" sz="2400" dirty="0" smtClean="0"/>
                        <a:t> wrapper function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4200" y="750957"/>
            <a:ext cx="808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Provides access to </a:t>
            </a:r>
            <a:r>
              <a:rPr lang="en-US" sz="2000" dirty="0" err="1" smtClean="0"/>
              <a:t>miniSEED</a:t>
            </a:r>
            <a:r>
              <a:rPr lang="en-US" sz="2000" dirty="0" smtClean="0"/>
              <a:t> data on disk to the database server so that a client (Jiggle) can retrieve 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75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603499" y="112350"/>
            <a:ext cx="3657601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getWaveformBlob</a:t>
            </a:r>
            <a:endParaRPr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71259"/>
              </p:ext>
            </p:extLst>
          </p:nvPr>
        </p:nvGraphicFramePr>
        <p:xfrm>
          <a:off x="360680" y="888150"/>
          <a:ext cx="8432800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200"/>
                <a:gridCol w="40386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Oracle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PostgreSQL</a:t>
                      </a:r>
                      <a:endParaRPr lang="en-US" sz="2400" dirty="0"/>
                    </a:p>
                  </a:txBody>
                  <a:tcPr/>
                </a:tc>
              </a:tr>
              <a:tr h="1059815">
                <a:tc>
                  <a:txBody>
                    <a:bodyPr/>
                    <a:lstStyle/>
                    <a:p>
                      <a:r>
                        <a:rPr lang="en-US" dirty="0" smtClean="0"/>
                        <a:t>CREATE OR REPLACE PACKAGE wave AUTHID DEFINER AS</a:t>
                      </a:r>
                    </a:p>
                    <a:p>
                      <a:r>
                        <a:rPr lang="en-US" dirty="0" smtClean="0"/>
                        <a:t>     FUNCTION </a:t>
                      </a:r>
                      <a:r>
                        <a:rPr lang="en-US" dirty="0" err="1" smtClean="0"/>
                        <a:t>fill_wf_blob</a:t>
                      </a:r>
                      <a:r>
                        <a:rPr lang="en-US" dirty="0" smtClean="0"/>
                        <a:t>(</a:t>
                      </a:r>
                    </a:p>
                    <a:p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p_blob</a:t>
                      </a:r>
                      <a:r>
                        <a:rPr lang="en-US" dirty="0" smtClean="0"/>
                        <a:t> BLOB,</a:t>
                      </a:r>
                    </a:p>
                    <a:p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p_filename</a:t>
                      </a:r>
                      <a:r>
                        <a:rPr lang="en-US" dirty="0" smtClean="0"/>
                        <a:t> VARCHAR2,</a:t>
                      </a:r>
                    </a:p>
                    <a:p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p_traceoff</a:t>
                      </a:r>
                      <a:r>
                        <a:rPr lang="en-US" dirty="0" smtClean="0"/>
                        <a:t> NUMBER</a:t>
                      </a:r>
                    </a:p>
                    <a:p>
                      <a:r>
                        <a:rPr lang="en-US" baseline="0" dirty="0" smtClean="0"/>
                        <a:t>         </a:t>
                      </a:r>
                      <a:r>
                        <a:rPr lang="en-US" baseline="0" dirty="0" err="1" smtClean="0"/>
                        <a:t>p_nbytes</a:t>
                      </a:r>
                      <a:r>
                        <a:rPr lang="en-US" baseline="0" dirty="0" smtClean="0"/>
                        <a:t> NUMBER,</a:t>
                      </a:r>
                    </a:p>
                    <a:p>
                      <a:r>
                        <a:rPr lang="en-US" baseline="0" dirty="0" smtClean="0"/>
                        <a:t>         </a:t>
                      </a:r>
                      <a:r>
                        <a:rPr lang="en-US" baseline="0" dirty="0" err="1" smtClean="0"/>
                        <a:t>p_startTime</a:t>
                      </a:r>
                      <a:r>
                        <a:rPr lang="en-US" baseline="0" dirty="0" smtClean="0"/>
                        <a:t> NUMBER,</a:t>
                      </a:r>
                    </a:p>
                    <a:p>
                      <a:r>
                        <a:rPr lang="en-US" baseline="0" dirty="0" smtClean="0"/>
                        <a:t>         </a:t>
                      </a:r>
                      <a:r>
                        <a:rPr lang="en-US" baseline="0" dirty="0" err="1" smtClean="0"/>
                        <a:t>p_endTime</a:t>
                      </a:r>
                      <a:r>
                        <a:rPr lang="en-US" baseline="0" dirty="0" smtClean="0"/>
                        <a:t> NUMBER)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="1" i="0" baseline="0" dirty="0" smtClean="0"/>
                        <a:t>RETURN NUMBER AS</a:t>
                      </a:r>
                    </a:p>
                    <a:p>
                      <a:r>
                        <a:rPr lang="en-US" b="1" i="0" baseline="0" dirty="0" smtClean="0"/>
                        <a:t>    LANGUAGE JAVA NAME</a:t>
                      </a:r>
                    </a:p>
                    <a:p>
                      <a:r>
                        <a:rPr lang="en-US" b="1" i="0" baseline="0" dirty="0" smtClean="0"/>
                        <a:t> ‘</a:t>
                      </a:r>
                      <a:r>
                        <a:rPr lang="en-US" b="1" i="0" baseline="0" dirty="0" err="1" smtClean="0"/>
                        <a:t>org.trinet.waveserver.dc.WaveformBLOB.fillWaveformBLOB</a:t>
                      </a:r>
                      <a:r>
                        <a:rPr lang="en-US" b="1" i="0" baseline="0" dirty="0" smtClean="0"/>
                        <a:t>(</a:t>
                      </a:r>
                      <a:r>
                        <a:rPr lang="en-US" b="1" i="0" baseline="0" dirty="0" err="1" smtClean="0"/>
                        <a:t>oracle.sql.BLOB</a:t>
                      </a:r>
                      <a:r>
                        <a:rPr lang="en-US" b="1" i="0" baseline="0" dirty="0" smtClean="0"/>
                        <a:t>, </a:t>
                      </a:r>
                      <a:r>
                        <a:rPr lang="en-US" b="1" i="0" baseline="0" dirty="0" err="1" smtClean="0"/>
                        <a:t>java.lang.String</a:t>
                      </a:r>
                      <a:r>
                        <a:rPr lang="en-US" b="1" i="0" baseline="0" dirty="0" smtClean="0"/>
                        <a:t>, </a:t>
                      </a:r>
                      <a:r>
                        <a:rPr lang="en-US" b="1" i="0" baseline="0" dirty="0" err="1" smtClean="0"/>
                        <a:t>int</a:t>
                      </a:r>
                      <a:r>
                        <a:rPr lang="en-US" b="1" i="0" baseline="0" dirty="0" smtClean="0"/>
                        <a:t>, </a:t>
                      </a:r>
                      <a:r>
                        <a:rPr lang="en-US" b="1" i="0" baseline="0" dirty="0" err="1" smtClean="0"/>
                        <a:t>int</a:t>
                      </a:r>
                      <a:r>
                        <a:rPr lang="en-US" b="1" i="0" baseline="0" dirty="0" smtClean="0"/>
                        <a:t>, double, double) return </a:t>
                      </a:r>
                      <a:r>
                        <a:rPr lang="en-US" b="1" i="0" baseline="0" dirty="0" err="1" smtClean="0"/>
                        <a:t>int</a:t>
                      </a:r>
                      <a:r>
                        <a:rPr lang="en-US" b="1" i="0" baseline="0" dirty="0" smtClean="0"/>
                        <a:t>’;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CREATE OR REPLACE FUNCTION </a:t>
                      </a:r>
                      <a:r>
                        <a:rPr lang="en-US" dirty="0" err="1" smtClean="0"/>
                        <a:t>wave.get_waveform_blob</a:t>
                      </a:r>
                      <a:r>
                        <a:rPr lang="en-US" dirty="0" smtClean="0"/>
                        <a:t>(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p_filename</a:t>
                      </a:r>
                      <a:r>
                        <a:rPr lang="en-US" dirty="0" smtClean="0"/>
                        <a:t> TEXT,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p_traceoff</a:t>
                      </a:r>
                      <a:r>
                        <a:rPr lang="en-US" dirty="0" smtClean="0"/>
                        <a:t> BIGINT,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p_nbytes</a:t>
                      </a:r>
                      <a:r>
                        <a:rPr lang="en-US" dirty="0" smtClean="0"/>
                        <a:t> BIGINT,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p_startTime</a:t>
                      </a:r>
                      <a:r>
                        <a:rPr lang="en-US" dirty="0" smtClean="0"/>
                        <a:t> DOUBLE PRECISION,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p_endTime</a:t>
                      </a:r>
                      <a:r>
                        <a:rPr lang="en-US" baseline="0" dirty="0" smtClean="0"/>
                        <a:t> DOUBLE PRECISION) </a:t>
                      </a:r>
                      <a:r>
                        <a:rPr lang="en-US" b="1" i="0" baseline="0" dirty="0" smtClean="0"/>
                        <a:t>RETURNS BYTEA 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i="0" baseline="0" dirty="0" smtClean="0"/>
                        <a:t>‘/</a:t>
                      </a:r>
                      <a:r>
                        <a:rPr lang="en-US" b="1" i="0" baseline="0" dirty="0" err="1" smtClean="0"/>
                        <a:t>usr</a:t>
                      </a:r>
                      <a:r>
                        <a:rPr lang="en-US" b="1" i="0" baseline="0" dirty="0" smtClean="0"/>
                        <a:t>/local/lib/</a:t>
                      </a:r>
                      <a:r>
                        <a:rPr lang="en-US" b="1" i="0" baseline="0" dirty="0" err="1" smtClean="0"/>
                        <a:t>postgres</a:t>
                      </a:r>
                      <a:r>
                        <a:rPr lang="en-US" b="1" i="0" baseline="0" dirty="0" smtClean="0"/>
                        <a:t>/</a:t>
                      </a:r>
                      <a:r>
                        <a:rPr lang="en-US" b="1" i="0" baseline="0" dirty="0" err="1" smtClean="0"/>
                        <a:t>AQMSpg_ext.so</a:t>
                      </a:r>
                      <a:r>
                        <a:rPr lang="en-US" b="1" i="0" baseline="0" dirty="0" smtClean="0"/>
                        <a:t>’, ‘</a:t>
                      </a:r>
                      <a:r>
                        <a:rPr lang="en-US" b="1" i="0" baseline="0" dirty="0" err="1" smtClean="0"/>
                        <a:t>getWaveformBlob</a:t>
                      </a:r>
                      <a:r>
                        <a:rPr lang="en-US" b="1" i="0" baseline="0" dirty="0" smtClean="0"/>
                        <a:t>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i="0" baseline="0" dirty="0" smtClean="0"/>
                        <a:t>LANGUAGE C STRICT;</a:t>
                      </a:r>
                      <a:endParaRPr lang="en-US" b="1" i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1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389956" y="1947541"/>
            <a:ext cx="2121108" cy="1327238"/>
            <a:chOff x="3315774" y="2151643"/>
            <a:chExt cx="1945971" cy="1327238"/>
          </a:xfrm>
        </p:grpSpPr>
        <p:sp>
          <p:nvSpPr>
            <p:cNvPr id="5" name="Shape 94"/>
            <p:cNvSpPr/>
            <p:nvPr/>
          </p:nvSpPr>
          <p:spPr>
            <a:xfrm>
              <a:off x="3315774" y="2499233"/>
              <a:ext cx="1720126" cy="979648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95"/>
            <p:cNvSpPr txBox="1"/>
            <p:nvPr/>
          </p:nvSpPr>
          <p:spPr>
            <a:xfrm>
              <a:off x="3389956" y="2619698"/>
              <a:ext cx="1571761" cy="349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  <p:sp>
          <p:nvSpPr>
            <p:cNvPr id="8" name="Shape 97"/>
            <p:cNvSpPr/>
            <p:nvPr/>
          </p:nvSpPr>
          <p:spPr>
            <a:xfrm>
              <a:off x="3581292" y="2151643"/>
              <a:ext cx="1680453" cy="1044997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98"/>
            <p:cNvSpPr txBox="1"/>
            <p:nvPr/>
          </p:nvSpPr>
          <p:spPr>
            <a:xfrm>
              <a:off x="3653763" y="2287607"/>
              <a:ext cx="1535510" cy="373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85175" y="935624"/>
            <a:ext cx="3069300" cy="2892726"/>
            <a:chOff x="185175" y="935624"/>
            <a:chExt cx="3069300" cy="2892726"/>
          </a:xfrm>
        </p:grpSpPr>
        <p:sp>
          <p:nvSpPr>
            <p:cNvPr id="22" name="Shape 120"/>
            <p:cNvSpPr/>
            <p:nvPr/>
          </p:nvSpPr>
          <p:spPr>
            <a:xfrm>
              <a:off x="185175" y="1022450"/>
              <a:ext cx="3069300" cy="2805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121"/>
            <p:cNvSpPr txBox="1"/>
            <p:nvPr/>
          </p:nvSpPr>
          <p:spPr>
            <a:xfrm>
              <a:off x="261325" y="3336850"/>
              <a:ext cx="2803200" cy="46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pl/sql → pl/pgsql</a:t>
              </a:r>
              <a:endParaRPr sz="2400"/>
            </a:p>
          </p:txBody>
        </p:sp>
        <p:sp>
          <p:nvSpPr>
            <p:cNvPr id="24" name="Shape 122"/>
            <p:cNvSpPr txBox="1"/>
            <p:nvPr/>
          </p:nvSpPr>
          <p:spPr>
            <a:xfrm>
              <a:off x="185175" y="935624"/>
              <a:ext cx="2453100" cy="4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Stored procedures</a:t>
              </a:r>
              <a:endParaRPr sz="1800"/>
            </a:p>
          </p:txBody>
        </p:sp>
        <p:sp>
          <p:nvSpPr>
            <p:cNvPr id="26" name="Shape 127"/>
            <p:cNvSpPr/>
            <p:nvPr/>
          </p:nvSpPr>
          <p:spPr>
            <a:xfrm>
              <a:off x="882063" y="1943912"/>
              <a:ext cx="1108374" cy="46975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Shape 128"/>
            <p:cNvSpPr txBox="1"/>
            <p:nvPr/>
          </p:nvSpPr>
          <p:spPr>
            <a:xfrm>
              <a:off x="882063" y="1968138"/>
              <a:ext cx="988233" cy="352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epref</a:t>
              </a:r>
              <a:endParaRPr sz="1800"/>
            </a:p>
          </p:txBody>
        </p:sp>
        <p:sp>
          <p:nvSpPr>
            <p:cNvPr id="28" name="Shape 130"/>
            <p:cNvSpPr/>
            <p:nvPr/>
          </p:nvSpPr>
          <p:spPr>
            <a:xfrm>
              <a:off x="882063" y="2501896"/>
              <a:ext cx="980019" cy="41237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Shape 132"/>
            <p:cNvSpPr/>
            <p:nvPr/>
          </p:nvSpPr>
          <p:spPr>
            <a:xfrm>
              <a:off x="882063" y="3002500"/>
              <a:ext cx="1070400" cy="4173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33" name="Shape 124"/>
            <p:cNvSpPr/>
            <p:nvPr/>
          </p:nvSpPr>
          <p:spPr>
            <a:xfrm>
              <a:off x="882063" y="1440586"/>
              <a:ext cx="1299249" cy="415101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Shape 133"/>
            <p:cNvSpPr txBox="1"/>
            <p:nvPr/>
          </p:nvSpPr>
          <p:spPr>
            <a:xfrm>
              <a:off x="1040355" y="2604950"/>
              <a:ext cx="739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/>
                <a:t>...</a:t>
              </a:r>
              <a:endParaRPr sz="4800" b="1"/>
            </a:p>
          </p:txBody>
        </p:sp>
        <p:sp>
          <p:nvSpPr>
            <p:cNvPr id="32" name="Shape 131"/>
            <p:cNvSpPr txBox="1"/>
            <p:nvPr/>
          </p:nvSpPr>
          <p:spPr>
            <a:xfrm>
              <a:off x="955541" y="2528723"/>
              <a:ext cx="873791" cy="3093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pcs</a:t>
              </a:r>
              <a:endParaRPr sz="1800" dirty="0"/>
            </a:p>
          </p:txBody>
        </p:sp>
        <p:sp>
          <p:nvSpPr>
            <p:cNvPr id="25" name="Shape 125"/>
            <p:cNvSpPr txBox="1"/>
            <p:nvPr/>
          </p:nvSpPr>
          <p:spPr>
            <a:xfrm>
              <a:off x="929858" y="1440586"/>
              <a:ext cx="1158418" cy="3114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truetime</a:t>
              </a:r>
              <a:endParaRPr sz="1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5175" y="-62026"/>
            <a:ext cx="3420000" cy="1121101"/>
            <a:chOff x="185175" y="-62026"/>
            <a:chExt cx="3420000" cy="1121101"/>
          </a:xfrm>
        </p:grpSpPr>
        <p:sp>
          <p:nvSpPr>
            <p:cNvPr id="19" name="Shape 118"/>
            <p:cNvSpPr/>
            <p:nvPr/>
          </p:nvSpPr>
          <p:spPr>
            <a:xfrm>
              <a:off x="185175" y="14175"/>
              <a:ext cx="3069300" cy="1044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" name="Shape 134"/>
            <p:cNvGrpSpPr/>
            <p:nvPr/>
          </p:nvGrpSpPr>
          <p:grpSpPr>
            <a:xfrm>
              <a:off x="289850" y="413978"/>
              <a:ext cx="2455470" cy="509755"/>
              <a:chOff x="6817334" y="5142467"/>
              <a:chExt cx="1275900" cy="623858"/>
            </a:xfrm>
          </p:grpSpPr>
          <p:sp>
            <p:nvSpPr>
              <p:cNvPr id="21" name="Shape 135"/>
              <p:cNvSpPr/>
              <p:nvPr/>
            </p:nvSpPr>
            <p:spPr>
              <a:xfrm>
                <a:off x="6817334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000"/>
              </a:p>
            </p:txBody>
          </p:sp>
          <p:sp>
            <p:nvSpPr>
              <p:cNvPr id="31" name="Shape 136"/>
              <p:cNvSpPr txBox="1"/>
              <p:nvPr/>
            </p:nvSpPr>
            <p:spPr>
              <a:xfrm>
                <a:off x="6859632" y="5142467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dirty="0"/>
                  <a:t>getWaveformBlob</a:t>
                </a:r>
                <a:endParaRPr sz="1800" dirty="0"/>
              </a:p>
            </p:txBody>
          </p:sp>
        </p:grpSp>
        <p:sp>
          <p:nvSpPr>
            <p:cNvPr id="34" name="Shape 137"/>
            <p:cNvSpPr txBox="1"/>
            <p:nvPr/>
          </p:nvSpPr>
          <p:spPr>
            <a:xfrm>
              <a:off x="185175" y="-62026"/>
              <a:ext cx="3420000" cy="41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Custom extension</a:t>
              </a:r>
              <a:endParaRPr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0873" y="3853006"/>
            <a:ext cx="8999467" cy="1286783"/>
            <a:chOff x="70873" y="3853006"/>
            <a:chExt cx="8999467" cy="1286783"/>
          </a:xfrm>
        </p:grpSpPr>
        <p:grpSp>
          <p:nvGrpSpPr>
            <p:cNvPr id="35" name="Shape 89"/>
            <p:cNvGrpSpPr/>
            <p:nvPr/>
          </p:nvGrpSpPr>
          <p:grpSpPr>
            <a:xfrm>
              <a:off x="70873" y="3853006"/>
              <a:ext cx="8999467" cy="1286783"/>
              <a:chOff x="177200" y="4515306"/>
              <a:chExt cx="8789400" cy="1509600"/>
            </a:xfrm>
          </p:grpSpPr>
          <p:sp>
            <p:nvSpPr>
              <p:cNvPr id="36" name="Shape 90"/>
              <p:cNvSpPr/>
              <p:nvPr/>
            </p:nvSpPr>
            <p:spPr>
              <a:xfrm>
                <a:off x="177200" y="4515306"/>
                <a:ext cx="8789400" cy="1509600"/>
              </a:xfrm>
              <a:prstGeom prst="rect">
                <a:avLst/>
              </a:prstGeom>
              <a:solidFill>
                <a:srgbClr val="FFF2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Shape 91"/>
              <p:cNvSpPr txBox="1"/>
              <p:nvPr/>
            </p:nvSpPr>
            <p:spPr>
              <a:xfrm>
                <a:off x="177209" y="5467141"/>
                <a:ext cx="8630100" cy="51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C++ : OTL4 and unixODBC</a:t>
                </a:r>
                <a:endParaRPr sz="240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504966" y="3861456"/>
              <a:ext cx="6328471" cy="926845"/>
              <a:chOff x="1504966" y="3861456"/>
              <a:chExt cx="6328471" cy="926845"/>
            </a:xfrm>
          </p:grpSpPr>
          <p:sp>
            <p:nvSpPr>
              <p:cNvPr id="95" name="Shape 155"/>
              <p:cNvSpPr/>
              <p:nvPr/>
            </p:nvSpPr>
            <p:spPr>
              <a:xfrm>
                <a:off x="7218009" y="4379784"/>
                <a:ext cx="477134" cy="385503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67" name="Shape 151"/>
              <p:cNvGrpSpPr/>
              <p:nvPr/>
            </p:nvGrpSpPr>
            <p:grpSpPr>
              <a:xfrm>
                <a:off x="1504966" y="3861456"/>
                <a:ext cx="6328471" cy="926845"/>
                <a:chOff x="1504966" y="3861456"/>
                <a:chExt cx="6328471" cy="926845"/>
              </a:xfrm>
            </p:grpSpPr>
            <p:grpSp>
              <p:nvGrpSpPr>
                <p:cNvPr id="68" name="Shape 152"/>
                <p:cNvGrpSpPr/>
                <p:nvPr/>
              </p:nvGrpSpPr>
              <p:grpSpPr>
                <a:xfrm>
                  <a:off x="1504966" y="3861456"/>
                  <a:ext cx="5853246" cy="925565"/>
                  <a:chOff x="496175" y="5096100"/>
                  <a:chExt cx="7478275" cy="1361325"/>
                </a:xfrm>
              </p:grpSpPr>
              <p:sp>
                <p:nvSpPr>
                  <p:cNvPr id="73" name="Shape 153"/>
                  <p:cNvSpPr/>
                  <p:nvPr/>
                </p:nvSpPr>
                <p:spPr>
                  <a:xfrm>
                    <a:off x="496175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4" name="Shape 154"/>
                  <p:cNvSpPr txBox="1"/>
                  <p:nvPr/>
                </p:nvSpPr>
                <p:spPr>
                  <a:xfrm>
                    <a:off x="545800" y="5096100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trig2db</a:t>
                    </a:r>
                    <a:endParaRPr sz="1800"/>
                  </a:p>
                </p:txBody>
              </p:sp>
              <p:sp>
                <p:nvSpPr>
                  <p:cNvPr id="75" name="Shape 155"/>
                  <p:cNvSpPr/>
                  <p:nvPr/>
                </p:nvSpPr>
                <p:spPr>
                  <a:xfrm>
                    <a:off x="1889050" y="5199325"/>
                    <a:ext cx="609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6" name="Shape 156"/>
                  <p:cNvSpPr txBox="1"/>
                  <p:nvPr/>
                </p:nvSpPr>
                <p:spPr>
                  <a:xfrm>
                    <a:off x="1960000" y="5096100"/>
                    <a:ext cx="4677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tc</a:t>
                    </a:r>
                    <a:endParaRPr sz="1800"/>
                  </a:p>
                </p:txBody>
              </p:sp>
              <p:sp>
                <p:nvSpPr>
                  <p:cNvPr id="77" name="Shape 157"/>
                  <p:cNvSpPr/>
                  <p:nvPr/>
                </p:nvSpPr>
                <p:spPr>
                  <a:xfrm>
                    <a:off x="2615625" y="5199325"/>
                    <a:ext cx="609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8" name="Shape 158"/>
                  <p:cNvSpPr txBox="1"/>
                  <p:nvPr/>
                </p:nvSpPr>
                <p:spPr>
                  <a:xfrm>
                    <a:off x="2686575" y="5096100"/>
                    <a:ext cx="609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ec</a:t>
                    </a:r>
                    <a:endParaRPr sz="1800"/>
                  </a:p>
                </p:txBody>
              </p:sp>
              <p:sp>
                <p:nvSpPr>
                  <p:cNvPr id="79" name="Shape 159"/>
                  <p:cNvSpPr/>
                  <p:nvPr/>
                </p:nvSpPr>
                <p:spPr>
                  <a:xfrm>
                    <a:off x="3342200" y="5199325"/>
                    <a:ext cx="19848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0" name="Shape 160"/>
                  <p:cNvSpPr txBox="1"/>
                  <p:nvPr/>
                </p:nvSpPr>
                <p:spPr>
                  <a:xfrm>
                    <a:off x="3437899" y="5096100"/>
                    <a:ext cx="19848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ewmag2cisn</a:t>
                    </a:r>
                    <a:endParaRPr sz="1800"/>
                  </a:p>
                </p:txBody>
              </p:sp>
              <p:sp>
                <p:nvSpPr>
                  <p:cNvPr id="81" name="Shape 161"/>
                  <p:cNvSpPr/>
                  <p:nvPr/>
                </p:nvSpPr>
                <p:spPr>
                  <a:xfrm>
                    <a:off x="5443975" y="5199325"/>
                    <a:ext cx="1137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2" name="Shape 162"/>
                  <p:cNvSpPr txBox="1"/>
                  <p:nvPr/>
                </p:nvSpPr>
                <p:spPr>
                  <a:xfrm>
                    <a:off x="5576378" y="5096100"/>
                    <a:ext cx="8727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rad2</a:t>
                    </a:r>
                    <a:endParaRPr sz="1800"/>
                  </a:p>
                </p:txBody>
              </p:sp>
              <p:sp>
                <p:nvSpPr>
                  <p:cNvPr id="83" name="Shape 163"/>
                  <p:cNvSpPr/>
                  <p:nvPr/>
                </p:nvSpPr>
                <p:spPr>
                  <a:xfrm>
                    <a:off x="6698550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4" name="Shape 164"/>
                  <p:cNvSpPr txBox="1"/>
                  <p:nvPr/>
                </p:nvSpPr>
                <p:spPr>
                  <a:xfrm>
                    <a:off x="6830950" y="5096100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 dirty="0"/>
                      <a:t>trimag</a:t>
                    </a:r>
                    <a:endParaRPr sz="1800" dirty="0"/>
                  </a:p>
                </p:txBody>
              </p:sp>
              <p:grpSp>
                <p:nvGrpSpPr>
                  <p:cNvPr id="85" name="Shape 165"/>
                  <p:cNvGrpSpPr/>
                  <p:nvPr/>
                </p:nvGrpSpPr>
                <p:grpSpPr>
                  <a:xfrm>
                    <a:off x="496175" y="5778350"/>
                    <a:ext cx="1382100" cy="679075"/>
                    <a:chOff x="496175" y="5778350"/>
                    <a:chExt cx="1382100" cy="679075"/>
                  </a:xfrm>
                </p:grpSpPr>
                <p:sp>
                  <p:nvSpPr>
                    <p:cNvPr id="93" name="Shape 166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4" name="Shape 167"/>
                    <p:cNvSpPr txBox="1"/>
                    <p:nvPr/>
                  </p:nvSpPr>
                  <p:spPr>
                    <a:xfrm>
                      <a:off x="496175" y="5778350"/>
                      <a:ext cx="13821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ampgen</a:t>
                      </a:r>
                      <a:endParaRPr sz="1800"/>
                    </a:p>
                  </p:txBody>
                </p:sp>
              </p:grpSp>
              <p:grpSp>
                <p:nvGrpSpPr>
                  <p:cNvPr id="86" name="Shape 168"/>
                  <p:cNvGrpSpPr/>
                  <p:nvPr/>
                </p:nvGrpSpPr>
                <p:grpSpPr>
                  <a:xfrm>
                    <a:off x="2046925" y="5778350"/>
                    <a:ext cx="1458300" cy="679075"/>
                    <a:chOff x="496175" y="5778350"/>
                    <a:chExt cx="1458300" cy="679075"/>
                  </a:xfrm>
                </p:grpSpPr>
                <p:sp>
                  <p:nvSpPr>
                    <p:cNvPr id="91" name="Shape 169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2" name="Shape 170"/>
                    <p:cNvSpPr txBox="1"/>
                    <p:nvPr/>
                  </p:nvSpPr>
                  <p:spPr>
                    <a:xfrm>
                      <a:off x="496175" y="5778350"/>
                      <a:ext cx="14583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alarmdec</a:t>
                      </a:r>
                      <a:endParaRPr sz="1800"/>
                    </a:p>
                  </p:txBody>
                </p:sp>
              </p:grpSp>
              <p:sp>
                <p:nvSpPr>
                  <p:cNvPr id="87" name="Shape 171"/>
                  <p:cNvSpPr/>
                  <p:nvPr/>
                </p:nvSpPr>
                <p:spPr>
                  <a:xfrm>
                    <a:off x="3576150" y="5778350"/>
                    <a:ext cx="14583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alarmact</a:t>
                    </a:r>
                    <a:endParaRPr sz="1800"/>
                  </a:p>
                </p:txBody>
              </p:sp>
              <p:grpSp>
                <p:nvGrpSpPr>
                  <p:cNvPr id="88" name="Shape 172"/>
                  <p:cNvGrpSpPr/>
                  <p:nvPr/>
                </p:nvGrpSpPr>
                <p:grpSpPr>
                  <a:xfrm>
                    <a:off x="5199475" y="5778350"/>
                    <a:ext cx="1458300" cy="679075"/>
                    <a:chOff x="496175" y="5778350"/>
                    <a:chExt cx="1458300" cy="679075"/>
                  </a:xfrm>
                </p:grpSpPr>
                <p:sp>
                  <p:nvSpPr>
                    <p:cNvPr id="89" name="Shape 173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0" name="Shape 174"/>
                    <p:cNvSpPr txBox="1"/>
                    <p:nvPr/>
                  </p:nvSpPr>
                  <p:spPr>
                    <a:xfrm>
                      <a:off x="496175" y="5778350"/>
                      <a:ext cx="14583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alarmdist</a:t>
                      </a:r>
                      <a:endParaRPr sz="1800"/>
                    </a:p>
                  </p:txBody>
                </p:sp>
              </p:grpSp>
            </p:grpSp>
            <p:grpSp>
              <p:nvGrpSpPr>
                <p:cNvPr id="69" name="Shape 175"/>
                <p:cNvGrpSpPr/>
                <p:nvPr/>
              </p:nvGrpSpPr>
              <p:grpSpPr>
                <a:xfrm>
                  <a:off x="6384842" y="4362881"/>
                  <a:ext cx="735046" cy="425420"/>
                  <a:chOff x="6698550" y="5199325"/>
                  <a:chExt cx="1275900" cy="567000"/>
                </a:xfrm>
              </p:grpSpPr>
              <p:sp>
                <p:nvSpPr>
                  <p:cNvPr id="71" name="Shape 176"/>
                  <p:cNvSpPr/>
                  <p:nvPr/>
                </p:nvSpPr>
                <p:spPr>
                  <a:xfrm>
                    <a:off x="6698550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2" name="Shape 177"/>
                  <p:cNvSpPr txBox="1"/>
                  <p:nvPr/>
                </p:nvSpPr>
                <p:spPr>
                  <a:xfrm>
                    <a:off x="6830950" y="5208175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pws</a:t>
                    </a:r>
                    <a:endParaRPr sz="1800"/>
                  </a:p>
                </p:txBody>
              </p:sp>
            </p:grpSp>
            <p:sp>
              <p:nvSpPr>
                <p:cNvPr id="70" name="Shape 178"/>
                <p:cNvSpPr txBox="1"/>
                <p:nvPr/>
              </p:nvSpPr>
              <p:spPr>
                <a:xfrm>
                  <a:off x="7223838" y="4341788"/>
                  <a:ext cx="609600" cy="42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/>
                    <a:t>wa</a:t>
                  </a:r>
                  <a:endParaRPr sz="18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9694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C++ : OTL4, unixODBC, psqlodbc → compile time flag</a:t>
            </a:r>
            <a:endParaRPr sz="2400"/>
          </a:p>
        </p:txBody>
      </p:sp>
      <p:grpSp>
        <p:nvGrpSpPr>
          <p:cNvPr id="185" name="Shape 185"/>
          <p:cNvGrpSpPr/>
          <p:nvPr/>
        </p:nvGrpSpPr>
        <p:grpSpPr>
          <a:xfrm>
            <a:off x="1023613" y="448425"/>
            <a:ext cx="7062725" cy="842700"/>
            <a:chOff x="1558125" y="666350"/>
            <a:chExt cx="7062725" cy="842700"/>
          </a:xfrm>
        </p:grpSpPr>
        <p:sp>
          <p:nvSpPr>
            <p:cNvPr id="186" name="Shape 18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trig2db</a:t>
              </a:r>
              <a:endParaRPr sz="1800"/>
            </a:p>
          </p:txBody>
        </p:sp>
        <p:sp>
          <p:nvSpPr>
            <p:cNvPr id="187" name="Shape 187"/>
            <p:cNvSpPr txBox="1"/>
            <p:nvPr/>
          </p:nvSpPr>
          <p:spPr>
            <a:xfrm>
              <a:off x="267781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tc</a:t>
              </a:r>
              <a:endParaRPr sz="1800"/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379749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ec</a:t>
              </a:r>
              <a:endParaRPr sz="1800"/>
            </a:p>
          </p:txBody>
        </p:sp>
        <p:sp>
          <p:nvSpPr>
            <p:cNvPr id="189" name="Shape 189"/>
            <p:cNvSpPr txBox="1"/>
            <p:nvPr/>
          </p:nvSpPr>
          <p:spPr>
            <a:xfrm>
              <a:off x="491718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rad2</a:t>
              </a:r>
              <a:endParaRPr sz="1800"/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603686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trimag</a:t>
              </a:r>
              <a:endParaRPr sz="1800"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7156550" y="666350"/>
              <a:ext cx="14643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ewmag2cisn</a:t>
              </a:r>
              <a:endParaRPr sz="1800"/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155812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ampgen</a:t>
              </a:r>
              <a:endParaRPr sz="1800"/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2810350" y="1123550"/>
              <a:ext cx="1260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alarmdec</a:t>
              </a:r>
              <a:endParaRPr sz="1800" dirty="0"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420297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alarmact</a:t>
              </a:r>
              <a:endParaRPr sz="1800"/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5455200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alarmdist</a:t>
              </a:r>
              <a:endParaRPr sz="1800"/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6707425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wa</a:t>
              </a:r>
              <a:endParaRPr sz="1800"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7730450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pws</a:t>
              </a:r>
              <a:endParaRPr sz="18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2368" y="1403690"/>
            <a:ext cx="8520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#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ifdef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 USE_POSTGRES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otl_nocommit_stream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magpins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(1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,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select 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epref.setprefmag_magtype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(: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evid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long,in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: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magid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long,in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: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evtpref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:bump&lt;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:commit&lt;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&gt;)", 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dbconn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);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#else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otl_nocommit_stream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magpins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(1,"begin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:res&lt;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int,out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 :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=</a:t>
            </a:r>
            <a:r>
              <a:rPr lang="en-US" sz="1800" dirty="0" err="1" smtClean="0">
                <a:solidFill>
                  <a:schemeClr val="tx2"/>
                </a:solidFill>
                <a:latin typeface="Andale Mono"/>
              </a:rPr>
              <a:t>epref.setprefmag_magtype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(</a:t>
            </a:r>
            <a:r>
              <a:rPr lang="en-US" sz="1200" dirty="0">
                <a:solidFill>
                  <a:schemeClr val="tx2"/>
                </a:solidFill>
                <a:latin typeface="Andale Mono"/>
              </a:rPr>
              <a:t>:</a:t>
            </a:r>
            <a:r>
              <a:rPr lang="en-US" sz="1200" dirty="0" err="1">
                <a:solidFill>
                  <a:schemeClr val="tx2"/>
                </a:solidFill>
                <a:latin typeface="Andale Mono"/>
              </a:rPr>
              <a:t>evid</a:t>
            </a:r>
            <a:r>
              <a:rPr lang="en-US" sz="12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200" dirty="0" err="1">
                <a:solidFill>
                  <a:schemeClr val="tx2"/>
                </a:solidFill>
                <a:latin typeface="Andale Mono"/>
              </a:rPr>
              <a:t>long,in</a:t>
            </a:r>
            <a:r>
              <a:rPr lang="en-US" sz="1200" dirty="0">
                <a:solidFill>
                  <a:schemeClr val="tx2"/>
                </a:solidFill>
                <a:latin typeface="Andale Mono"/>
              </a:rPr>
              <a:t>&gt;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,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: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magid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long,in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: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evtpref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:bump&lt;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&gt;,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:commit&lt;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int,in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&gt;); "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  <a:r>
              <a:rPr lang="en-US" sz="1800" dirty="0" smtClean="0">
                <a:solidFill>
                  <a:schemeClr val="tx2"/>
                </a:solidFill>
                <a:latin typeface="Andale Mono"/>
              </a:rPr>
              <a:t>"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end ;", 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dbconn</a:t>
            </a:r>
            <a:r>
              <a:rPr lang="en-US" sz="1800" dirty="0">
                <a:solidFill>
                  <a:schemeClr val="tx2"/>
                </a:solidFill>
                <a:latin typeface="Andale Mono"/>
              </a:rPr>
              <a:t>);</a:t>
            </a: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#</a:t>
            </a:r>
            <a:r>
              <a:rPr lang="en-US" sz="1800" dirty="0" err="1">
                <a:solidFill>
                  <a:schemeClr val="tx2"/>
                </a:solidFill>
                <a:latin typeface="Andale Mono"/>
              </a:rPr>
              <a:t>endif</a:t>
            </a:r>
            <a:endParaRPr lang="en-US" sz="1800" dirty="0">
              <a:solidFill>
                <a:schemeClr val="tx2"/>
              </a:solidFill>
              <a:latin typeface="Andale Mono"/>
            </a:endParaRPr>
          </a:p>
          <a:p>
            <a:r>
              <a:rPr lang="en-US" sz="1800" dirty="0">
                <a:solidFill>
                  <a:schemeClr val="tx2"/>
                </a:solidFill>
                <a:latin typeface="Andale Mono"/>
              </a:rPr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7410" y="3342682"/>
            <a:ext cx="6315470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Source code</a:t>
            </a:r>
          </a:p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use #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ifdef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blocks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023613" y="1849120"/>
            <a:ext cx="2867667" cy="18389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C++ : OTL4, unixODBC, psqlodbc → compile time flag</a:t>
            </a:r>
            <a:endParaRPr sz="2400"/>
          </a:p>
        </p:txBody>
      </p:sp>
      <p:grpSp>
        <p:nvGrpSpPr>
          <p:cNvPr id="185" name="Shape 185"/>
          <p:cNvGrpSpPr/>
          <p:nvPr/>
        </p:nvGrpSpPr>
        <p:grpSpPr>
          <a:xfrm>
            <a:off x="1023613" y="448425"/>
            <a:ext cx="7062725" cy="842700"/>
            <a:chOff x="1558125" y="666350"/>
            <a:chExt cx="7062725" cy="842700"/>
          </a:xfrm>
        </p:grpSpPr>
        <p:sp>
          <p:nvSpPr>
            <p:cNvPr id="186" name="Shape 18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trig2db</a:t>
              </a:r>
              <a:endParaRPr sz="1800"/>
            </a:p>
          </p:txBody>
        </p:sp>
        <p:sp>
          <p:nvSpPr>
            <p:cNvPr id="187" name="Shape 187"/>
            <p:cNvSpPr txBox="1"/>
            <p:nvPr/>
          </p:nvSpPr>
          <p:spPr>
            <a:xfrm>
              <a:off x="267781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tc</a:t>
              </a:r>
              <a:endParaRPr sz="1800"/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379749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ec</a:t>
              </a:r>
              <a:endParaRPr sz="1800"/>
            </a:p>
          </p:txBody>
        </p:sp>
        <p:sp>
          <p:nvSpPr>
            <p:cNvPr id="189" name="Shape 189"/>
            <p:cNvSpPr txBox="1"/>
            <p:nvPr/>
          </p:nvSpPr>
          <p:spPr>
            <a:xfrm>
              <a:off x="491718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rad2</a:t>
              </a:r>
              <a:endParaRPr sz="1800"/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603686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trimag</a:t>
              </a:r>
              <a:endParaRPr sz="1800"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7156550" y="666350"/>
              <a:ext cx="14643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ewmag2cisn</a:t>
              </a:r>
              <a:endParaRPr sz="1800"/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155812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ampgen</a:t>
              </a:r>
              <a:endParaRPr sz="1800"/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2810350" y="1123550"/>
              <a:ext cx="1260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alarmdec</a:t>
              </a:r>
              <a:endParaRPr sz="1800" dirty="0"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420297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alarmact</a:t>
              </a:r>
              <a:endParaRPr sz="1800"/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5455200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alarmdist</a:t>
              </a:r>
              <a:endParaRPr sz="1800"/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6707425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wa</a:t>
              </a:r>
              <a:endParaRPr sz="1800"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7730450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pws</a:t>
              </a:r>
              <a:endParaRPr sz="1800"/>
            </a:p>
          </p:txBody>
        </p:sp>
      </p:grpSp>
      <p:sp>
        <p:nvSpPr>
          <p:cNvPr id="199" name="Shape 199"/>
          <p:cNvSpPr txBox="1"/>
          <p:nvPr/>
        </p:nvSpPr>
        <p:spPr>
          <a:xfrm>
            <a:off x="294675" y="1199685"/>
            <a:ext cx="8520600" cy="3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########################################################################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 Oracle Definitions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 Choose one of the two sections: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 1. Full Oracle installation: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# Set appropriate major Oracle version (9, 10, 11, etc)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DBVERSION = 10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# If you have both 32-bit and 64-bit Oracle libraries installed,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# you should change "lib" in the next line to "lib32":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VENDOR_LIB_DIR= -L$(ORACLE_HOME)/lib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VENDOR_LINK   = -lclntsh -lcommon$(DBVERSION) -lnls$(DBVERSION) -lcore$(DBVERSION)  -laio -ldl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ODBLIB = $(</a:t>
            </a:r>
            <a:r>
              <a:rPr lang="en" sz="1000" b="1" dirty="0" smtClean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VENDOR_LIB_DIR</a:t>
            </a: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) $(VENDOR_LINK) 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OTLDBINCL  = -I$(OTLINCL) \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                -I$(ORACLE_HOME)/rdbms/demo -I$(ORACLE_HOME)/rdbms/public \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#::                 -I$(ORACLE_HOME)/network/public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 2. Oracle InstantClient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#DBINCL = -I$(OTLINCL) -I$(ORACLE_HOME)/sdk/include -I$(ORACLE_HOME)/rdbms/public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#DBLIB    = -L$(ORACLE_LIB) -lclntsh -lnnz12 -lons  -laio -lclntshcore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# or for postgres use unixODBC drivers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DBINCL = -I$(OTLINCL) -DUSE_POSTGRES 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DBLIB  = -L/usr/lib -lodbc -L$(</a:t>
            </a:r>
            <a:r>
              <a:rPr lang="en" sz="1000" b="1" dirty="0">
                <a:solidFill>
                  <a:schemeClr val="tx2"/>
                </a:solidFill>
                <a:latin typeface="Courier New"/>
                <a:ea typeface="Courier New"/>
                <a:cs typeface="Courier New"/>
                <a:sym typeface="Courier New"/>
              </a:rPr>
              <a:t>ORACLE_HOME</a:t>
            </a:r>
            <a:r>
              <a:rPr lang="en" sz="1000" b="1" dirty="0">
                <a:solidFill>
                  <a:schemeClr val="bg2"/>
                </a:solidFill>
                <a:latin typeface="Courier New"/>
                <a:ea typeface="Courier New"/>
                <a:cs typeface="Courier New"/>
                <a:sym typeface="Courier New"/>
              </a:rPr>
              <a:t>) -lclntsh -lclntshcore -laio</a:t>
            </a: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bg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28530" y="1291125"/>
            <a:ext cx="6315470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Makefile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Compile flag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905760" y="2834640"/>
            <a:ext cx="995680" cy="17763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06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C++ : OTL4, unixODBC, psqlodbc → compile time flag</a:t>
            </a:r>
            <a:endParaRPr sz="2400"/>
          </a:p>
        </p:txBody>
      </p:sp>
      <p:grpSp>
        <p:nvGrpSpPr>
          <p:cNvPr id="185" name="Shape 185"/>
          <p:cNvGrpSpPr/>
          <p:nvPr/>
        </p:nvGrpSpPr>
        <p:grpSpPr>
          <a:xfrm>
            <a:off x="1023613" y="448425"/>
            <a:ext cx="7062725" cy="842700"/>
            <a:chOff x="1558125" y="666350"/>
            <a:chExt cx="7062725" cy="842700"/>
          </a:xfrm>
        </p:grpSpPr>
        <p:sp>
          <p:nvSpPr>
            <p:cNvPr id="186" name="Shape 18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trig2db</a:t>
              </a:r>
              <a:endParaRPr sz="1800"/>
            </a:p>
          </p:txBody>
        </p:sp>
        <p:sp>
          <p:nvSpPr>
            <p:cNvPr id="187" name="Shape 187"/>
            <p:cNvSpPr txBox="1"/>
            <p:nvPr/>
          </p:nvSpPr>
          <p:spPr>
            <a:xfrm>
              <a:off x="267781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tc</a:t>
              </a:r>
              <a:endParaRPr sz="1800"/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379749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ec</a:t>
              </a:r>
              <a:endParaRPr sz="1800"/>
            </a:p>
          </p:txBody>
        </p:sp>
        <p:sp>
          <p:nvSpPr>
            <p:cNvPr id="189" name="Shape 189"/>
            <p:cNvSpPr txBox="1"/>
            <p:nvPr/>
          </p:nvSpPr>
          <p:spPr>
            <a:xfrm>
              <a:off x="4917180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rad2</a:t>
              </a:r>
              <a:endParaRPr sz="1800"/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6036865" y="6663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trimag</a:t>
              </a:r>
              <a:endParaRPr sz="1800"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7156550" y="666350"/>
              <a:ext cx="14643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ewmag2cisn</a:t>
              </a:r>
              <a:endParaRPr sz="1800"/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155812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ampgen</a:t>
              </a:r>
              <a:endParaRPr sz="1800"/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2810350" y="1123550"/>
              <a:ext cx="1260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alarmdec</a:t>
              </a:r>
              <a:endParaRPr sz="1800" dirty="0"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4202975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alarmact</a:t>
              </a:r>
              <a:endParaRPr sz="1800"/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5455200" y="1123550"/>
              <a:ext cx="11196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alarmdist</a:t>
              </a:r>
              <a:endParaRPr sz="1800"/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6707425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wa</a:t>
              </a:r>
              <a:endParaRPr sz="1800"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7730450" y="1123550"/>
              <a:ext cx="8904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pws</a:t>
              </a:r>
              <a:endParaRPr sz="1800"/>
            </a:p>
          </p:txBody>
        </p:sp>
      </p:grpSp>
      <p:sp>
        <p:nvSpPr>
          <p:cNvPr id="198" name="Shape 198"/>
          <p:cNvSpPr txBox="1"/>
          <p:nvPr/>
        </p:nvSpPr>
        <p:spPr>
          <a:xfrm>
            <a:off x="406400" y="1595120"/>
            <a:ext cx="8408875" cy="3169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[rtem@rt1 ~]$ ec</a:t>
            </a:r>
            <a:endParaRPr sz="2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usage: ec &lt;config file&gt;</a:t>
            </a:r>
            <a:endParaRPr sz="2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 Version: 2.4.3 2017-07-17 Md Coda's processing enabled</a:t>
            </a:r>
            <a:endParaRPr sz="2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 DB: Using Postgres SQL syntax</a:t>
            </a:r>
            <a:endParaRPr sz="2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274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389956" y="1947541"/>
            <a:ext cx="2121108" cy="1327238"/>
            <a:chOff x="3315774" y="2151643"/>
            <a:chExt cx="1945971" cy="1327238"/>
          </a:xfrm>
        </p:grpSpPr>
        <p:sp>
          <p:nvSpPr>
            <p:cNvPr id="5" name="Shape 94"/>
            <p:cNvSpPr/>
            <p:nvPr/>
          </p:nvSpPr>
          <p:spPr>
            <a:xfrm>
              <a:off x="3315774" y="2499233"/>
              <a:ext cx="1720126" cy="979648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95"/>
            <p:cNvSpPr txBox="1"/>
            <p:nvPr/>
          </p:nvSpPr>
          <p:spPr>
            <a:xfrm>
              <a:off x="3389956" y="2619698"/>
              <a:ext cx="1571761" cy="349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  <p:sp>
          <p:nvSpPr>
            <p:cNvPr id="8" name="Shape 97"/>
            <p:cNvSpPr/>
            <p:nvPr/>
          </p:nvSpPr>
          <p:spPr>
            <a:xfrm>
              <a:off x="3581292" y="2151643"/>
              <a:ext cx="1680453" cy="1044997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98"/>
            <p:cNvSpPr txBox="1"/>
            <p:nvPr/>
          </p:nvSpPr>
          <p:spPr>
            <a:xfrm>
              <a:off x="3653763" y="2287607"/>
              <a:ext cx="1535510" cy="373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85175" y="935624"/>
            <a:ext cx="3069300" cy="2892726"/>
            <a:chOff x="185175" y="935624"/>
            <a:chExt cx="3069300" cy="2892726"/>
          </a:xfrm>
        </p:grpSpPr>
        <p:sp>
          <p:nvSpPr>
            <p:cNvPr id="22" name="Shape 120"/>
            <p:cNvSpPr/>
            <p:nvPr/>
          </p:nvSpPr>
          <p:spPr>
            <a:xfrm>
              <a:off x="185175" y="1022450"/>
              <a:ext cx="3069300" cy="2805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121"/>
            <p:cNvSpPr txBox="1"/>
            <p:nvPr/>
          </p:nvSpPr>
          <p:spPr>
            <a:xfrm>
              <a:off x="261325" y="3336850"/>
              <a:ext cx="2803200" cy="46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pl/sql → pl/pgsql</a:t>
              </a:r>
              <a:endParaRPr sz="2400"/>
            </a:p>
          </p:txBody>
        </p:sp>
        <p:sp>
          <p:nvSpPr>
            <p:cNvPr id="24" name="Shape 122"/>
            <p:cNvSpPr txBox="1"/>
            <p:nvPr/>
          </p:nvSpPr>
          <p:spPr>
            <a:xfrm>
              <a:off x="185175" y="935624"/>
              <a:ext cx="2453100" cy="4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Stored procedures</a:t>
              </a:r>
              <a:endParaRPr sz="1800"/>
            </a:p>
          </p:txBody>
        </p:sp>
        <p:sp>
          <p:nvSpPr>
            <p:cNvPr id="26" name="Shape 127"/>
            <p:cNvSpPr/>
            <p:nvPr/>
          </p:nvSpPr>
          <p:spPr>
            <a:xfrm>
              <a:off x="882063" y="1943912"/>
              <a:ext cx="1108374" cy="46975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Shape 128"/>
            <p:cNvSpPr txBox="1"/>
            <p:nvPr/>
          </p:nvSpPr>
          <p:spPr>
            <a:xfrm>
              <a:off x="882063" y="1968138"/>
              <a:ext cx="988233" cy="352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epref</a:t>
              </a:r>
              <a:endParaRPr sz="1800"/>
            </a:p>
          </p:txBody>
        </p:sp>
        <p:sp>
          <p:nvSpPr>
            <p:cNvPr id="28" name="Shape 130"/>
            <p:cNvSpPr/>
            <p:nvPr/>
          </p:nvSpPr>
          <p:spPr>
            <a:xfrm>
              <a:off x="882063" y="2501896"/>
              <a:ext cx="980019" cy="41237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Shape 132"/>
            <p:cNvSpPr/>
            <p:nvPr/>
          </p:nvSpPr>
          <p:spPr>
            <a:xfrm>
              <a:off x="882063" y="3002500"/>
              <a:ext cx="1070400" cy="4173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33" name="Shape 124"/>
            <p:cNvSpPr/>
            <p:nvPr/>
          </p:nvSpPr>
          <p:spPr>
            <a:xfrm>
              <a:off x="882063" y="1440586"/>
              <a:ext cx="1299249" cy="415101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Shape 133"/>
            <p:cNvSpPr txBox="1"/>
            <p:nvPr/>
          </p:nvSpPr>
          <p:spPr>
            <a:xfrm>
              <a:off x="1040355" y="2604950"/>
              <a:ext cx="739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/>
                <a:t>...</a:t>
              </a:r>
              <a:endParaRPr sz="4800" b="1"/>
            </a:p>
          </p:txBody>
        </p:sp>
        <p:sp>
          <p:nvSpPr>
            <p:cNvPr id="32" name="Shape 131"/>
            <p:cNvSpPr txBox="1"/>
            <p:nvPr/>
          </p:nvSpPr>
          <p:spPr>
            <a:xfrm>
              <a:off x="955541" y="2528723"/>
              <a:ext cx="873791" cy="3093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pcs</a:t>
              </a:r>
              <a:endParaRPr sz="1800" dirty="0"/>
            </a:p>
          </p:txBody>
        </p:sp>
        <p:sp>
          <p:nvSpPr>
            <p:cNvPr id="25" name="Shape 125"/>
            <p:cNvSpPr txBox="1"/>
            <p:nvPr/>
          </p:nvSpPr>
          <p:spPr>
            <a:xfrm>
              <a:off x="929858" y="1440586"/>
              <a:ext cx="1158418" cy="3114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truetime</a:t>
              </a:r>
              <a:endParaRPr sz="1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5175" y="-62026"/>
            <a:ext cx="3420000" cy="1121101"/>
            <a:chOff x="185175" y="-62026"/>
            <a:chExt cx="3420000" cy="1121101"/>
          </a:xfrm>
        </p:grpSpPr>
        <p:sp>
          <p:nvSpPr>
            <p:cNvPr id="19" name="Shape 118"/>
            <p:cNvSpPr/>
            <p:nvPr/>
          </p:nvSpPr>
          <p:spPr>
            <a:xfrm>
              <a:off x="185175" y="14175"/>
              <a:ext cx="3069300" cy="1044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" name="Shape 134"/>
            <p:cNvGrpSpPr/>
            <p:nvPr/>
          </p:nvGrpSpPr>
          <p:grpSpPr>
            <a:xfrm>
              <a:off x="289850" y="413978"/>
              <a:ext cx="2455470" cy="509755"/>
              <a:chOff x="6817334" y="5142467"/>
              <a:chExt cx="1275900" cy="623858"/>
            </a:xfrm>
          </p:grpSpPr>
          <p:sp>
            <p:nvSpPr>
              <p:cNvPr id="21" name="Shape 135"/>
              <p:cNvSpPr/>
              <p:nvPr/>
            </p:nvSpPr>
            <p:spPr>
              <a:xfrm>
                <a:off x="6817334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000"/>
              </a:p>
            </p:txBody>
          </p:sp>
          <p:sp>
            <p:nvSpPr>
              <p:cNvPr id="31" name="Shape 136"/>
              <p:cNvSpPr txBox="1"/>
              <p:nvPr/>
            </p:nvSpPr>
            <p:spPr>
              <a:xfrm>
                <a:off x="6859632" y="5142467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dirty="0"/>
                  <a:t>getWaveformBlob</a:t>
                </a:r>
                <a:endParaRPr sz="1800" dirty="0"/>
              </a:p>
            </p:txBody>
          </p:sp>
        </p:grpSp>
        <p:sp>
          <p:nvSpPr>
            <p:cNvPr id="34" name="Shape 137"/>
            <p:cNvSpPr txBox="1"/>
            <p:nvPr/>
          </p:nvSpPr>
          <p:spPr>
            <a:xfrm>
              <a:off x="185175" y="-62026"/>
              <a:ext cx="3420000" cy="41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Custom extension</a:t>
              </a:r>
              <a:endParaRPr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0873" y="3853006"/>
            <a:ext cx="8999467" cy="1286783"/>
            <a:chOff x="70873" y="3853006"/>
            <a:chExt cx="8999467" cy="1286783"/>
          </a:xfrm>
        </p:grpSpPr>
        <p:grpSp>
          <p:nvGrpSpPr>
            <p:cNvPr id="35" name="Shape 89"/>
            <p:cNvGrpSpPr/>
            <p:nvPr/>
          </p:nvGrpSpPr>
          <p:grpSpPr>
            <a:xfrm>
              <a:off x="70873" y="3853006"/>
              <a:ext cx="8999467" cy="1286783"/>
              <a:chOff x="177200" y="4515306"/>
              <a:chExt cx="8789400" cy="1509600"/>
            </a:xfrm>
          </p:grpSpPr>
          <p:sp>
            <p:nvSpPr>
              <p:cNvPr id="36" name="Shape 90"/>
              <p:cNvSpPr/>
              <p:nvPr/>
            </p:nvSpPr>
            <p:spPr>
              <a:xfrm>
                <a:off x="177200" y="4515306"/>
                <a:ext cx="8789400" cy="1509600"/>
              </a:xfrm>
              <a:prstGeom prst="rect">
                <a:avLst/>
              </a:prstGeom>
              <a:solidFill>
                <a:srgbClr val="FFF2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Shape 91"/>
              <p:cNvSpPr txBox="1"/>
              <p:nvPr/>
            </p:nvSpPr>
            <p:spPr>
              <a:xfrm>
                <a:off x="177209" y="5467141"/>
                <a:ext cx="8630100" cy="51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C++ : OTL4 and unixODBC</a:t>
                </a:r>
                <a:endParaRPr sz="240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504966" y="3861456"/>
              <a:ext cx="6328471" cy="926845"/>
              <a:chOff x="1504966" y="3861456"/>
              <a:chExt cx="6328471" cy="926845"/>
            </a:xfrm>
          </p:grpSpPr>
          <p:sp>
            <p:nvSpPr>
              <p:cNvPr id="95" name="Shape 155"/>
              <p:cNvSpPr/>
              <p:nvPr/>
            </p:nvSpPr>
            <p:spPr>
              <a:xfrm>
                <a:off x="7218009" y="4379784"/>
                <a:ext cx="477134" cy="385503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67" name="Shape 151"/>
              <p:cNvGrpSpPr/>
              <p:nvPr/>
            </p:nvGrpSpPr>
            <p:grpSpPr>
              <a:xfrm>
                <a:off x="1504966" y="3861456"/>
                <a:ext cx="6328471" cy="926845"/>
                <a:chOff x="1504966" y="3861456"/>
                <a:chExt cx="6328471" cy="926845"/>
              </a:xfrm>
            </p:grpSpPr>
            <p:grpSp>
              <p:nvGrpSpPr>
                <p:cNvPr id="68" name="Shape 152"/>
                <p:cNvGrpSpPr/>
                <p:nvPr/>
              </p:nvGrpSpPr>
              <p:grpSpPr>
                <a:xfrm>
                  <a:off x="1504966" y="3861456"/>
                  <a:ext cx="5853246" cy="925565"/>
                  <a:chOff x="496175" y="5096100"/>
                  <a:chExt cx="7478275" cy="1361325"/>
                </a:xfrm>
              </p:grpSpPr>
              <p:sp>
                <p:nvSpPr>
                  <p:cNvPr id="73" name="Shape 153"/>
                  <p:cNvSpPr/>
                  <p:nvPr/>
                </p:nvSpPr>
                <p:spPr>
                  <a:xfrm>
                    <a:off x="496175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4" name="Shape 154"/>
                  <p:cNvSpPr txBox="1"/>
                  <p:nvPr/>
                </p:nvSpPr>
                <p:spPr>
                  <a:xfrm>
                    <a:off x="545800" y="5096100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trig2db</a:t>
                    </a:r>
                    <a:endParaRPr sz="1800"/>
                  </a:p>
                </p:txBody>
              </p:sp>
              <p:sp>
                <p:nvSpPr>
                  <p:cNvPr id="75" name="Shape 155"/>
                  <p:cNvSpPr/>
                  <p:nvPr/>
                </p:nvSpPr>
                <p:spPr>
                  <a:xfrm>
                    <a:off x="1889050" y="5199325"/>
                    <a:ext cx="609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6" name="Shape 156"/>
                  <p:cNvSpPr txBox="1"/>
                  <p:nvPr/>
                </p:nvSpPr>
                <p:spPr>
                  <a:xfrm>
                    <a:off x="1960000" y="5096100"/>
                    <a:ext cx="4677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tc</a:t>
                    </a:r>
                    <a:endParaRPr sz="1800"/>
                  </a:p>
                </p:txBody>
              </p:sp>
              <p:sp>
                <p:nvSpPr>
                  <p:cNvPr id="77" name="Shape 157"/>
                  <p:cNvSpPr/>
                  <p:nvPr/>
                </p:nvSpPr>
                <p:spPr>
                  <a:xfrm>
                    <a:off x="2615625" y="5199325"/>
                    <a:ext cx="609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8" name="Shape 158"/>
                  <p:cNvSpPr txBox="1"/>
                  <p:nvPr/>
                </p:nvSpPr>
                <p:spPr>
                  <a:xfrm>
                    <a:off x="2686575" y="5096100"/>
                    <a:ext cx="609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ec</a:t>
                    </a:r>
                    <a:endParaRPr sz="1800"/>
                  </a:p>
                </p:txBody>
              </p:sp>
              <p:sp>
                <p:nvSpPr>
                  <p:cNvPr id="79" name="Shape 159"/>
                  <p:cNvSpPr/>
                  <p:nvPr/>
                </p:nvSpPr>
                <p:spPr>
                  <a:xfrm>
                    <a:off x="3342200" y="5199325"/>
                    <a:ext cx="19848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0" name="Shape 160"/>
                  <p:cNvSpPr txBox="1"/>
                  <p:nvPr/>
                </p:nvSpPr>
                <p:spPr>
                  <a:xfrm>
                    <a:off x="3437899" y="5096100"/>
                    <a:ext cx="19848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ewmag2cisn</a:t>
                    </a:r>
                    <a:endParaRPr sz="1800"/>
                  </a:p>
                </p:txBody>
              </p:sp>
              <p:sp>
                <p:nvSpPr>
                  <p:cNvPr id="81" name="Shape 161"/>
                  <p:cNvSpPr/>
                  <p:nvPr/>
                </p:nvSpPr>
                <p:spPr>
                  <a:xfrm>
                    <a:off x="5443975" y="5199325"/>
                    <a:ext cx="11376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2" name="Shape 162"/>
                  <p:cNvSpPr txBox="1"/>
                  <p:nvPr/>
                </p:nvSpPr>
                <p:spPr>
                  <a:xfrm>
                    <a:off x="5576378" y="5096100"/>
                    <a:ext cx="8727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rad2</a:t>
                    </a:r>
                    <a:endParaRPr sz="1800"/>
                  </a:p>
                </p:txBody>
              </p:sp>
              <p:sp>
                <p:nvSpPr>
                  <p:cNvPr id="83" name="Shape 163"/>
                  <p:cNvSpPr/>
                  <p:nvPr/>
                </p:nvSpPr>
                <p:spPr>
                  <a:xfrm>
                    <a:off x="6698550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84" name="Shape 164"/>
                  <p:cNvSpPr txBox="1"/>
                  <p:nvPr/>
                </p:nvSpPr>
                <p:spPr>
                  <a:xfrm>
                    <a:off x="6830950" y="5096100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 dirty="0"/>
                      <a:t>trimag</a:t>
                    </a:r>
                    <a:endParaRPr sz="1800" dirty="0"/>
                  </a:p>
                </p:txBody>
              </p:sp>
              <p:grpSp>
                <p:nvGrpSpPr>
                  <p:cNvPr id="85" name="Shape 165"/>
                  <p:cNvGrpSpPr/>
                  <p:nvPr/>
                </p:nvGrpSpPr>
                <p:grpSpPr>
                  <a:xfrm>
                    <a:off x="496175" y="5778350"/>
                    <a:ext cx="1382100" cy="679075"/>
                    <a:chOff x="496175" y="5778350"/>
                    <a:chExt cx="1382100" cy="679075"/>
                  </a:xfrm>
                </p:grpSpPr>
                <p:sp>
                  <p:nvSpPr>
                    <p:cNvPr id="93" name="Shape 166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4" name="Shape 167"/>
                    <p:cNvSpPr txBox="1"/>
                    <p:nvPr/>
                  </p:nvSpPr>
                  <p:spPr>
                    <a:xfrm>
                      <a:off x="496175" y="5778350"/>
                      <a:ext cx="13821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ampgen</a:t>
                      </a:r>
                      <a:endParaRPr sz="1800"/>
                    </a:p>
                  </p:txBody>
                </p:sp>
              </p:grpSp>
              <p:grpSp>
                <p:nvGrpSpPr>
                  <p:cNvPr id="86" name="Shape 168"/>
                  <p:cNvGrpSpPr/>
                  <p:nvPr/>
                </p:nvGrpSpPr>
                <p:grpSpPr>
                  <a:xfrm>
                    <a:off x="2046925" y="5778350"/>
                    <a:ext cx="1458300" cy="679075"/>
                    <a:chOff x="496175" y="5778350"/>
                    <a:chExt cx="1458300" cy="679075"/>
                  </a:xfrm>
                </p:grpSpPr>
                <p:sp>
                  <p:nvSpPr>
                    <p:cNvPr id="91" name="Shape 169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2" name="Shape 170"/>
                    <p:cNvSpPr txBox="1"/>
                    <p:nvPr/>
                  </p:nvSpPr>
                  <p:spPr>
                    <a:xfrm>
                      <a:off x="496175" y="5778350"/>
                      <a:ext cx="14583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alarmdec</a:t>
                      </a:r>
                      <a:endParaRPr sz="1800"/>
                    </a:p>
                  </p:txBody>
                </p:sp>
              </p:grpSp>
              <p:sp>
                <p:nvSpPr>
                  <p:cNvPr id="87" name="Shape 171"/>
                  <p:cNvSpPr/>
                  <p:nvPr/>
                </p:nvSpPr>
                <p:spPr>
                  <a:xfrm>
                    <a:off x="3576150" y="5778350"/>
                    <a:ext cx="14583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alarmact</a:t>
                    </a:r>
                    <a:endParaRPr sz="1800"/>
                  </a:p>
                </p:txBody>
              </p:sp>
              <p:grpSp>
                <p:nvGrpSpPr>
                  <p:cNvPr id="88" name="Shape 172"/>
                  <p:cNvGrpSpPr/>
                  <p:nvPr/>
                </p:nvGrpSpPr>
                <p:grpSpPr>
                  <a:xfrm>
                    <a:off x="5199475" y="5778350"/>
                    <a:ext cx="1458300" cy="679075"/>
                    <a:chOff x="496175" y="5778350"/>
                    <a:chExt cx="1458300" cy="679075"/>
                  </a:xfrm>
                </p:grpSpPr>
                <p:sp>
                  <p:nvSpPr>
                    <p:cNvPr id="89" name="Shape 173"/>
                    <p:cNvSpPr/>
                    <p:nvPr/>
                  </p:nvSpPr>
                  <p:spPr>
                    <a:xfrm>
                      <a:off x="496175" y="5890425"/>
                      <a:ext cx="1382100" cy="567000"/>
                    </a:xfrm>
                    <a:prstGeom prst="rect">
                      <a:avLst/>
                    </a:prstGeom>
                    <a:solidFill>
                      <a:srgbClr val="F4CCCC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p:txBody>
                </p:sp>
                <p:sp>
                  <p:nvSpPr>
                    <p:cNvPr id="90" name="Shape 174"/>
                    <p:cNvSpPr txBox="1"/>
                    <p:nvPr/>
                  </p:nvSpPr>
                  <p:spPr>
                    <a:xfrm>
                      <a:off x="496175" y="5778350"/>
                      <a:ext cx="1458300" cy="425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alarmdist</a:t>
                      </a:r>
                      <a:endParaRPr sz="1800"/>
                    </a:p>
                  </p:txBody>
                </p:sp>
              </p:grpSp>
            </p:grpSp>
            <p:grpSp>
              <p:nvGrpSpPr>
                <p:cNvPr id="69" name="Shape 175"/>
                <p:cNvGrpSpPr/>
                <p:nvPr/>
              </p:nvGrpSpPr>
              <p:grpSpPr>
                <a:xfrm>
                  <a:off x="6384842" y="4362881"/>
                  <a:ext cx="735046" cy="425420"/>
                  <a:chOff x="6698550" y="5199325"/>
                  <a:chExt cx="1275900" cy="567000"/>
                </a:xfrm>
              </p:grpSpPr>
              <p:sp>
                <p:nvSpPr>
                  <p:cNvPr id="71" name="Shape 176"/>
                  <p:cNvSpPr/>
                  <p:nvPr/>
                </p:nvSpPr>
                <p:spPr>
                  <a:xfrm>
                    <a:off x="6698550" y="5199325"/>
                    <a:ext cx="1275900" cy="567000"/>
                  </a:xfrm>
                  <a:prstGeom prst="rect">
                    <a:avLst/>
                  </a:prstGeom>
                  <a:solidFill>
                    <a:srgbClr val="F4CCCC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/>
                  </a:p>
                </p:txBody>
              </p:sp>
              <p:sp>
                <p:nvSpPr>
                  <p:cNvPr id="72" name="Shape 177"/>
                  <p:cNvSpPr txBox="1"/>
                  <p:nvPr/>
                </p:nvSpPr>
                <p:spPr>
                  <a:xfrm>
                    <a:off x="6830950" y="5208175"/>
                    <a:ext cx="1137600" cy="425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t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1800"/>
                      <a:t>pws</a:t>
                    </a:r>
                    <a:endParaRPr sz="1800"/>
                  </a:p>
                </p:txBody>
              </p:sp>
            </p:grpSp>
            <p:sp>
              <p:nvSpPr>
                <p:cNvPr id="70" name="Shape 178"/>
                <p:cNvSpPr txBox="1"/>
                <p:nvPr/>
              </p:nvSpPr>
              <p:spPr>
                <a:xfrm>
                  <a:off x="7223838" y="4341788"/>
                  <a:ext cx="609600" cy="42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/>
                    <a:t>wa</a:t>
                  </a:r>
                  <a:endParaRPr sz="1800"/>
                </a:p>
              </p:txBody>
            </p:sp>
          </p:grpSp>
        </p:grpSp>
      </p:grpSp>
      <p:grpSp>
        <p:nvGrpSpPr>
          <p:cNvPr id="61" name="Group 60"/>
          <p:cNvGrpSpPr/>
          <p:nvPr/>
        </p:nvGrpSpPr>
        <p:grpSpPr>
          <a:xfrm>
            <a:off x="5890450" y="14175"/>
            <a:ext cx="3182400" cy="3814200"/>
            <a:chOff x="5890450" y="14175"/>
            <a:chExt cx="3182400" cy="3814200"/>
          </a:xfrm>
        </p:grpSpPr>
        <p:sp>
          <p:nvSpPr>
            <p:cNvPr id="62" name="Shape 100"/>
            <p:cNvSpPr/>
            <p:nvPr/>
          </p:nvSpPr>
          <p:spPr>
            <a:xfrm>
              <a:off x="5890450" y="14175"/>
              <a:ext cx="3182400" cy="3814200"/>
            </a:xfrm>
            <a:prstGeom prst="rect">
              <a:avLst/>
            </a:prstGeom>
            <a:solidFill>
              <a:srgbClr val="D9EAD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Shape 101"/>
            <p:cNvSpPr txBox="1"/>
            <p:nvPr/>
          </p:nvSpPr>
          <p:spPr>
            <a:xfrm>
              <a:off x="6022950" y="2990200"/>
              <a:ext cx="30114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Java code : ojdbc, postgresql jdbc</a:t>
              </a:r>
              <a:endParaRPr sz="2400"/>
            </a:p>
          </p:txBody>
        </p:sp>
        <p:grpSp>
          <p:nvGrpSpPr>
            <p:cNvPr id="64" name="Shape 103"/>
            <p:cNvGrpSpPr/>
            <p:nvPr/>
          </p:nvGrpSpPr>
          <p:grpSpPr>
            <a:xfrm>
              <a:off x="6659559" y="156109"/>
              <a:ext cx="1070353" cy="425420"/>
              <a:chOff x="6698550" y="5199325"/>
              <a:chExt cx="1275900" cy="567000"/>
            </a:xfrm>
          </p:grpSpPr>
          <p:sp>
            <p:nvSpPr>
              <p:cNvPr id="106" name="Shape 104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7" name="Shape 105"/>
              <p:cNvSpPr txBox="1"/>
              <p:nvPr/>
            </p:nvSpPr>
            <p:spPr>
              <a:xfrm>
                <a:off x="6830950" y="5208175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RCG</a:t>
                </a:r>
                <a:endParaRPr sz="1800"/>
              </a:p>
            </p:txBody>
          </p:sp>
        </p:grpSp>
        <p:grpSp>
          <p:nvGrpSpPr>
            <p:cNvPr id="65" name="Shape 106"/>
            <p:cNvGrpSpPr/>
            <p:nvPr/>
          </p:nvGrpSpPr>
          <p:grpSpPr>
            <a:xfrm>
              <a:off x="6658654" y="648671"/>
              <a:ext cx="1088470" cy="412039"/>
              <a:chOff x="6698550" y="5046925"/>
              <a:chExt cx="1275900" cy="567000"/>
            </a:xfrm>
          </p:grpSpPr>
          <p:sp>
            <p:nvSpPr>
              <p:cNvPr id="104" name="Shape 107"/>
              <p:cNvSpPr/>
              <p:nvPr/>
            </p:nvSpPr>
            <p:spPr>
              <a:xfrm>
                <a:off x="6698550" y="50469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5" name="Shape 108"/>
              <p:cNvSpPr txBox="1"/>
              <p:nvPr/>
            </p:nvSpPr>
            <p:spPr>
              <a:xfrm>
                <a:off x="6767700" y="5046925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Jiggle</a:t>
                </a:r>
                <a:endParaRPr sz="1800"/>
              </a:p>
            </p:txBody>
          </p:sp>
        </p:grpSp>
        <p:grpSp>
          <p:nvGrpSpPr>
            <p:cNvPr id="66" name="Shape 109"/>
            <p:cNvGrpSpPr/>
            <p:nvPr/>
          </p:nvGrpSpPr>
          <p:grpSpPr>
            <a:xfrm>
              <a:off x="6619909" y="1125735"/>
              <a:ext cx="1495877" cy="521707"/>
              <a:chOff x="6818480" y="5314629"/>
              <a:chExt cx="1277763" cy="638095"/>
            </a:xfrm>
          </p:grpSpPr>
          <p:sp>
            <p:nvSpPr>
              <p:cNvPr id="102" name="Shape 110"/>
              <p:cNvSpPr/>
              <p:nvPr/>
            </p:nvSpPr>
            <p:spPr>
              <a:xfrm>
                <a:off x="6820343" y="5385724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3" name="Shape 111"/>
              <p:cNvSpPr txBox="1"/>
              <p:nvPr/>
            </p:nvSpPr>
            <p:spPr>
              <a:xfrm>
                <a:off x="6818480" y="5314629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Ampgenpp</a:t>
                </a:r>
                <a:endParaRPr sz="1800"/>
              </a:p>
            </p:txBody>
          </p:sp>
        </p:grpSp>
        <p:grpSp>
          <p:nvGrpSpPr>
            <p:cNvPr id="96" name="Shape 112"/>
            <p:cNvGrpSpPr/>
            <p:nvPr/>
          </p:nvGrpSpPr>
          <p:grpSpPr>
            <a:xfrm>
              <a:off x="6627927" y="1757412"/>
              <a:ext cx="1272455" cy="414590"/>
              <a:chOff x="6698550" y="5199325"/>
              <a:chExt cx="1275900" cy="567000"/>
            </a:xfrm>
          </p:grpSpPr>
          <p:sp>
            <p:nvSpPr>
              <p:cNvPr id="100" name="Shape 113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1" name="Shape 114"/>
              <p:cNvSpPr txBox="1"/>
              <p:nvPr/>
            </p:nvSpPr>
            <p:spPr>
              <a:xfrm>
                <a:off x="6739553" y="5238317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Gmp2Db</a:t>
                </a:r>
                <a:endParaRPr sz="1800"/>
              </a:p>
            </p:txBody>
          </p:sp>
        </p:grpSp>
        <p:grpSp>
          <p:nvGrpSpPr>
            <p:cNvPr id="97" name="Shape 115"/>
            <p:cNvGrpSpPr/>
            <p:nvPr/>
          </p:nvGrpSpPr>
          <p:grpSpPr>
            <a:xfrm>
              <a:off x="6614908" y="2281448"/>
              <a:ext cx="1546719" cy="521697"/>
              <a:chOff x="6744245" y="4374163"/>
              <a:chExt cx="1640385" cy="567000"/>
            </a:xfrm>
          </p:grpSpPr>
          <p:sp>
            <p:nvSpPr>
              <p:cNvPr id="98" name="Shape 116"/>
              <p:cNvSpPr/>
              <p:nvPr/>
            </p:nvSpPr>
            <p:spPr>
              <a:xfrm>
                <a:off x="6744245" y="4374163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99" name="Shape 117"/>
              <p:cNvSpPr txBox="1"/>
              <p:nvPr/>
            </p:nvSpPr>
            <p:spPr>
              <a:xfrm>
                <a:off x="6784430" y="4444963"/>
                <a:ext cx="16002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Hypomag</a:t>
                </a:r>
                <a:endParaRPr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973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Java : ojdbc and postgresql jdbc</a:t>
            </a:r>
            <a:endParaRPr dirty="0"/>
          </a:p>
        </p:txBody>
      </p:sp>
      <p:grpSp>
        <p:nvGrpSpPr>
          <p:cNvPr id="205" name="Shape 205"/>
          <p:cNvGrpSpPr/>
          <p:nvPr/>
        </p:nvGrpSpPr>
        <p:grpSpPr>
          <a:xfrm>
            <a:off x="1558052" y="666350"/>
            <a:ext cx="6067971" cy="385500"/>
            <a:chOff x="1558125" y="666350"/>
            <a:chExt cx="5555732" cy="385500"/>
          </a:xfrm>
        </p:grpSpPr>
        <p:sp>
          <p:nvSpPr>
            <p:cNvPr id="206" name="Shape 20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Jiggle</a:t>
              </a:r>
              <a:endParaRPr sz="1800"/>
            </a:p>
          </p:txBody>
        </p:sp>
        <p:sp>
          <p:nvSpPr>
            <p:cNvPr id="207" name="Shape 207"/>
            <p:cNvSpPr txBox="1"/>
            <p:nvPr/>
          </p:nvSpPr>
          <p:spPr>
            <a:xfrm>
              <a:off x="2553400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RCG</a:t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3537197" y="666350"/>
              <a:ext cx="12129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amgenPP</a:t>
              </a:r>
              <a:endParaRPr sz="1800"/>
            </a:p>
          </p:txBody>
        </p:sp>
        <p:sp>
          <p:nvSpPr>
            <p:cNvPr id="209" name="Shape 209"/>
            <p:cNvSpPr txBox="1"/>
            <p:nvPr/>
          </p:nvSpPr>
          <p:spPr>
            <a:xfrm>
              <a:off x="4851460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Gmp2Db</a:t>
              </a:r>
              <a:endParaRPr sz="1800"/>
            </a:p>
          </p:txBody>
        </p:sp>
        <p:sp>
          <p:nvSpPr>
            <p:cNvPr id="210" name="Shape 210"/>
            <p:cNvSpPr txBox="1"/>
            <p:nvPr/>
          </p:nvSpPr>
          <p:spPr>
            <a:xfrm>
              <a:off x="6036857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Hypomag</a:t>
              </a:r>
              <a:endParaRPr sz="180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360" y="1141273"/>
            <a:ext cx="81076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private String </a:t>
            </a:r>
            <a:r>
              <a:rPr lang="en-US" dirty="0" err="1"/>
              <a:t>getRowLimitClause</a:t>
            </a:r>
            <a:r>
              <a:rPr lang="en-US" dirty="0"/>
              <a:t>(</a:t>
            </a:r>
            <a:r>
              <a:rPr lang="en-US" dirty="0" err="1"/>
              <a:t>EventSelectionProperties</a:t>
            </a:r>
            <a:r>
              <a:rPr lang="en-US" dirty="0"/>
              <a:t> props,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useANSISQL</a:t>
            </a:r>
            <a:r>
              <a:rPr lang="en-US" dirty="0"/>
              <a:t>) {</a:t>
            </a:r>
          </a:p>
          <a:p>
            <a:r>
              <a:rPr lang="en-US" dirty="0"/>
              <a:t>        </a:t>
            </a:r>
            <a:r>
              <a:rPr lang="en-US" dirty="0" err="1"/>
              <a:t>StringBuffer</a:t>
            </a:r>
            <a:r>
              <a:rPr lang="en-US" dirty="0"/>
              <a:t> </a:t>
            </a:r>
            <a:r>
              <a:rPr lang="en-US" dirty="0" err="1"/>
              <a:t>sb</a:t>
            </a:r>
            <a:r>
              <a:rPr lang="en-US" dirty="0"/>
              <a:t> = new </a:t>
            </a:r>
            <a:r>
              <a:rPr lang="en-US" dirty="0" err="1"/>
              <a:t>StringBuffer</a:t>
            </a:r>
            <a:r>
              <a:rPr lang="en-US" dirty="0"/>
              <a:t>(64);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maxRows</a:t>
            </a:r>
            <a:r>
              <a:rPr lang="en-US" dirty="0"/>
              <a:t> = </a:t>
            </a:r>
            <a:r>
              <a:rPr lang="en-US" dirty="0" err="1"/>
              <a:t>props.getMaxCatalogRows</a:t>
            </a:r>
            <a:r>
              <a:rPr lang="en-US" dirty="0"/>
              <a:t>();</a:t>
            </a:r>
          </a:p>
          <a:p>
            <a:r>
              <a:rPr lang="mr-IN" dirty="0"/>
              <a:t>        if (maxRows &gt;= 0) {</a:t>
            </a:r>
          </a:p>
          <a:p>
            <a:r>
              <a:rPr lang="en-US" dirty="0"/>
              <a:t>            // Limit the returned rows from the earliest to </a:t>
            </a:r>
            <a:r>
              <a:rPr lang="en-US" dirty="0" err="1"/>
              <a:t>maxCatalogRows</a:t>
            </a:r>
            <a:endParaRPr lang="en-US" dirty="0"/>
          </a:p>
          <a:p>
            <a:r>
              <a:rPr lang="en-US" dirty="0"/>
              <a:t>            if (debug) </a:t>
            </a:r>
            <a:r>
              <a:rPr lang="en-US" dirty="0" err="1"/>
              <a:t>System.out.println</a:t>
            </a:r>
            <a:r>
              <a:rPr lang="en-US" dirty="0"/>
              <a:t>("INFO: </a:t>
            </a:r>
            <a:r>
              <a:rPr lang="en-US" dirty="0" err="1"/>
              <a:t>SolutionTN</a:t>
            </a:r>
            <a:r>
              <a:rPr lang="en-US" dirty="0"/>
              <a:t> </a:t>
            </a:r>
            <a:r>
              <a:rPr lang="en-US" dirty="0" err="1"/>
              <a:t>getByProperties</a:t>
            </a:r>
            <a:r>
              <a:rPr lang="en-US" dirty="0"/>
              <a:t> row count limit set to </a:t>
            </a:r>
            <a:r>
              <a:rPr lang="en-US" dirty="0" err="1"/>
              <a:t>maxCatalogRows</a:t>
            </a:r>
            <a:r>
              <a:rPr lang="en-US" dirty="0"/>
              <a:t> = " + </a:t>
            </a:r>
            <a:r>
              <a:rPr lang="en-US" dirty="0" err="1"/>
              <a:t>maxRows</a:t>
            </a:r>
            <a:r>
              <a:rPr lang="en-US" dirty="0"/>
              <a:t>);</a:t>
            </a:r>
          </a:p>
          <a:p>
            <a:r>
              <a:rPr lang="mr-IN" dirty="0"/>
              <a:t>           </a:t>
            </a:r>
            <a:r>
              <a:rPr lang="mr-IN" b="1" dirty="0"/>
              <a:t> if (useANSISQL) </a:t>
            </a:r>
            <a:r>
              <a:rPr lang="mr-IN" dirty="0"/>
              <a:t>{</a:t>
            </a:r>
          </a:p>
          <a:p>
            <a:r>
              <a:rPr lang="en-US" dirty="0"/>
              <a:t>                </a:t>
            </a:r>
            <a:r>
              <a:rPr lang="en-US" dirty="0" err="1"/>
              <a:t>sb.append</a:t>
            </a:r>
            <a:r>
              <a:rPr lang="en-US" dirty="0"/>
              <a:t>(" OFFSET 0 ROWS FETCH NEXT ").append(</a:t>
            </a:r>
            <a:r>
              <a:rPr lang="en-US" dirty="0" err="1"/>
              <a:t>maxRows</a:t>
            </a:r>
            <a:r>
              <a:rPr lang="en-US" dirty="0"/>
              <a:t>).append(" ROWS ONLY");</a:t>
            </a:r>
          </a:p>
          <a:p>
            <a:r>
              <a:rPr lang="mr-IN" dirty="0"/>
              <a:t>            }</a:t>
            </a:r>
          </a:p>
          <a:p>
            <a:r>
              <a:rPr lang="mr-IN" dirty="0"/>
              <a:t>            </a:t>
            </a:r>
            <a:r>
              <a:rPr lang="mr-IN" b="1" dirty="0"/>
              <a:t>else</a:t>
            </a:r>
            <a:r>
              <a:rPr lang="mr-IN" dirty="0"/>
              <a:t> {</a:t>
            </a:r>
          </a:p>
          <a:p>
            <a:r>
              <a:rPr lang="mr-IN" dirty="0"/>
              <a:t>                // Oracle before version 12c</a:t>
            </a:r>
          </a:p>
          <a:p>
            <a:r>
              <a:rPr lang="mr-IN" dirty="0"/>
              <a:t>                sb.append(" AND (ROWNUM&lt;=").append(maxRows).append(")");</a:t>
            </a:r>
          </a:p>
          <a:p>
            <a:r>
              <a:rPr lang="mr-IN" dirty="0"/>
              <a:t>            }</a:t>
            </a:r>
          </a:p>
          <a:p>
            <a:r>
              <a:rPr lang="mr-IN" dirty="0"/>
              <a:t>        }</a:t>
            </a:r>
          </a:p>
          <a:p>
            <a:r>
              <a:rPr lang="en-US" dirty="0"/>
              <a:t>        return </a:t>
            </a:r>
            <a:r>
              <a:rPr lang="en-US" dirty="0" err="1"/>
              <a:t>sb.toString</a:t>
            </a:r>
            <a:r>
              <a:rPr lang="en-US" dirty="0"/>
              <a:t>();</a:t>
            </a:r>
          </a:p>
          <a:p>
            <a:r>
              <a:rPr lang="mr-IN" dirty="0"/>
              <a:t>    }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45091" y="1310641"/>
            <a:ext cx="63997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Lots of SQL changes and use of stored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pl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/(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pg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sql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procedures</a:t>
            </a:r>
          </a:p>
        </p:txBody>
      </p:sp>
    </p:spTree>
    <p:extLst>
      <p:ext uri="{BB962C8B-B14F-4D97-AF65-F5344CB8AC3E}">
        <p14:creationId xmlns:p14="http://schemas.microsoft.com/office/powerpoint/2010/main" val="49128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: ojdbc and postgresql jdbc</a:t>
            </a:r>
            <a:endParaRPr/>
          </a:p>
        </p:txBody>
      </p:sp>
      <p:grpSp>
        <p:nvGrpSpPr>
          <p:cNvPr id="205" name="Shape 205"/>
          <p:cNvGrpSpPr/>
          <p:nvPr/>
        </p:nvGrpSpPr>
        <p:grpSpPr>
          <a:xfrm>
            <a:off x="1558052" y="666350"/>
            <a:ext cx="6067971" cy="385500"/>
            <a:chOff x="1558125" y="666350"/>
            <a:chExt cx="5555732" cy="385500"/>
          </a:xfrm>
        </p:grpSpPr>
        <p:sp>
          <p:nvSpPr>
            <p:cNvPr id="206" name="Shape 20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Jiggle</a:t>
              </a:r>
              <a:endParaRPr sz="1800"/>
            </a:p>
          </p:txBody>
        </p:sp>
        <p:sp>
          <p:nvSpPr>
            <p:cNvPr id="207" name="Shape 207"/>
            <p:cNvSpPr txBox="1"/>
            <p:nvPr/>
          </p:nvSpPr>
          <p:spPr>
            <a:xfrm>
              <a:off x="2553400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RCG</a:t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3537197" y="666350"/>
              <a:ext cx="12129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amgenPP</a:t>
              </a:r>
              <a:endParaRPr sz="1800"/>
            </a:p>
          </p:txBody>
        </p:sp>
        <p:sp>
          <p:nvSpPr>
            <p:cNvPr id="209" name="Shape 209"/>
            <p:cNvSpPr txBox="1"/>
            <p:nvPr/>
          </p:nvSpPr>
          <p:spPr>
            <a:xfrm>
              <a:off x="4851460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Gmp2Db</a:t>
              </a:r>
              <a:endParaRPr sz="1800"/>
            </a:p>
          </p:txBody>
        </p:sp>
        <p:sp>
          <p:nvSpPr>
            <p:cNvPr id="210" name="Shape 210"/>
            <p:cNvSpPr txBox="1"/>
            <p:nvPr/>
          </p:nvSpPr>
          <p:spPr>
            <a:xfrm>
              <a:off x="6036857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Hypomag</a:t>
              </a:r>
              <a:endParaRPr sz="18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1035" y="1077540"/>
            <a:ext cx="85242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private static void </a:t>
            </a:r>
            <a:r>
              <a:rPr lang="en-US" sz="1800" dirty="0" err="1"/>
              <a:t>initFactory</a:t>
            </a:r>
            <a:r>
              <a:rPr lang="en-US" sz="1800" dirty="0"/>
              <a:t>(</a:t>
            </a:r>
            <a:r>
              <a:rPr lang="en-US" sz="1800" dirty="0" err="1"/>
              <a:t>int</a:t>
            </a:r>
            <a:r>
              <a:rPr lang="en-US" sz="1800" dirty="0"/>
              <a:t> type) {</a:t>
            </a:r>
          </a:p>
          <a:p>
            <a:r>
              <a:rPr lang="en-US" sz="1800" dirty="0"/>
              <a:t>        switch (type) {</a:t>
            </a:r>
          </a:p>
          <a:p>
            <a:r>
              <a:rPr lang="en-US" sz="1800" dirty="0"/>
              <a:t>          case </a:t>
            </a:r>
            <a:r>
              <a:rPr lang="en-US" sz="1800" dirty="0" err="1"/>
              <a:t>JasiFactory.TRINET</a:t>
            </a:r>
            <a:r>
              <a:rPr lang="en-US" sz="1800" dirty="0"/>
              <a:t>:</a:t>
            </a:r>
          </a:p>
          <a:p>
            <a:r>
              <a:rPr lang="en-US" sz="1800" dirty="0"/>
              <a:t>          case </a:t>
            </a:r>
            <a:r>
              <a:rPr lang="en-US" sz="1800" dirty="0" err="1"/>
              <a:t>JasiFactory.EARTHWORM</a:t>
            </a:r>
            <a:r>
              <a:rPr lang="en-US" sz="1800" dirty="0"/>
              <a:t>:</a:t>
            </a:r>
          </a:p>
          <a:p>
            <a:r>
              <a:rPr lang="en-US" sz="1800" dirty="0"/>
              <a:t>            factory = new </a:t>
            </a:r>
            <a:r>
              <a:rPr lang="en-US" sz="1800" dirty="0" err="1"/>
              <a:t>OracleConnectionFactory</a:t>
            </a:r>
            <a:r>
              <a:rPr lang="en-US" sz="1800" dirty="0"/>
              <a:t>();</a:t>
            </a:r>
          </a:p>
          <a:p>
            <a:r>
              <a:rPr lang="en-US" sz="1800" dirty="0"/>
              <a:t>            break;</a:t>
            </a:r>
          </a:p>
          <a:p>
            <a:r>
              <a:rPr lang="en-US" sz="1800" dirty="0"/>
              <a:t>          case </a:t>
            </a:r>
            <a:r>
              <a:rPr lang="en-US" sz="1800" dirty="0" err="1"/>
              <a:t>JasiFactory.PNSN</a:t>
            </a:r>
            <a:r>
              <a:rPr lang="en-US" sz="1800" dirty="0"/>
              <a:t>:</a:t>
            </a:r>
          </a:p>
          <a:p>
            <a:r>
              <a:rPr lang="en-US" sz="1800" dirty="0"/>
              <a:t>              factory = new </a:t>
            </a:r>
            <a:r>
              <a:rPr lang="en-US" sz="1800" dirty="0" err="1"/>
              <a:t>PostgresqlConnectionFactory</a:t>
            </a:r>
            <a:r>
              <a:rPr lang="en-US" sz="1800" dirty="0"/>
              <a:t>();</a:t>
            </a:r>
          </a:p>
          <a:p>
            <a:r>
              <a:rPr lang="en-US" sz="1800" dirty="0"/>
              <a:t>              break;</a:t>
            </a:r>
          </a:p>
          <a:p>
            <a:r>
              <a:rPr lang="en-US" sz="1800" dirty="0"/>
              <a:t>          default:</a:t>
            </a:r>
          </a:p>
          <a:p>
            <a:r>
              <a:rPr lang="en-US" sz="1800" dirty="0"/>
              <a:t>           </a:t>
            </a:r>
            <a:r>
              <a:rPr lang="en-US" sz="1800" dirty="0" err="1"/>
              <a:t>System.err.println</a:t>
            </a:r>
            <a:r>
              <a:rPr lang="en-US" sz="1800" dirty="0"/>
              <a:t>("</a:t>
            </a:r>
            <a:r>
              <a:rPr lang="en-US" sz="1800" dirty="0" err="1"/>
              <a:t>JDBConn</a:t>
            </a:r>
            <a:r>
              <a:rPr lang="en-US" sz="1800" dirty="0"/>
              <a:t> unknown connection factory type id: " + type);</a:t>
            </a:r>
          </a:p>
          <a:p>
            <a:r>
              <a:rPr lang="en-US" sz="1800" dirty="0"/>
              <a:t>           factory = null;</a:t>
            </a:r>
          </a:p>
          <a:p>
            <a:r>
              <a:rPr lang="en-US" sz="1800" dirty="0"/>
              <a:t>        }</a:t>
            </a:r>
          </a:p>
          <a:p>
            <a:r>
              <a:rPr lang="en-US" sz="1800" dirty="0"/>
              <a:t>    }</a:t>
            </a:r>
          </a:p>
          <a:p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3413760" y="1077541"/>
            <a:ext cx="5730240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New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jasi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object type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35680" y="2499360"/>
            <a:ext cx="1930400" cy="416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573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00" y="917650"/>
            <a:ext cx="8520600" cy="3416400"/>
          </a:xfrm>
        </p:spPr>
        <p:txBody>
          <a:bodyPr/>
          <a:lstStyle/>
          <a:p>
            <a:pPr marL="11430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Database Working Group: </a:t>
            </a:r>
            <a:r>
              <a:rPr lang="en-US" sz="2400" dirty="0" err="1" smtClean="0">
                <a:solidFill>
                  <a:schemeClr val="accent1"/>
                </a:solidFill>
              </a:rPr>
              <a:t>PostgreSQL</a:t>
            </a:r>
            <a:r>
              <a:rPr lang="en-US" sz="2400" dirty="0" smtClean="0">
                <a:solidFill>
                  <a:schemeClr val="accent1"/>
                </a:solidFill>
              </a:rPr>
              <a:t> (v9.4) cannot do multi-master asynchronous replication which is required in Northern California</a:t>
            </a:r>
          </a:p>
          <a:p>
            <a:pPr marL="114300" indent="0">
              <a:buNone/>
            </a:pPr>
            <a:endParaRPr lang="en-US" sz="2400" dirty="0" smtClean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AQMS Software Working Group creates a priority list, a new database system has a low priority.</a:t>
            </a:r>
          </a:p>
          <a:p>
            <a:pPr marL="114300" indent="0">
              <a:buNone/>
            </a:pPr>
            <a:endParaRPr lang="en-US" sz="24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PNSN decides to forge ahead because</a:t>
            </a:r>
            <a:r>
              <a:rPr lang="mr-IN" sz="2400" dirty="0" smtClean="0">
                <a:solidFill>
                  <a:schemeClr val="accent1"/>
                </a:solidFill>
              </a:rPr>
              <a:t>…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9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Java : </a:t>
            </a:r>
            <a:r>
              <a:rPr lang="en-US" dirty="0" smtClean="0"/>
              <a:t>same jar, different property values</a:t>
            </a:r>
            <a:endParaRPr dirty="0"/>
          </a:p>
        </p:txBody>
      </p:sp>
      <p:grpSp>
        <p:nvGrpSpPr>
          <p:cNvPr id="205" name="Shape 205"/>
          <p:cNvGrpSpPr/>
          <p:nvPr/>
        </p:nvGrpSpPr>
        <p:grpSpPr>
          <a:xfrm>
            <a:off x="1558052" y="666350"/>
            <a:ext cx="6067971" cy="385500"/>
            <a:chOff x="1558125" y="666350"/>
            <a:chExt cx="5555732" cy="385500"/>
          </a:xfrm>
        </p:grpSpPr>
        <p:sp>
          <p:nvSpPr>
            <p:cNvPr id="206" name="Shape 206"/>
            <p:cNvSpPr txBox="1"/>
            <p:nvPr/>
          </p:nvSpPr>
          <p:spPr>
            <a:xfrm>
              <a:off x="1558125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Jiggle</a:t>
              </a:r>
              <a:endParaRPr sz="1800"/>
            </a:p>
          </p:txBody>
        </p:sp>
        <p:sp>
          <p:nvSpPr>
            <p:cNvPr id="207" name="Shape 207"/>
            <p:cNvSpPr txBox="1"/>
            <p:nvPr/>
          </p:nvSpPr>
          <p:spPr>
            <a:xfrm>
              <a:off x="2553400" y="666350"/>
              <a:ext cx="890400" cy="385500"/>
            </a:xfrm>
            <a:prstGeom prst="rect">
              <a:avLst/>
            </a:prstGeom>
            <a:gradFill>
              <a:gsLst>
                <a:gs pos="0">
                  <a:srgbClr val="FFF6DB"/>
                </a:gs>
                <a:gs pos="100000">
                  <a:srgbClr val="FAD25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RCG</a:t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3537197" y="666350"/>
              <a:ext cx="12129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amgenPP</a:t>
              </a:r>
              <a:endParaRPr sz="1800"/>
            </a:p>
          </p:txBody>
        </p:sp>
        <p:sp>
          <p:nvSpPr>
            <p:cNvPr id="209" name="Shape 209"/>
            <p:cNvSpPr txBox="1"/>
            <p:nvPr/>
          </p:nvSpPr>
          <p:spPr>
            <a:xfrm>
              <a:off x="4851460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Gmp2Db</a:t>
              </a:r>
              <a:endParaRPr sz="1800"/>
            </a:p>
          </p:txBody>
        </p:sp>
        <p:sp>
          <p:nvSpPr>
            <p:cNvPr id="210" name="Shape 210"/>
            <p:cNvSpPr txBox="1"/>
            <p:nvPr/>
          </p:nvSpPr>
          <p:spPr>
            <a:xfrm>
              <a:off x="6036857" y="666350"/>
              <a:ext cx="1077000" cy="3855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Hypomag</a:t>
              </a:r>
              <a:endParaRPr sz="180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252852" y="3150181"/>
            <a:ext cx="5730240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New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jasi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object type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790" y="1040507"/>
            <a:ext cx="860548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# </a:t>
            </a:r>
            <a:r>
              <a:rPr lang="en-US" sz="1600" dirty="0" smtClean="0"/>
              <a:t>Jiggle Properties </a:t>
            </a:r>
            <a:r>
              <a:rPr lang="en-US" sz="1600" dirty="0"/>
              <a:t>that need to be different to connect to a </a:t>
            </a:r>
            <a:r>
              <a:rPr lang="en-US" sz="1600" dirty="0" err="1"/>
              <a:t>PostgreSQL</a:t>
            </a:r>
            <a:r>
              <a:rPr lang="en-US" sz="1600" dirty="0"/>
              <a:t> </a:t>
            </a:r>
            <a:r>
              <a:rPr lang="en-US" sz="1600" dirty="0" smtClean="0"/>
              <a:t>Database</a:t>
            </a:r>
            <a:endParaRPr lang="en-US" sz="1600" dirty="0"/>
          </a:p>
          <a:p>
            <a:r>
              <a:rPr lang="en-US" sz="1600" dirty="0"/>
              <a:t># All these Connection Properties *have to be set* for Jiggle to work</a:t>
            </a:r>
          </a:p>
          <a:p>
            <a:r>
              <a:rPr lang="en-US" sz="1600" dirty="0"/>
              <a:t># correctly with </a:t>
            </a:r>
            <a:r>
              <a:rPr lang="en-US" sz="1600" dirty="0" err="1"/>
              <a:t>PostgreSQL</a:t>
            </a:r>
            <a:r>
              <a:rPr lang="en-US" sz="1600" dirty="0"/>
              <a:t>. This because Jiggle assumes Oracle-specific</a:t>
            </a:r>
          </a:p>
          <a:p>
            <a:r>
              <a:rPr lang="en-US" sz="1600" dirty="0"/>
              <a:t># values if they are NOT specified.</a:t>
            </a:r>
          </a:p>
          <a:p>
            <a:r>
              <a:rPr lang="en-US" sz="1600" b="1" dirty="0" err="1">
                <a:solidFill>
                  <a:schemeClr val="bg2"/>
                </a:solidFill>
              </a:rPr>
              <a:t>jasiObjectType</a:t>
            </a:r>
            <a:r>
              <a:rPr lang="en-US" sz="1600" b="1" dirty="0">
                <a:solidFill>
                  <a:schemeClr val="bg2"/>
                </a:solidFill>
              </a:rPr>
              <a:t>=PNSN</a:t>
            </a:r>
          </a:p>
          <a:p>
            <a:r>
              <a:rPr lang="en-US" sz="1600" dirty="0" err="1">
                <a:solidFill>
                  <a:schemeClr val="tx2"/>
                </a:solidFill>
              </a:rPr>
              <a:t>dbLastLoginURL</a:t>
            </a:r>
            <a:r>
              <a:rPr lang="en-US" sz="1600" dirty="0">
                <a:solidFill>
                  <a:schemeClr val="tx2"/>
                </a:solidFill>
              </a:rPr>
              <a:t>=</a:t>
            </a:r>
            <a:r>
              <a:rPr lang="en-US" sz="1600" dirty="0" err="1">
                <a:solidFill>
                  <a:schemeClr val="tx2"/>
                </a:solidFill>
              </a:rPr>
              <a:t>jdbc</a:t>
            </a:r>
            <a:r>
              <a:rPr lang="en-US" sz="1600" dirty="0">
                <a:solidFill>
                  <a:schemeClr val="tx2"/>
                </a:solidFill>
              </a:rPr>
              <a:t>\:</a:t>
            </a:r>
            <a:r>
              <a:rPr lang="en-US" sz="1600" dirty="0" err="1">
                <a:solidFill>
                  <a:schemeClr val="tx2"/>
                </a:solidFill>
              </a:rPr>
              <a:t>postgresql</a:t>
            </a:r>
            <a:r>
              <a:rPr lang="en-US" sz="1600" dirty="0">
                <a:solidFill>
                  <a:schemeClr val="tx2"/>
                </a:solidFill>
              </a:rPr>
              <a:t>\:@pp1.ess.washington.edu\:5432\:</a:t>
            </a:r>
            <a:r>
              <a:rPr lang="en-US" sz="1600" dirty="0" err="1">
                <a:solidFill>
                  <a:schemeClr val="tx2"/>
                </a:solidFill>
              </a:rPr>
              <a:t>archdb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dbTimeBase</a:t>
            </a:r>
            <a:r>
              <a:rPr lang="en-US" sz="1600" dirty="0">
                <a:solidFill>
                  <a:schemeClr val="tx2"/>
                </a:solidFill>
              </a:rPr>
              <a:t>=TRUE</a:t>
            </a:r>
          </a:p>
          <a:p>
            <a:r>
              <a:rPr lang="en-US" sz="1600" dirty="0" err="1">
                <a:solidFill>
                  <a:schemeClr val="tx2"/>
                </a:solidFill>
              </a:rPr>
              <a:t>dbaseDomain</a:t>
            </a:r>
            <a:r>
              <a:rPr lang="en-US" sz="1600" dirty="0">
                <a:solidFill>
                  <a:schemeClr val="tx2"/>
                </a:solidFill>
              </a:rPr>
              <a:t>=</a:t>
            </a:r>
            <a:r>
              <a:rPr lang="en-US" sz="1600" dirty="0" err="1">
                <a:solidFill>
                  <a:schemeClr val="tx2"/>
                </a:solidFill>
              </a:rPr>
              <a:t>ess.washington.edu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 err="1"/>
              <a:t>dbaseDriver</a:t>
            </a:r>
            <a:r>
              <a:rPr lang="en-US" sz="1600" b="1" dirty="0"/>
              <a:t>=</a:t>
            </a:r>
            <a:r>
              <a:rPr lang="en-US" sz="1600" b="1" dirty="0" err="1"/>
              <a:t>org.postgresql.Driver</a:t>
            </a:r>
            <a:endParaRPr lang="en-US" sz="1600" b="1" dirty="0"/>
          </a:p>
          <a:p>
            <a:r>
              <a:rPr lang="en-US" sz="1600" dirty="0" err="1">
                <a:solidFill>
                  <a:schemeClr val="tx2"/>
                </a:solidFill>
              </a:rPr>
              <a:t>dbaseHost</a:t>
            </a:r>
            <a:r>
              <a:rPr lang="en-US" sz="1600" dirty="0">
                <a:solidFill>
                  <a:schemeClr val="tx2"/>
                </a:solidFill>
              </a:rPr>
              <a:t>=pp1</a:t>
            </a:r>
          </a:p>
          <a:p>
            <a:r>
              <a:rPr lang="en-US" sz="1600" dirty="0" err="1">
                <a:solidFill>
                  <a:schemeClr val="tx2"/>
                </a:solidFill>
              </a:rPr>
              <a:t>dbaseName</a:t>
            </a:r>
            <a:r>
              <a:rPr lang="en-US" sz="1600" dirty="0">
                <a:solidFill>
                  <a:schemeClr val="tx2"/>
                </a:solidFill>
              </a:rPr>
              <a:t>=</a:t>
            </a:r>
            <a:r>
              <a:rPr lang="en-US" sz="1600" dirty="0" err="1">
                <a:solidFill>
                  <a:schemeClr val="tx2"/>
                </a:solidFill>
              </a:rPr>
              <a:t>archdb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dbaseTNSname</a:t>
            </a:r>
            <a:r>
              <a:rPr lang="en-US" sz="1600" dirty="0">
                <a:solidFill>
                  <a:schemeClr val="tx2"/>
                </a:solidFill>
              </a:rPr>
              <a:t>=</a:t>
            </a:r>
            <a:r>
              <a:rPr lang="en-US" sz="1600" dirty="0" err="1" smtClean="0">
                <a:solidFill>
                  <a:schemeClr val="tx2"/>
                </a:solidFill>
              </a:rPr>
              <a:t>archdb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dbaseUser</a:t>
            </a:r>
            <a:r>
              <a:rPr lang="en-US" sz="1600" dirty="0">
                <a:solidFill>
                  <a:schemeClr val="tx2"/>
                </a:solidFill>
              </a:rPr>
              <a:t>=</a:t>
            </a:r>
            <a:r>
              <a:rPr lang="en-US" sz="1600" dirty="0" err="1">
                <a:solidFill>
                  <a:schemeClr val="tx2"/>
                </a:solidFill>
              </a:rPr>
              <a:t>tpp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dbasePasswd</a:t>
            </a:r>
            <a:r>
              <a:rPr lang="en-US" sz="1600" dirty="0" smtClean="0">
                <a:solidFill>
                  <a:schemeClr val="tx2"/>
                </a:solidFill>
              </a:rPr>
              <a:t>=password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dbasePort</a:t>
            </a:r>
            <a:r>
              <a:rPr lang="en-US" sz="1600" dirty="0">
                <a:solidFill>
                  <a:schemeClr val="tx2"/>
                </a:solidFill>
              </a:rPr>
              <a:t>=5432</a:t>
            </a:r>
          </a:p>
          <a:p>
            <a:r>
              <a:rPr lang="en-US" sz="1600" b="1" dirty="0" err="1"/>
              <a:t>dbaseSubprotocol</a:t>
            </a:r>
            <a:r>
              <a:rPr lang="en-US" sz="1600" b="1" dirty="0"/>
              <a:t>=</a:t>
            </a:r>
            <a:r>
              <a:rPr lang="en-US" sz="1600" b="1" dirty="0" err="1"/>
              <a:t>postgresql</a:t>
            </a:r>
            <a:endParaRPr lang="en-US" sz="1600" b="1" dirty="0"/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407920" y="2204720"/>
            <a:ext cx="2489200" cy="1127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72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050316" y="506300"/>
            <a:ext cx="5193764" cy="3939236"/>
            <a:chOff x="1867436" y="873760"/>
            <a:chExt cx="5193764" cy="3939236"/>
          </a:xfrm>
        </p:grpSpPr>
        <p:pic>
          <p:nvPicPr>
            <p:cNvPr id="3" name="Picture 2" descr="AQMS-replication-pg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7436" y="963500"/>
              <a:ext cx="5193764" cy="3849496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011680" y="873760"/>
              <a:ext cx="4185920" cy="497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078515" y="340100"/>
            <a:ext cx="2316445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Replication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034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593840" y="1063744"/>
            <a:ext cx="2316480" cy="1875056"/>
            <a:chOff x="1867436" y="873760"/>
            <a:chExt cx="5193764" cy="3939236"/>
          </a:xfrm>
        </p:grpSpPr>
        <p:pic>
          <p:nvPicPr>
            <p:cNvPr id="3" name="Picture 2" descr="AQMS-replication-pg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7436" y="963500"/>
              <a:ext cx="5193764" cy="3849496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011680" y="873760"/>
              <a:ext cx="4185920" cy="497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320801" y="340100"/>
            <a:ext cx="557784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Fully working system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426720" y="960581"/>
            <a:ext cx="600456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Earthworm </a:t>
            </a:r>
            <a:r>
              <a:rPr lang="en-US" sz="2400" dirty="0" err="1" smtClean="0"/>
              <a:t>hyp</a:t>
            </a:r>
            <a:r>
              <a:rPr lang="en-US" sz="2400" dirty="0" smtClean="0"/>
              <a:t>, mag, and picks, </a:t>
            </a:r>
            <a:r>
              <a:rPr lang="en-US" sz="2400" dirty="0" err="1" smtClean="0"/>
              <a:t>trimag</a:t>
            </a:r>
            <a:r>
              <a:rPr lang="en-US" sz="2400" dirty="0" smtClean="0"/>
              <a:t>, </a:t>
            </a:r>
            <a:r>
              <a:rPr lang="en-US" sz="2400" dirty="0" err="1" smtClean="0"/>
              <a:t>ampgen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/>
              </a:rPr>
              <a:t> RT </a:t>
            </a:r>
            <a:r>
              <a:rPr lang="en-US" sz="2400" dirty="0" err="1" smtClean="0">
                <a:sym typeface="Wingdings"/>
              </a:rPr>
              <a:t>db</a:t>
            </a:r>
            <a:r>
              <a:rPr lang="en-US" sz="2400" dirty="0" smtClean="0">
                <a:sym typeface="Wingdings"/>
              </a:rPr>
              <a:t>  PP </a:t>
            </a:r>
            <a:r>
              <a:rPr lang="en-US" sz="2400" dirty="0" err="1" smtClean="0">
                <a:sym typeface="Wingdings"/>
              </a:rPr>
              <a:t>db</a:t>
            </a:r>
            <a:endParaRPr lang="en-US" sz="2400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endParaRPr lang="en-US" sz="2400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ym typeface="Wingdings"/>
              </a:rPr>
              <a:t>Alarming works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rigger on the </a:t>
            </a:r>
            <a:r>
              <a:rPr lang="en-US" sz="2400" dirty="0" err="1" smtClean="0"/>
              <a:t>archdb</a:t>
            </a:r>
            <a:r>
              <a:rPr lang="en-US" sz="2400" dirty="0" smtClean="0"/>
              <a:t> Event Table starts the PCS system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RCG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wa</a:t>
            </a:r>
            <a:endParaRPr lang="en-US" sz="2400" dirty="0" smtClean="0">
              <a:sym typeface="Wingdings"/>
            </a:endParaRP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Wavearchiver</a:t>
            </a:r>
            <a:r>
              <a:rPr lang="en-US" sz="2400" dirty="0" smtClean="0"/>
              <a:t> makes Proxy Wave Server requests to fulfill request cards and write mini-SEED files.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428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94675" y="3224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Utilities: </a:t>
            </a:r>
            <a:r>
              <a:rPr lang="en-US" dirty="0" err="1" smtClean="0"/>
              <a:t>ProC</a:t>
            </a:r>
            <a:r>
              <a:rPr lang="en-US" dirty="0" smtClean="0"/>
              <a:t>, python, </a:t>
            </a:r>
            <a:r>
              <a:rPr lang="en-US" dirty="0" err="1" smtClean="0"/>
              <a:t>perl</a:t>
            </a:r>
            <a:r>
              <a:rPr lang="en-US" dirty="0" smtClean="0"/>
              <a:t>, </a:t>
            </a:r>
            <a:r>
              <a:rPr lang="en-US" dirty="0" err="1" smtClean="0"/>
              <a:t>php</a:t>
            </a:r>
            <a:endParaRPr dirty="0"/>
          </a:p>
        </p:txBody>
      </p:sp>
      <p:sp>
        <p:nvSpPr>
          <p:cNvPr id="12" name="Shape 138"/>
          <p:cNvSpPr/>
          <p:nvPr/>
        </p:nvSpPr>
        <p:spPr>
          <a:xfrm>
            <a:off x="346956" y="1292461"/>
            <a:ext cx="2750400" cy="2374500"/>
          </a:xfrm>
          <a:prstGeom prst="rect">
            <a:avLst/>
          </a:prstGeom>
          <a:solidFill>
            <a:srgbClr val="EAD1D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9"/>
          <p:cNvSpPr txBox="1"/>
          <p:nvPr/>
        </p:nvSpPr>
        <p:spPr>
          <a:xfrm>
            <a:off x="377106" y="2539236"/>
            <a:ext cx="28047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proC, python, perl</a:t>
            </a:r>
            <a:endParaRPr sz="2400"/>
          </a:p>
        </p:txBody>
      </p:sp>
      <p:grpSp>
        <p:nvGrpSpPr>
          <p:cNvPr id="14" name="Shape 140"/>
          <p:cNvGrpSpPr/>
          <p:nvPr/>
        </p:nvGrpSpPr>
        <p:grpSpPr>
          <a:xfrm>
            <a:off x="793085" y="1358549"/>
            <a:ext cx="1548815" cy="577115"/>
            <a:chOff x="6698550" y="5194641"/>
            <a:chExt cx="1275900" cy="571684"/>
          </a:xfrm>
        </p:grpSpPr>
        <p:sp>
          <p:nvSpPr>
            <p:cNvPr id="15" name="Shape 141"/>
            <p:cNvSpPr/>
            <p:nvPr/>
          </p:nvSpPr>
          <p:spPr>
            <a:xfrm>
              <a:off x="6698550" y="5199325"/>
              <a:ext cx="1275900" cy="5670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6" name="Shape 142"/>
            <p:cNvSpPr txBox="1"/>
            <p:nvPr/>
          </p:nvSpPr>
          <p:spPr>
            <a:xfrm>
              <a:off x="6780894" y="5194641"/>
              <a:ext cx="1137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dbselect</a:t>
              </a:r>
              <a:endParaRPr sz="2400"/>
            </a:p>
          </p:txBody>
        </p:sp>
      </p:grpSp>
      <p:grpSp>
        <p:nvGrpSpPr>
          <p:cNvPr id="17" name="Shape 143"/>
          <p:cNvGrpSpPr/>
          <p:nvPr/>
        </p:nvGrpSpPr>
        <p:grpSpPr>
          <a:xfrm>
            <a:off x="809619" y="2033676"/>
            <a:ext cx="1587478" cy="633459"/>
            <a:chOff x="6698550" y="5184102"/>
            <a:chExt cx="1311640" cy="582223"/>
          </a:xfrm>
        </p:grpSpPr>
        <p:sp>
          <p:nvSpPr>
            <p:cNvPr id="18" name="Shape 144"/>
            <p:cNvSpPr/>
            <p:nvPr/>
          </p:nvSpPr>
          <p:spPr>
            <a:xfrm>
              <a:off x="6698550" y="5199325"/>
              <a:ext cx="1275900" cy="567000"/>
            </a:xfrm>
            <a:prstGeom prst="rect">
              <a:avLst/>
            </a:prstGeom>
            <a:solidFill>
              <a:srgbClr val="F4CCCC"/>
            </a:solidFill>
            <a:ln w="19050" cap="flat" cmpd="sng">
              <a:solidFill>
                <a:srgbClr val="000000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9" name="Shape 145"/>
            <p:cNvSpPr txBox="1"/>
            <p:nvPr/>
          </p:nvSpPr>
          <p:spPr>
            <a:xfrm>
              <a:off x="6799090" y="5184102"/>
              <a:ext cx="12111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stpserver</a:t>
              </a:r>
              <a:endParaRPr sz="2400"/>
            </a:p>
          </p:txBody>
        </p:sp>
      </p:grpSp>
      <p:grpSp>
        <p:nvGrpSpPr>
          <p:cNvPr id="20" name="Shape 146"/>
          <p:cNvGrpSpPr/>
          <p:nvPr/>
        </p:nvGrpSpPr>
        <p:grpSpPr>
          <a:xfrm>
            <a:off x="1218797" y="3051640"/>
            <a:ext cx="1548815" cy="572387"/>
            <a:chOff x="6698550" y="5123842"/>
            <a:chExt cx="1275900" cy="567000"/>
          </a:xfrm>
        </p:grpSpPr>
        <p:sp>
          <p:nvSpPr>
            <p:cNvPr id="21" name="Shape 147"/>
            <p:cNvSpPr/>
            <p:nvPr/>
          </p:nvSpPr>
          <p:spPr>
            <a:xfrm>
              <a:off x="6698550" y="5123842"/>
              <a:ext cx="1275900" cy="5670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22" name="Shape 148"/>
            <p:cNvSpPr txBox="1"/>
            <p:nvPr/>
          </p:nvSpPr>
          <p:spPr>
            <a:xfrm>
              <a:off x="6780894" y="5194641"/>
              <a:ext cx="1137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scripts</a:t>
              </a:r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444240" y="834231"/>
            <a:ext cx="54660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Done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err="1"/>
              <a:t>d</a:t>
            </a:r>
            <a:r>
              <a:rPr lang="en-US" sz="2000" dirty="0" err="1" smtClean="0"/>
              <a:t>bselect</a:t>
            </a:r>
            <a:endParaRPr lang="en-US" sz="2000" dirty="0" smtClean="0"/>
          </a:p>
          <a:p>
            <a:pPr marL="457200" indent="-457200">
              <a:buFont typeface="Arial"/>
              <a:buChar char="•"/>
            </a:pPr>
            <a:r>
              <a:rPr lang="en-US" sz="2000" dirty="0" err="1" smtClean="0"/>
              <a:t>Init</a:t>
            </a:r>
            <a:r>
              <a:rPr lang="en-US" sz="2000" dirty="0" smtClean="0"/>
              <a:t> scripts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Role switch scripts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Some </a:t>
            </a:r>
            <a:r>
              <a:rPr lang="en-US" sz="2000" dirty="0" err="1" smtClean="0"/>
              <a:t>perl</a:t>
            </a:r>
            <a:r>
              <a:rPr lang="en-US" sz="2000" dirty="0" smtClean="0"/>
              <a:t> scripts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Load </a:t>
            </a:r>
            <a:r>
              <a:rPr lang="en-US" sz="2000" dirty="0" err="1" smtClean="0"/>
              <a:t>StationXML</a:t>
            </a:r>
            <a:r>
              <a:rPr lang="en-US" sz="2000" dirty="0" smtClean="0"/>
              <a:t> instead of </a:t>
            </a:r>
            <a:r>
              <a:rPr lang="en-US" sz="2000" dirty="0" err="1" smtClean="0"/>
              <a:t>dataless</a:t>
            </a:r>
            <a:endParaRPr lang="en-US" sz="2000" dirty="0" smtClean="0"/>
          </a:p>
          <a:p>
            <a:r>
              <a:rPr lang="en-US" sz="2000" b="1" dirty="0" smtClean="0"/>
              <a:t>To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Tools </a:t>
            </a:r>
            <a:r>
              <a:rPr lang="en-US" sz="2000" dirty="0" smtClean="0"/>
              <a:t>for </a:t>
            </a:r>
            <a:r>
              <a:rPr lang="en-US" sz="2000" dirty="0" err="1" smtClean="0"/>
              <a:t>dbselect</a:t>
            </a:r>
            <a:r>
              <a:rPr lang="en-US" sz="2000" dirty="0" smtClean="0"/>
              <a:t> </a:t>
            </a:r>
            <a:r>
              <a:rPr lang="mr-IN" sz="2000" dirty="0" smtClean="0"/>
              <a:t>–</a:t>
            </a:r>
            <a:r>
              <a:rPr lang="en-US" sz="2000" dirty="0" smtClean="0"/>
              <a:t>P option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err="1" smtClean="0"/>
              <a:t>stpserver</a:t>
            </a:r>
            <a:r>
              <a:rPr lang="en-US" sz="2000" dirty="0" smtClean="0"/>
              <a:t>?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DRP and </a:t>
            </a:r>
            <a:r>
              <a:rPr lang="en-US" sz="2000" dirty="0" smtClean="0"/>
              <a:t>TRP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err="1" smtClean="0"/>
              <a:t>seisnetwatch</a:t>
            </a:r>
            <a:r>
              <a:rPr lang="en-US" sz="2000" dirty="0" smtClean="0"/>
              <a:t> feeder scripts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err="1" smtClean="0"/>
              <a:t>Hypomag</a:t>
            </a:r>
            <a:r>
              <a:rPr lang="en-US" sz="2000" dirty="0" smtClean="0"/>
              <a:t>, </a:t>
            </a:r>
            <a:r>
              <a:rPr lang="en-US" sz="2000" dirty="0" err="1" smtClean="0"/>
              <a:t>AmpgenPP</a:t>
            </a:r>
            <a:r>
              <a:rPr lang="en-US" sz="2000" dirty="0" smtClean="0"/>
              <a:t>, Gmp2Db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FP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/>
              <a:t>Alarm action scripts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2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Shape 89"/>
          <p:cNvGrpSpPr/>
          <p:nvPr/>
        </p:nvGrpSpPr>
        <p:grpSpPr>
          <a:xfrm>
            <a:off x="70873" y="3814906"/>
            <a:ext cx="8999467" cy="1286783"/>
            <a:chOff x="177200" y="4515306"/>
            <a:chExt cx="8789400" cy="1509600"/>
          </a:xfrm>
        </p:grpSpPr>
        <p:sp>
          <p:nvSpPr>
            <p:cNvPr id="90" name="Shape 90"/>
            <p:cNvSpPr/>
            <p:nvPr/>
          </p:nvSpPr>
          <p:spPr>
            <a:xfrm>
              <a:off x="177200" y="4515306"/>
              <a:ext cx="8789400" cy="1509600"/>
            </a:xfrm>
            <a:prstGeom prst="rect">
              <a:avLst/>
            </a:prstGeom>
            <a:solidFill>
              <a:srgbClr val="FFF2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Shape 91"/>
            <p:cNvSpPr txBox="1"/>
            <p:nvPr/>
          </p:nvSpPr>
          <p:spPr>
            <a:xfrm>
              <a:off x="177209" y="5467141"/>
              <a:ext cx="8630100" cy="51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C++ : OTL4 and unixODBC</a:t>
              </a:r>
              <a:endParaRPr sz="2400"/>
            </a:p>
          </p:txBody>
        </p:sp>
      </p:grp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Shape 93"/>
          <p:cNvGrpSpPr/>
          <p:nvPr/>
        </p:nvGrpSpPr>
        <p:grpSpPr>
          <a:xfrm>
            <a:off x="3315774" y="2781474"/>
            <a:ext cx="1720126" cy="979648"/>
            <a:chOff x="3544200" y="3639925"/>
            <a:chExt cx="2055600" cy="1488600"/>
          </a:xfrm>
        </p:grpSpPr>
        <p:sp>
          <p:nvSpPr>
            <p:cNvPr id="94" name="Shape 94"/>
            <p:cNvSpPr/>
            <p:nvPr/>
          </p:nvSpPr>
          <p:spPr>
            <a:xfrm>
              <a:off x="3544200" y="3639925"/>
              <a:ext cx="2055600" cy="1488600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3632850" y="3822974"/>
              <a:ext cx="1878300" cy="53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Database</a:t>
              </a:r>
              <a:endParaRPr sz="240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schema</a:t>
              </a:r>
              <a:endParaRPr sz="2400"/>
            </a:p>
          </p:txBody>
        </p:sp>
      </p:grpSp>
      <p:grpSp>
        <p:nvGrpSpPr>
          <p:cNvPr id="96" name="Shape 96"/>
          <p:cNvGrpSpPr/>
          <p:nvPr/>
        </p:nvGrpSpPr>
        <p:grpSpPr>
          <a:xfrm>
            <a:off x="3581292" y="2433884"/>
            <a:ext cx="1680453" cy="1044997"/>
            <a:chOff x="3810025" y="3285450"/>
            <a:chExt cx="2055600" cy="1488600"/>
          </a:xfrm>
        </p:grpSpPr>
        <p:sp>
          <p:nvSpPr>
            <p:cNvPr id="97" name="Shape 97"/>
            <p:cNvSpPr/>
            <p:nvPr/>
          </p:nvSpPr>
          <p:spPr>
            <a:xfrm>
              <a:off x="3810025" y="3285450"/>
              <a:ext cx="2055600" cy="1488600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Shape 98"/>
            <p:cNvSpPr txBox="1"/>
            <p:nvPr/>
          </p:nvSpPr>
          <p:spPr>
            <a:xfrm>
              <a:off x="3898675" y="3415107"/>
              <a:ext cx="1878300" cy="53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890450" y="14175"/>
            <a:ext cx="3182400" cy="3814200"/>
            <a:chOff x="5890450" y="14175"/>
            <a:chExt cx="3182400" cy="3814200"/>
          </a:xfrm>
        </p:grpSpPr>
        <p:sp>
          <p:nvSpPr>
            <p:cNvPr id="100" name="Shape 100"/>
            <p:cNvSpPr/>
            <p:nvPr/>
          </p:nvSpPr>
          <p:spPr>
            <a:xfrm>
              <a:off x="5890450" y="14175"/>
              <a:ext cx="3182400" cy="3814200"/>
            </a:xfrm>
            <a:prstGeom prst="rect">
              <a:avLst/>
            </a:prstGeom>
            <a:solidFill>
              <a:srgbClr val="D9EAD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6022950" y="2990200"/>
              <a:ext cx="30114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Java code : ojdbc, postgresql jdbc</a:t>
              </a:r>
              <a:endParaRPr sz="2400"/>
            </a:p>
          </p:txBody>
        </p:sp>
        <p:grpSp>
          <p:nvGrpSpPr>
            <p:cNvPr id="103" name="Shape 103"/>
            <p:cNvGrpSpPr/>
            <p:nvPr/>
          </p:nvGrpSpPr>
          <p:grpSpPr>
            <a:xfrm>
              <a:off x="6659559" y="156109"/>
              <a:ext cx="1070353" cy="425420"/>
              <a:chOff x="6698550" y="5199325"/>
              <a:chExt cx="1275900" cy="567000"/>
            </a:xfrm>
          </p:grpSpPr>
          <p:sp>
            <p:nvSpPr>
              <p:cNvPr id="104" name="Shape 104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5" name="Shape 105"/>
              <p:cNvSpPr txBox="1"/>
              <p:nvPr/>
            </p:nvSpPr>
            <p:spPr>
              <a:xfrm>
                <a:off x="6830950" y="5208175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RCG</a:t>
                </a:r>
                <a:endParaRPr sz="1800"/>
              </a:p>
            </p:txBody>
          </p:sp>
        </p:grpSp>
        <p:grpSp>
          <p:nvGrpSpPr>
            <p:cNvPr id="106" name="Shape 106"/>
            <p:cNvGrpSpPr/>
            <p:nvPr/>
          </p:nvGrpSpPr>
          <p:grpSpPr>
            <a:xfrm>
              <a:off x="6658654" y="648671"/>
              <a:ext cx="1088470" cy="412039"/>
              <a:chOff x="6698550" y="5046925"/>
              <a:chExt cx="1275900" cy="567000"/>
            </a:xfrm>
          </p:grpSpPr>
          <p:sp>
            <p:nvSpPr>
              <p:cNvPr id="107" name="Shape 107"/>
              <p:cNvSpPr/>
              <p:nvPr/>
            </p:nvSpPr>
            <p:spPr>
              <a:xfrm>
                <a:off x="6698550" y="50469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08" name="Shape 108"/>
              <p:cNvSpPr txBox="1"/>
              <p:nvPr/>
            </p:nvSpPr>
            <p:spPr>
              <a:xfrm>
                <a:off x="6767700" y="5046925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Jiggle</a:t>
                </a:r>
                <a:endParaRPr sz="1800"/>
              </a:p>
            </p:txBody>
          </p:sp>
        </p:grpSp>
        <p:grpSp>
          <p:nvGrpSpPr>
            <p:cNvPr id="109" name="Shape 109"/>
            <p:cNvGrpSpPr/>
            <p:nvPr/>
          </p:nvGrpSpPr>
          <p:grpSpPr>
            <a:xfrm>
              <a:off x="6619909" y="1125735"/>
              <a:ext cx="1495877" cy="521707"/>
              <a:chOff x="6818480" y="5314629"/>
              <a:chExt cx="1277763" cy="638095"/>
            </a:xfrm>
          </p:grpSpPr>
          <p:sp>
            <p:nvSpPr>
              <p:cNvPr id="110" name="Shape 110"/>
              <p:cNvSpPr/>
              <p:nvPr/>
            </p:nvSpPr>
            <p:spPr>
              <a:xfrm>
                <a:off x="6820343" y="5385724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11" name="Shape 111"/>
              <p:cNvSpPr txBox="1"/>
              <p:nvPr/>
            </p:nvSpPr>
            <p:spPr>
              <a:xfrm>
                <a:off x="6818480" y="5314629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Ampgenpp</a:t>
                </a:r>
                <a:endParaRPr sz="1800"/>
              </a:p>
            </p:txBody>
          </p:sp>
        </p:grpSp>
        <p:grpSp>
          <p:nvGrpSpPr>
            <p:cNvPr id="112" name="Shape 112"/>
            <p:cNvGrpSpPr/>
            <p:nvPr/>
          </p:nvGrpSpPr>
          <p:grpSpPr>
            <a:xfrm>
              <a:off x="6627927" y="1757412"/>
              <a:ext cx="1272455" cy="414590"/>
              <a:chOff x="6698550" y="5199325"/>
              <a:chExt cx="1275900" cy="567000"/>
            </a:xfrm>
          </p:grpSpPr>
          <p:sp>
            <p:nvSpPr>
              <p:cNvPr id="113" name="Shape 113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14" name="Shape 114"/>
              <p:cNvSpPr txBox="1"/>
              <p:nvPr/>
            </p:nvSpPr>
            <p:spPr>
              <a:xfrm>
                <a:off x="6739553" y="5238317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Gmp2Db</a:t>
                </a:r>
                <a:endParaRPr sz="1800"/>
              </a:p>
            </p:txBody>
          </p:sp>
        </p:grpSp>
        <p:grpSp>
          <p:nvGrpSpPr>
            <p:cNvPr id="115" name="Shape 115"/>
            <p:cNvGrpSpPr/>
            <p:nvPr/>
          </p:nvGrpSpPr>
          <p:grpSpPr>
            <a:xfrm>
              <a:off x="6614908" y="2281448"/>
              <a:ext cx="1546719" cy="521697"/>
              <a:chOff x="6744245" y="4374163"/>
              <a:chExt cx="1640385" cy="567000"/>
            </a:xfrm>
          </p:grpSpPr>
          <p:sp>
            <p:nvSpPr>
              <p:cNvPr id="116" name="Shape 116"/>
              <p:cNvSpPr/>
              <p:nvPr/>
            </p:nvSpPr>
            <p:spPr>
              <a:xfrm>
                <a:off x="6744245" y="4374163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19050" cap="flat" cmpd="sng">
                <a:solidFill>
                  <a:srgbClr val="000000"/>
                </a:solidFill>
                <a:prstDash val="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17" name="Shape 117"/>
              <p:cNvSpPr txBox="1"/>
              <p:nvPr/>
            </p:nvSpPr>
            <p:spPr>
              <a:xfrm>
                <a:off x="6784430" y="4444963"/>
                <a:ext cx="16002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Hypomag</a:t>
                </a:r>
                <a:endParaRPr sz="1800"/>
              </a:p>
            </p:txBody>
          </p:sp>
        </p:grpSp>
      </p:grpSp>
      <p:sp>
        <p:nvSpPr>
          <p:cNvPr id="118" name="Shape 118"/>
          <p:cNvSpPr/>
          <p:nvPr/>
        </p:nvSpPr>
        <p:spPr>
          <a:xfrm>
            <a:off x="70875" y="14175"/>
            <a:ext cx="3069300" cy="10449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Shape 119"/>
          <p:cNvGrpSpPr/>
          <p:nvPr/>
        </p:nvGrpSpPr>
        <p:grpSpPr>
          <a:xfrm>
            <a:off x="70875" y="935624"/>
            <a:ext cx="3069300" cy="2892726"/>
            <a:chOff x="70875" y="1164224"/>
            <a:chExt cx="3069300" cy="2892726"/>
          </a:xfrm>
        </p:grpSpPr>
        <p:sp>
          <p:nvSpPr>
            <p:cNvPr id="120" name="Shape 120"/>
            <p:cNvSpPr/>
            <p:nvPr/>
          </p:nvSpPr>
          <p:spPr>
            <a:xfrm>
              <a:off x="70875" y="1251050"/>
              <a:ext cx="3069300" cy="2805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147025" y="3565450"/>
              <a:ext cx="2803200" cy="46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pl/sql → pl/pgsql</a:t>
              </a:r>
              <a:endParaRPr sz="2400"/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70875" y="1164224"/>
              <a:ext cx="2453100" cy="4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Stored procedures</a:t>
              </a:r>
              <a:endParaRPr sz="1800"/>
            </a:p>
          </p:txBody>
        </p:sp>
        <p:grpSp>
          <p:nvGrpSpPr>
            <p:cNvPr id="123" name="Shape 123"/>
            <p:cNvGrpSpPr/>
            <p:nvPr/>
          </p:nvGrpSpPr>
          <p:grpSpPr>
            <a:xfrm>
              <a:off x="731707" y="1669186"/>
              <a:ext cx="1299249" cy="418530"/>
              <a:chOff x="6698550" y="5194641"/>
              <a:chExt cx="1275900" cy="571684"/>
            </a:xfrm>
          </p:grpSpPr>
          <p:sp>
            <p:nvSpPr>
              <p:cNvPr id="124" name="Shape 124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25" name="Shape 125"/>
              <p:cNvSpPr txBox="1"/>
              <p:nvPr/>
            </p:nvSpPr>
            <p:spPr>
              <a:xfrm>
                <a:off x="6780894" y="5194641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dirty="0"/>
                  <a:t>truetime</a:t>
                </a:r>
                <a:endParaRPr sz="1800" dirty="0"/>
              </a:p>
            </p:txBody>
          </p:sp>
        </p:grpSp>
        <p:grpSp>
          <p:nvGrpSpPr>
            <p:cNvPr id="126" name="Shape 126"/>
            <p:cNvGrpSpPr/>
            <p:nvPr/>
          </p:nvGrpSpPr>
          <p:grpSpPr>
            <a:xfrm>
              <a:off x="767763" y="2196738"/>
              <a:ext cx="1108374" cy="473640"/>
              <a:chOff x="6698550" y="5194641"/>
              <a:chExt cx="1275900" cy="571684"/>
            </a:xfrm>
          </p:grpSpPr>
          <p:sp>
            <p:nvSpPr>
              <p:cNvPr id="127" name="Shape 127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28" name="Shape 128"/>
              <p:cNvSpPr txBox="1"/>
              <p:nvPr/>
            </p:nvSpPr>
            <p:spPr>
              <a:xfrm>
                <a:off x="6780894" y="5194641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epref</a:t>
                </a:r>
                <a:endParaRPr sz="1800"/>
              </a:p>
            </p:txBody>
          </p:sp>
        </p:grpSp>
        <p:grpSp>
          <p:nvGrpSpPr>
            <p:cNvPr id="129" name="Shape 129"/>
            <p:cNvGrpSpPr/>
            <p:nvPr/>
          </p:nvGrpSpPr>
          <p:grpSpPr>
            <a:xfrm>
              <a:off x="790693" y="2757323"/>
              <a:ext cx="980019" cy="415786"/>
              <a:chOff x="6698550" y="5194641"/>
              <a:chExt cx="1275900" cy="571684"/>
            </a:xfrm>
          </p:grpSpPr>
          <p:sp>
            <p:nvSpPr>
              <p:cNvPr id="130" name="Shape 130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31" name="Shape 131"/>
              <p:cNvSpPr txBox="1"/>
              <p:nvPr/>
            </p:nvSpPr>
            <p:spPr>
              <a:xfrm>
                <a:off x="6780894" y="5194641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dirty="0"/>
                  <a:t>pcs</a:t>
                </a:r>
                <a:endParaRPr sz="1800" dirty="0"/>
              </a:p>
            </p:txBody>
          </p:sp>
        </p:grpSp>
        <p:sp>
          <p:nvSpPr>
            <p:cNvPr id="132" name="Shape 132"/>
            <p:cNvSpPr/>
            <p:nvPr/>
          </p:nvSpPr>
          <p:spPr>
            <a:xfrm>
              <a:off x="754800" y="3202197"/>
              <a:ext cx="1070400" cy="4173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920114" y="3415430"/>
              <a:ext cx="739500" cy="457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 dirty="0"/>
                <a:t>...</a:t>
              </a:r>
              <a:endParaRPr sz="4800" b="1" dirty="0"/>
            </a:p>
          </p:txBody>
        </p:sp>
      </p:grpSp>
      <p:grpSp>
        <p:nvGrpSpPr>
          <p:cNvPr id="134" name="Shape 134"/>
          <p:cNvGrpSpPr/>
          <p:nvPr/>
        </p:nvGrpSpPr>
        <p:grpSpPr>
          <a:xfrm>
            <a:off x="175550" y="413978"/>
            <a:ext cx="2455470" cy="509755"/>
            <a:chOff x="6817334" y="5142467"/>
            <a:chExt cx="1275900" cy="623858"/>
          </a:xfrm>
        </p:grpSpPr>
        <p:sp>
          <p:nvSpPr>
            <p:cNvPr id="135" name="Shape 135"/>
            <p:cNvSpPr/>
            <p:nvPr/>
          </p:nvSpPr>
          <p:spPr>
            <a:xfrm>
              <a:off x="6817334" y="5199325"/>
              <a:ext cx="1275900" cy="5670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6859632" y="5142467"/>
              <a:ext cx="1137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getWaveformBlob</a:t>
              </a:r>
              <a:endParaRPr sz="1800" dirty="0"/>
            </a:p>
          </p:txBody>
        </p:sp>
      </p:grpSp>
      <p:sp>
        <p:nvSpPr>
          <p:cNvPr id="137" name="Shape 137"/>
          <p:cNvSpPr txBox="1"/>
          <p:nvPr/>
        </p:nvSpPr>
        <p:spPr>
          <a:xfrm>
            <a:off x="70875" y="-62026"/>
            <a:ext cx="3420000" cy="4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Custom extension</a:t>
            </a:r>
            <a:endParaRPr sz="2400"/>
          </a:p>
        </p:txBody>
      </p:sp>
      <p:sp>
        <p:nvSpPr>
          <p:cNvPr id="138" name="Shape 138"/>
          <p:cNvSpPr/>
          <p:nvPr/>
        </p:nvSpPr>
        <p:spPr>
          <a:xfrm>
            <a:off x="3140175" y="14175"/>
            <a:ext cx="2750400" cy="2374500"/>
          </a:xfrm>
          <a:prstGeom prst="rect">
            <a:avLst/>
          </a:prstGeom>
          <a:solidFill>
            <a:srgbClr val="EAD1D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 txBox="1"/>
          <p:nvPr/>
        </p:nvSpPr>
        <p:spPr>
          <a:xfrm>
            <a:off x="3170325" y="1260950"/>
            <a:ext cx="28047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proC, python, perl</a:t>
            </a:r>
            <a:endParaRPr sz="2400"/>
          </a:p>
        </p:txBody>
      </p:sp>
      <p:grpSp>
        <p:nvGrpSpPr>
          <p:cNvPr id="140" name="Shape 140"/>
          <p:cNvGrpSpPr/>
          <p:nvPr/>
        </p:nvGrpSpPr>
        <p:grpSpPr>
          <a:xfrm>
            <a:off x="3586304" y="80263"/>
            <a:ext cx="1548815" cy="577115"/>
            <a:chOff x="6698550" y="5194641"/>
            <a:chExt cx="1275900" cy="571684"/>
          </a:xfrm>
        </p:grpSpPr>
        <p:sp>
          <p:nvSpPr>
            <p:cNvPr id="141" name="Shape 141"/>
            <p:cNvSpPr/>
            <p:nvPr/>
          </p:nvSpPr>
          <p:spPr>
            <a:xfrm>
              <a:off x="6698550" y="5199325"/>
              <a:ext cx="1275900" cy="5670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6780894" y="5194641"/>
              <a:ext cx="1137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dbselect</a:t>
              </a:r>
              <a:endParaRPr sz="2400"/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3602838" y="755390"/>
            <a:ext cx="1587478" cy="633459"/>
            <a:chOff x="6698550" y="5184102"/>
            <a:chExt cx="1311640" cy="582223"/>
          </a:xfrm>
        </p:grpSpPr>
        <p:sp>
          <p:nvSpPr>
            <p:cNvPr id="144" name="Shape 144"/>
            <p:cNvSpPr/>
            <p:nvPr/>
          </p:nvSpPr>
          <p:spPr>
            <a:xfrm>
              <a:off x="6698550" y="5199325"/>
              <a:ext cx="1275900" cy="567000"/>
            </a:xfrm>
            <a:prstGeom prst="rect">
              <a:avLst/>
            </a:prstGeom>
            <a:solidFill>
              <a:srgbClr val="F4CCCC"/>
            </a:solidFill>
            <a:ln w="19050" cap="flat" cmpd="sng">
              <a:solidFill>
                <a:srgbClr val="000000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45" name="Shape 145"/>
            <p:cNvSpPr txBox="1"/>
            <p:nvPr/>
          </p:nvSpPr>
          <p:spPr>
            <a:xfrm>
              <a:off x="6799090" y="5184102"/>
              <a:ext cx="12111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stpserver</a:t>
              </a:r>
              <a:endParaRPr sz="2400"/>
            </a:p>
          </p:txBody>
        </p:sp>
      </p:grpSp>
      <p:grpSp>
        <p:nvGrpSpPr>
          <p:cNvPr id="146" name="Shape 146"/>
          <p:cNvGrpSpPr/>
          <p:nvPr/>
        </p:nvGrpSpPr>
        <p:grpSpPr>
          <a:xfrm>
            <a:off x="4012016" y="1773354"/>
            <a:ext cx="1548815" cy="572387"/>
            <a:chOff x="6698550" y="5123842"/>
            <a:chExt cx="1275900" cy="567000"/>
          </a:xfrm>
        </p:grpSpPr>
        <p:sp>
          <p:nvSpPr>
            <p:cNvPr id="147" name="Shape 147"/>
            <p:cNvSpPr/>
            <p:nvPr/>
          </p:nvSpPr>
          <p:spPr>
            <a:xfrm>
              <a:off x="6698550" y="5123842"/>
              <a:ext cx="1275900" cy="5670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6780894" y="5194641"/>
              <a:ext cx="1137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scripts</a:t>
              </a:r>
              <a:endParaRPr sz="2400"/>
            </a:p>
          </p:txBody>
        </p:sp>
      </p:grpSp>
      <p:sp>
        <p:nvSpPr>
          <p:cNvPr id="150" name="Shape 150"/>
          <p:cNvSpPr/>
          <p:nvPr/>
        </p:nvSpPr>
        <p:spPr>
          <a:xfrm>
            <a:off x="7198749" y="4340975"/>
            <a:ext cx="565800" cy="4692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grpSp>
        <p:nvGrpSpPr>
          <p:cNvPr id="151" name="Shape 151"/>
          <p:cNvGrpSpPr/>
          <p:nvPr/>
        </p:nvGrpSpPr>
        <p:grpSpPr>
          <a:xfrm>
            <a:off x="1504966" y="3861456"/>
            <a:ext cx="6328471" cy="926845"/>
            <a:chOff x="1504966" y="3861456"/>
            <a:chExt cx="6328471" cy="926845"/>
          </a:xfrm>
        </p:grpSpPr>
        <p:grpSp>
          <p:nvGrpSpPr>
            <p:cNvPr id="152" name="Shape 152"/>
            <p:cNvGrpSpPr/>
            <p:nvPr/>
          </p:nvGrpSpPr>
          <p:grpSpPr>
            <a:xfrm>
              <a:off x="1504966" y="3861456"/>
              <a:ext cx="5853246" cy="925565"/>
              <a:chOff x="496175" y="5096100"/>
              <a:chExt cx="7478275" cy="1361325"/>
            </a:xfrm>
          </p:grpSpPr>
          <p:sp>
            <p:nvSpPr>
              <p:cNvPr id="153" name="Shape 153"/>
              <p:cNvSpPr/>
              <p:nvPr/>
            </p:nvSpPr>
            <p:spPr>
              <a:xfrm>
                <a:off x="496175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545800" y="5096100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trig2db</a:t>
                </a:r>
                <a:endParaRPr sz="1800"/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1889050" y="5199325"/>
                <a:ext cx="6096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1960000" y="5096100"/>
                <a:ext cx="4677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tc</a:t>
                </a:r>
                <a:endParaRPr sz="1800"/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2615625" y="5199325"/>
                <a:ext cx="6096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2686575" y="5096100"/>
                <a:ext cx="609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ec</a:t>
                </a:r>
                <a:endParaRPr sz="1800"/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3342200" y="5199325"/>
                <a:ext cx="19848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3437899" y="5096100"/>
                <a:ext cx="19848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ewmag2cisn</a:t>
                </a:r>
                <a:endParaRPr sz="1800"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5443975" y="5199325"/>
                <a:ext cx="11376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5576378" y="5096100"/>
                <a:ext cx="8727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rad2</a:t>
                </a:r>
                <a:endParaRPr sz="1800"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6830950" y="5096100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trimag</a:t>
                </a:r>
                <a:endParaRPr sz="1800"/>
              </a:p>
            </p:txBody>
          </p:sp>
          <p:grpSp>
            <p:nvGrpSpPr>
              <p:cNvPr id="165" name="Shape 165"/>
              <p:cNvGrpSpPr/>
              <p:nvPr/>
            </p:nvGrpSpPr>
            <p:grpSpPr>
              <a:xfrm>
                <a:off x="496175" y="5778350"/>
                <a:ext cx="1382100" cy="679075"/>
                <a:chOff x="496175" y="5778350"/>
                <a:chExt cx="1382100" cy="679075"/>
              </a:xfrm>
            </p:grpSpPr>
            <p:sp>
              <p:nvSpPr>
                <p:cNvPr id="166" name="Shape 166"/>
                <p:cNvSpPr/>
                <p:nvPr/>
              </p:nvSpPr>
              <p:spPr>
                <a:xfrm>
                  <a:off x="496175" y="5890425"/>
                  <a:ext cx="1382100" cy="567000"/>
                </a:xfrm>
                <a:prstGeom prst="rect">
                  <a:avLst/>
                </a:prstGeom>
                <a:solidFill>
                  <a:srgbClr val="F4CCCC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167" name="Shape 167"/>
                <p:cNvSpPr txBox="1"/>
                <p:nvPr/>
              </p:nvSpPr>
              <p:spPr>
                <a:xfrm>
                  <a:off x="496175" y="5778350"/>
                  <a:ext cx="1382100" cy="42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/>
                    <a:t>ampgen</a:t>
                  </a:r>
                  <a:endParaRPr sz="1800"/>
                </a:p>
              </p:txBody>
            </p:sp>
          </p:grpSp>
          <p:grpSp>
            <p:nvGrpSpPr>
              <p:cNvPr id="168" name="Shape 168"/>
              <p:cNvGrpSpPr/>
              <p:nvPr/>
            </p:nvGrpSpPr>
            <p:grpSpPr>
              <a:xfrm>
                <a:off x="2046925" y="5778350"/>
                <a:ext cx="1458300" cy="679075"/>
                <a:chOff x="496175" y="5778350"/>
                <a:chExt cx="1458300" cy="679075"/>
              </a:xfrm>
            </p:grpSpPr>
            <p:sp>
              <p:nvSpPr>
                <p:cNvPr id="169" name="Shape 169"/>
                <p:cNvSpPr/>
                <p:nvPr/>
              </p:nvSpPr>
              <p:spPr>
                <a:xfrm>
                  <a:off x="496175" y="5890425"/>
                  <a:ext cx="1382100" cy="567000"/>
                </a:xfrm>
                <a:prstGeom prst="rect">
                  <a:avLst/>
                </a:prstGeom>
                <a:solidFill>
                  <a:srgbClr val="F4CCCC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170" name="Shape 170"/>
                <p:cNvSpPr txBox="1"/>
                <p:nvPr/>
              </p:nvSpPr>
              <p:spPr>
                <a:xfrm>
                  <a:off x="496175" y="5778350"/>
                  <a:ext cx="1458300" cy="42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/>
                    <a:t>alarmdec</a:t>
                  </a:r>
                  <a:endParaRPr sz="1800"/>
                </a:p>
              </p:txBody>
            </p:sp>
          </p:grpSp>
          <p:sp>
            <p:nvSpPr>
              <p:cNvPr id="171" name="Shape 171"/>
              <p:cNvSpPr/>
              <p:nvPr/>
            </p:nvSpPr>
            <p:spPr>
              <a:xfrm>
                <a:off x="3576150" y="5778350"/>
                <a:ext cx="14583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alarmact</a:t>
                </a:r>
                <a:endParaRPr sz="1800"/>
              </a:p>
            </p:txBody>
          </p:sp>
          <p:grpSp>
            <p:nvGrpSpPr>
              <p:cNvPr id="172" name="Shape 172"/>
              <p:cNvGrpSpPr/>
              <p:nvPr/>
            </p:nvGrpSpPr>
            <p:grpSpPr>
              <a:xfrm>
                <a:off x="5199475" y="5778350"/>
                <a:ext cx="1458300" cy="679075"/>
                <a:chOff x="496175" y="5778350"/>
                <a:chExt cx="1458300" cy="679075"/>
              </a:xfrm>
            </p:grpSpPr>
            <p:sp>
              <p:nvSpPr>
                <p:cNvPr id="173" name="Shape 173"/>
                <p:cNvSpPr/>
                <p:nvPr/>
              </p:nvSpPr>
              <p:spPr>
                <a:xfrm>
                  <a:off x="496175" y="5890425"/>
                  <a:ext cx="1382100" cy="567000"/>
                </a:xfrm>
                <a:prstGeom prst="rect">
                  <a:avLst/>
                </a:prstGeom>
                <a:solidFill>
                  <a:srgbClr val="F4CCCC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174" name="Shape 174"/>
                <p:cNvSpPr txBox="1"/>
                <p:nvPr/>
              </p:nvSpPr>
              <p:spPr>
                <a:xfrm>
                  <a:off x="496175" y="5778350"/>
                  <a:ext cx="1458300" cy="42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/>
                    <a:t>alarmdist</a:t>
                  </a:r>
                  <a:endParaRPr sz="1800"/>
                </a:p>
              </p:txBody>
            </p:sp>
          </p:grpSp>
        </p:grpSp>
        <p:grpSp>
          <p:nvGrpSpPr>
            <p:cNvPr id="175" name="Shape 175"/>
            <p:cNvGrpSpPr/>
            <p:nvPr/>
          </p:nvGrpSpPr>
          <p:grpSpPr>
            <a:xfrm>
              <a:off x="6384842" y="4362881"/>
              <a:ext cx="735046" cy="425420"/>
              <a:chOff x="6698550" y="5199325"/>
              <a:chExt cx="1275900" cy="567000"/>
            </a:xfrm>
          </p:grpSpPr>
          <p:sp>
            <p:nvSpPr>
              <p:cNvPr id="176" name="Shape 176"/>
              <p:cNvSpPr/>
              <p:nvPr/>
            </p:nvSpPr>
            <p:spPr>
              <a:xfrm>
                <a:off x="6698550" y="5199325"/>
                <a:ext cx="1275900" cy="567000"/>
              </a:xfrm>
              <a:prstGeom prst="rect">
                <a:avLst/>
              </a:prstGeom>
              <a:solidFill>
                <a:srgbClr val="F4CCCC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830950" y="5208175"/>
                <a:ext cx="1137600" cy="42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/>
                  <a:t>pws</a:t>
                </a:r>
                <a:endParaRPr sz="1800"/>
              </a:p>
            </p:txBody>
          </p:sp>
        </p:grpSp>
        <p:sp>
          <p:nvSpPr>
            <p:cNvPr id="178" name="Shape 178"/>
            <p:cNvSpPr txBox="1"/>
            <p:nvPr/>
          </p:nvSpPr>
          <p:spPr>
            <a:xfrm>
              <a:off x="7223838" y="4341788"/>
              <a:ext cx="609600" cy="42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wa</a:t>
              </a:r>
              <a:endParaRPr sz="18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43425"/>
            <a:ext cx="8520600" cy="623400"/>
          </a:xfrm>
        </p:spPr>
        <p:txBody>
          <a:bodyPr/>
          <a:lstStyle/>
          <a:p>
            <a:r>
              <a:rPr lang="en-US" dirty="0" smtClean="0"/>
              <a:t>Interested in </a:t>
            </a:r>
            <a:r>
              <a:rPr lang="en-US" dirty="0" err="1" smtClean="0"/>
              <a:t>PostgreSQL</a:t>
            </a:r>
            <a:r>
              <a:rPr lang="en-US" dirty="0" smtClean="0"/>
              <a:t> instead of Oracle?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16671"/>
              </p:ext>
            </p:extLst>
          </p:nvPr>
        </p:nvGraphicFramePr>
        <p:xfrm>
          <a:off x="825499" y="966825"/>
          <a:ext cx="7429501" cy="3991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/>
                <a:gridCol w="2538964"/>
                <a:gridCol w="2414037"/>
              </a:tblGrid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Maybe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PNSN (obviously)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BSL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UUSS</a:t>
                      </a:r>
                      <a:endParaRPr lang="en-US" sz="2000" dirty="0"/>
                    </a:p>
                  </a:txBody>
                  <a:tcPr/>
                </a:tc>
              </a:tr>
              <a:tr h="51460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CERI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smtClean="0"/>
                        <a:t>LCSN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SCSN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USGS-AVO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USGS-</a:t>
                      </a:r>
                      <a:r>
                        <a:rPr lang="en-US" sz="2000" dirty="0" err="1" smtClean="0"/>
                        <a:t>CalVO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USGS-CVO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66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USGS-HVO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ChangeAspect="1"/>
          </p:cNvSpPr>
          <p:nvPr/>
        </p:nvSpPr>
        <p:spPr>
          <a:xfrm>
            <a:off x="3850640" y="2654260"/>
            <a:ext cx="39522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Questions?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27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Blank slide here on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18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558800" y="340100"/>
            <a:ext cx="816864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Changed the directory layout and PP user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0" y="1270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[rtem@rt1 </a:t>
            </a:r>
            <a:r>
              <a:rPr lang="en-US" sz="1200" dirty="0"/>
              <a:t>~]$ </a:t>
            </a:r>
            <a:r>
              <a:rPr lang="en-US" sz="1200" dirty="0" err="1"/>
              <a:t>ls</a:t>
            </a:r>
            <a:r>
              <a:rPr lang="en-US" sz="1200" dirty="0"/>
              <a:t> -F</a:t>
            </a:r>
          </a:p>
          <a:p>
            <a:r>
              <a:rPr lang="en-US" sz="1200" dirty="0" err="1"/>
              <a:t>alarmact</a:t>
            </a:r>
            <a:r>
              <a:rPr lang="en-US" sz="1200" dirty="0"/>
              <a:t>/  </a:t>
            </a:r>
            <a:r>
              <a:rPr lang="en-US" sz="1200" dirty="0" err="1"/>
              <a:t>alarmdist</a:t>
            </a:r>
            <a:r>
              <a:rPr lang="en-US" sz="1200" dirty="0"/>
              <a:t>/  bin/           </a:t>
            </a:r>
            <a:r>
              <a:rPr lang="en-US" sz="1200" dirty="0" err="1"/>
              <a:t>cms</a:t>
            </a:r>
            <a:r>
              <a:rPr lang="en-US" sz="1200" dirty="0"/>
              <a:t>/  </a:t>
            </a:r>
            <a:r>
              <a:rPr lang="en-US" sz="1200" dirty="0" err="1"/>
              <a:t>dist</a:t>
            </a:r>
            <a:r>
              <a:rPr lang="en-US" sz="1200" dirty="0"/>
              <a:t>/  </a:t>
            </a:r>
            <a:r>
              <a:rPr lang="en-US" sz="1200" dirty="0" err="1"/>
              <a:t>ew</a:t>
            </a:r>
            <a:r>
              <a:rPr lang="en-US" sz="1200" dirty="0"/>
              <a:t>/    </a:t>
            </a:r>
            <a:r>
              <a:rPr lang="en-US" sz="1200" dirty="0" err="1"/>
              <a:t>getmag</a:t>
            </a:r>
            <a:r>
              <a:rPr lang="en-US" sz="1200" dirty="0"/>
              <a:t>/  lib/    logs/       </a:t>
            </a:r>
            <a:r>
              <a:rPr lang="en-US" sz="1200" dirty="0" err="1"/>
              <a:t>pws</a:t>
            </a:r>
            <a:r>
              <a:rPr lang="en-US" sz="1200" dirty="0"/>
              <a:t>/   RT1/  </a:t>
            </a:r>
            <a:r>
              <a:rPr lang="en-US" sz="1200" dirty="0" err="1"/>
              <a:t>solserver</a:t>
            </a:r>
            <a:r>
              <a:rPr lang="en-US" sz="1200" dirty="0"/>
              <a:t>/  temp/    trig2db/  </a:t>
            </a:r>
            <a:r>
              <a:rPr lang="en-US" sz="1200" dirty="0" err="1"/>
              <a:t>utils</a:t>
            </a:r>
            <a:r>
              <a:rPr lang="en-US" sz="1200" dirty="0"/>
              <a:t>/</a:t>
            </a:r>
          </a:p>
          <a:p>
            <a:r>
              <a:rPr lang="en-US" sz="1200" dirty="0" err="1"/>
              <a:t>alarmdec</a:t>
            </a:r>
            <a:r>
              <a:rPr lang="en-US" sz="1200" dirty="0"/>
              <a:t>/  </a:t>
            </a:r>
            <a:r>
              <a:rPr lang="en-US" sz="1200" dirty="0" err="1"/>
              <a:t>ampgen</a:t>
            </a:r>
            <a:r>
              <a:rPr lang="en-US" sz="1200" dirty="0"/>
              <a:t>/     </a:t>
            </a:r>
            <a:r>
              <a:rPr lang="en-US" sz="1200" dirty="0" err="1"/>
              <a:t>chan-configs</a:t>
            </a:r>
            <a:r>
              <a:rPr lang="en-US" sz="1200" dirty="0"/>
              <a:t>/  </a:t>
            </a:r>
            <a:r>
              <a:rPr lang="en-US" sz="1200" dirty="0" err="1"/>
              <a:t>db</a:t>
            </a:r>
            <a:r>
              <a:rPr lang="en-US" sz="1200" dirty="0"/>
              <a:t>@   </a:t>
            </a:r>
            <a:r>
              <a:rPr lang="en-US" sz="1200" dirty="0" err="1"/>
              <a:t>ec</a:t>
            </a:r>
            <a:r>
              <a:rPr lang="en-US" sz="1200" dirty="0"/>
              <a:t>/    </a:t>
            </a:r>
            <a:r>
              <a:rPr lang="en-US" sz="1200" dirty="0" err="1"/>
              <a:t>gcda</a:t>
            </a:r>
            <a:r>
              <a:rPr lang="en-US" sz="1200" dirty="0"/>
              <a:t>/  jars/    locks/  </a:t>
            </a:r>
            <a:r>
              <a:rPr lang="en-US" sz="1200" dirty="0" err="1"/>
              <a:t>maillists</a:t>
            </a:r>
            <a:r>
              <a:rPr lang="en-US" sz="1200" dirty="0"/>
              <a:t>/  rad2/  RT2/  </a:t>
            </a:r>
            <a:r>
              <a:rPr lang="en-US" sz="1200" dirty="0" err="1"/>
              <a:t>tc</a:t>
            </a:r>
            <a:r>
              <a:rPr lang="en-US" sz="1200" dirty="0"/>
              <a:t>/         </a:t>
            </a:r>
            <a:r>
              <a:rPr lang="en-US" sz="1200" dirty="0" err="1"/>
              <a:t>thisRT</a:t>
            </a:r>
            <a:r>
              <a:rPr lang="en-US" sz="1200" dirty="0"/>
              <a:t>@  </a:t>
            </a:r>
            <a:r>
              <a:rPr lang="en-US" sz="1200" dirty="0" err="1"/>
              <a:t>trimag</a:t>
            </a:r>
            <a:r>
              <a:rPr lang="en-US" sz="1200" dirty="0"/>
              <a:t>/   </a:t>
            </a:r>
            <a:r>
              <a:rPr lang="en-US" sz="1200" dirty="0" err="1"/>
              <a:t>uwbin</a:t>
            </a:r>
            <a:r>
              <a:rPr lang="en-US" sz="1200" dirty="0"/>
              <a:t>/</a:t>
            </a:r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1272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1200" b="1" dirty="0"/>
              <a:t>[rtem@pp1 </a:t>
            </a:r>
            <a:r>
              <a:rPr lang="mr-IN" sz="1200" dirty="0"/>
              <a:t>~]$ ls -F</a:t>
            </a:r>
          </a:p>
          <a:p>
            <a:r>
              <a:rPr lang="mr-IN" sz="1200" dirty="0"/>
              <a:t>alarmact/  alarmdist/   amp/  chan-configs/  db/   FP/    lib/   maillists/  PP2/  rcg/         snw/        stp/     utils/  wa/           wavefiles@</a:t>
            </a:r>
          </a:p>
          <a:p>
            <a:r>
              <a:rPr lang="en-US" sz="1200" dirty="0" err="1"/>
              <a:t>alarmdec</a:t>
            </a:r>
            <a:r>
              <a:rPr lang="en-US" sz="1200" dirty="0"/>
              <a:t>/  </a:t>
            </a:r>
            <a:r>
              <a:rPr lang="en-US" sz="1200" dirty="0" err="1"/>
              <a:t>alarmevent</a:t>
            </a:r>
            <a:r>
              <a:rPr lang="en-US" sz="1200" dirty="0"/>
              <a:t>/  bin/  </a:t>
            </a:r>
            <a:r>
              <a:rPr lang="en-US" sz="1200" dirty="0" err="1"/>
              <a:t>cms</a:t>
            </a:r>
            <a:r>
              <a:rPr lang="en-US" sz="1200" dirty="0"/>
              <a:t>/           </a:t>
            </a:r>
            <a:r>
              <a:rPr lang="en-US" sz="1200" dirty="0" err="1"/>
              <a:t>drp</a:t>
            </a:r>
            <a:r>
              <a:rPr lang="en-US" sz="1200" dirty="0"/>
              <a:t>/  jars/  logs/  PP1/        </a:t>
            </a:r>
            <a:r>
              <a:rPr lang="en-US" sz="1200" dirty="0" err="1"/>
              <a:t>pws</a:t>
            </a:r>
            <a:r>
              <a:rPr lang="en-US" sz="1200" dirty="0"/>
              <a:t>/  </a:t>
            </a:r>
            <a:r>
              <a:rPr lang="en-US" sz="1200" dirty="0" err="1"/>
              <a:t>sendcancel</a:t>
            </a:r>
            <a:r>
              <a:rPr lang="en-US" sz="1200" dirty="0"/>
              <a:t>/  </a:t>
            </a:r>
            <a:r>
              <a:rPr lang="en-US" sz="1200" dirty="0" err="1"/>
              <a:t>solserver</a:t>
            </a:r>
            <a:r>
              <a:rPr lang="en-US" sz="1200" dirty="0"/>
              <a:t>/  </a:t>
            </a:r>
            <a:r>
              <a:rPr lang="en-US" sz="1200" dirty="0" err="1"/>
              <a:t>thisPP</a:t>
            </a:r>
            <a:r>
              <a:rPr lang="en-US" sz="1200" dirty="0"/>
              <a:t>@  </a:t>
            </a:r>
            <a:r>
              <a:rPr lang="en-US" sz="1200" dirty="0" err="1"/>
              <a:t>uwbin</a:t>
            </a:r>
            <a:r>
              <a:rPr lang="en-US" sz="1200" dirty="0"/>
              <a:t>/  </a:t>
            </a:r>
            <a:r>
              <a:rPr lang="en-US" sz="1200" dirty="0" err="1"/>
              <a:t>wavearchive</a:t>
            </a:r>
            <a:r>
              <a:rPr lang="en-US" sz="1200" dirty="0"/>
              <a:t>@</a:t>
            </a:r>
          </a:p>
          <a:p>
            <a:endParaRPr lang="en-US" sz="1200" dirty="0"/>
          </a:p>
        </p:txBody>
      </p:sp>
      <p:sp>
        <p:nvSpPr>
          <p:cNvPr id="9" name="Shape 204"/>
          <p:cNvSpPr txBox="1">
            <a:spLocks/>
          </p:cNvSpPr>
          <p:nvPr/>
        </p:nvSpPr>
        <p:spPr>
          <a:xfrm>
            <a:off x="477520" y="3743700"/>
            <a:ext cx="816864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US" dirty="0" smtClean="0"/>
              <a:t>Load </a:t>
            </a:r>
            <a:r>
              <a:rPr lang="en-US" dirty="0" err="1" smtClean="0"/>
              <a:t>StationXML</a:t>
            </a:r>
            <a:r>
              <a:rPr lang="en-US" dirty="0" smtClean="0"/>
              <a:t> instead of </a:t>
            </a:r>
            <a:r>
              <a:rPr lang="en-US" dirty="0" err="1" smtClean="0"/>
              <a:t>dataless</a:t>
            </a:r>
            <a:r>
              <a:rPr lang="en-US" dirty="0"/>
              <a:t> </a:t>
            </a:r>
            <a:r>
              <a:rPr lang="en-US" dirty="0" smtClean="0"/>
              <a:t>SEED </a:t>
            </a:r>
            <a:r>
              <a:rPr lang="en-US" sz="2400" b="0" dirty="0"/>
              <a:t>https://</a:t>
            </a:r>
            <a:r>
              <a:rPr lang="en-US" sz="2400" b="0" dirty="0" err="1"/>
              <a:t>github.com</a:t>
            </a:r>
            <a:r>
              <a:rPr lang="en-US" sz="2400" b="0" dirty="0"/>
              <a:t>/</a:t>
            </a:r>
            <a:r>
              <a:rPr lang="en-US" sz="2400" b="0" dirty="0" err="1"/>
              <a:t>pnsn</a:t>
            </a:r>
            <a:r>
              <a:rPr lang="en-US" sz="2400" b="0" dirty="0"/>
              <a:t>/</a:t>
            </a:r>
            <a:r>
              <a:rPr lang="en-US" sz="2400" b="0" dirty="0" err="1"/>
              <a:t>aqms-ir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177521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7713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99939" y="3066316"/>
            <a:ext cx="5894481" cy="1295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 dirty="0">
                <a:solidFill>
                  <a:schemeClr val="dk1"/>
                </a:solidFill>
              </a:rPr>
              <a:t>Oracle is expensive</a:t>
            </a:r>
            <a:endParaRPr sz="4800" dirty="0">
              <a:solidFill>
                <a:schemeClr val="dk1"/>
              </a:solidFill>
            </a:endParaRP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6181" y="0"/>
            <a:ext cx="293781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3705081" y="4725600"/>
            <a:ext cx="25011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  <a:highlight>
                  <a:srgbClr val="FFFFFF"/>
                </a:highlight>
              </a:rPr>
              <a:t>https://xkcd.com/1388/</a:t>
            </a:r>
            <a:endParaRPr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99939" y="1103780"/>
            <a:ext cx="5841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One-time license in 2009 w/o support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Cannot upgrade the database:</a:t>
            </a:r>
          </a:p>
          <a:p>
            <a:pPr lvl="3" algn="ctr"/>
            <a:r>
              <a:rPr lang="en-US" sz="2400" dirty="0" smtClean="0"/>
              <a:t>Oracle 10.2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Cannot upgrade our hardware:</a:t>
            </a:r>
          </a:p>
          <a:p>
            <a:pPr algn="ctr"/>
            <a:r>
              <a:rPr lang="en-US" sz="2400" dirty="0" err="1" smtClean="0"/>
              <a:t>Sparc</a:t>
            </a:r>
            <a:r>
              <a:rPr lang="en-US" sz="2400" dirty="0" smtClean="0"/>
              <a:t>, Solaris 10, 8 GB of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502200" y="432848"/>
            <a:ext cx="2291800" cy="1701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Guiding principle</a:t>
            </a:r>
            <a:endParaRPr dirty="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76" name="Shape 76"/>
          <p:cNvSpPr txBox="1">
            <a:spLocks noGrp="1" noChangeAspect="1"/>
          </p:cNvSpPr>
          <p:nvPr>
            <p:ph type="body" idx="1"/>
          </p:nvPr>
        </p:nvSpPr>
        <p:spPr>
          <a:xfrm>
            <a:off x="311701" y="1152479"/>
            <a:ext cx="8832299" cy="3801059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dk1"/>
                </a:solidFill>
              </a:rPr>
              <a:t>Do not change AQMS</a:t>
            </a:r>
            <a:endParaRPr sz="48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800" dirty="0" smtClean="0">
                <a:solidFill>
                  <a:schemeClr val="dk1"/>
                </a:solidFill>
              </a:rPr>
              <a:t>(</a:t>
            </a:r>
            <a:r>
              <a:rPr lang="en-US" sz="4800" dirty="0" smtClean="0">
                <a:solidFill>
                  <a:schemeClr val="dk1"/>
                </a:solidFill>
              </a:rPr>
              <a:t>interaction with </a:t>
            </a:r>
            <a:r>
              <a:rPr lang="en" sz="4800" dirty="0" smtClean="0">
                <a:solidFill>
                  <a:schemeClr val="dk1"/>
                </a:solidFill>
              </a:rPr>
              <a:t>database </a:t>
            </a:r>
            <a:r>
              <a:rPr lang="en" sz="4800" dirty="0">
                <a:solidFill>
                  <a:schemeClr val="dk1"/>
                </a:solidFill>
              </a:rPr>
              <a:t>only)</a:t>
            </a:r>
            <a:endParaRPr sz="4800" dirty="0">
              <a:solidFill>
                <a:schemeClr val="dk1"/>
              </a:solidFill>
            </a:endParaRP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7150" y="445024"/>
            <a:ext cx="2797250" cy="181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-Prohibitory-Prohibited-Shield-Ban-168175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0"/>
            <a:ext cx="2679700" cy="267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1420200" cy="6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</a:t>
            </a: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04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389956" y="1947541"/>
            <a:ext cx="2121108" cy="1327238"/>
            <a:chOff x="3315774" y="2151643"/>
            <a:chExt cx="1945971" cy="1327238"/>
          </a:xfrm>
        </p:grpSpPr>
        <p:sp>
          <p:nvSpPr>
            <p:cNvPr id="5" name="Shape 94"/>
            <p:cNvSpPr/>
            <p:nvPr/>
          </p:nvSpPr>
          <p:spPr>
            <a:xfrm>
              <a:off x="3315774" y="2499233"/>
              <a:ext cx="1720126" cy="979648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95"/>
            <p:cNvSpPr txBox="1"/>
            <p:nvPr/>
          </p:nvSpPr>
          <p:spPr>
            <a:xfrm>
              <a:off x="3389956" y="2619698"/>
              <a:ext cx="1571761" cy="349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  <p:sp>
          <p:nvSpPr>
            <p:cNvPr id="8" name="Shape 97"/>
            <p:cNvSpPr/>
            <p:nvPr/>
          </p:nvSpPr>
          <p:spPr>
            <a:xfrm>
              <a:off x="3581292" y="2151643"/>
              <a:ext cx="1680453" cy="1044997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98"/>
            <p:cNvSpPr txBox="1"/>
            <p:nvPr/>
          </p:nvSpPr>
          <p:spPr>
            <a:xfrm>
              <a:off x="3653763" y="2287607"/>
              <a:ext cx="1535510" cy="373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0" y="6965"/>
            <a:ext cx="8882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Get ready for some details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769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624875" y="10750"/>
            <a:ext cx="2524725" cy="1233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Database schema</a:t>
            </a:r>
            <a:endParaRPr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190138"/>
              </p:ext>
            </p:extLst>
          </p:nvPr>
        </p:nvGraphicFramePr>
        <p:xfrm>
          <a:off x="3498849" y="155902"/>
          <a:ext cx="5575299" cy="4809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00"/>
                <a:gridCol w="3047999"/>
              </a:tblGrid>
              <a:tr h="5365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Oracle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PostgreSQL</a:t>
                      </a:r>
                      <a:endParaRPr lang="en-US" sz="2000" dirty="0"/>
                    </a:p>
                  </a:txBody>
                  <a:tcPr/>
                </a:tc>
              </a:tr>
              <a:tr h="5365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NUMBER(1-4,0)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SMALLINT</a:t>
                      </a:r>
                      <a:endParaRPr lang="en-US" sz="1800" dirty="0"/>
                    </a:p>
                  </a:txBody>
                  <a:tcPr/>
                </a:tc>
              </a:tr>
              <a:tr h="5365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NUMBER(5-9,0)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INTEGER</a:t>
                      </a:r>
                      <a:endParaRPr lang="en-US" sz="1800" dirty="0"/>
                    </a:p>
                  </a:txBody>
                  <a:tcPr/>
                </a:tc>
              </a:tr>
              <a:tr h="5365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NUMBER(&gt;9.0)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BIGINT</a:t>
                      </a:r>
                      <a:endParaRPr lang="en-US" sz="1800" dirty="0"/>
                    </a:p>
                  </a:txBody>
                  <a:tcPr/>
                </a:tc>
              </a:tr>
              <a:tr h="5365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DOUBLE PRECISION</a:t>
                      </a:r>
                      <a:endParaRPr lang="en-US" sz="1800" dirty="0"/>
                    </a:p>
                  </a:txBody>
                  <a:tcPr/>
                </a:tc>
              </a:tr>
              <a:tr h="5365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FLOAT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DOUBLE PRECISION</a:t>
                      </a:r>
                      <a:endParaRPr lang="en-US" sz="1800" dirty="0"/>
                    </a:p>
                  </a:txBody>
                  <a:tcPr/>
                </a:tc>
              </a:tr>
              <a:tr h="6125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VARCHAR2()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CHARACTER</a:t>
                      </a:r>
                      <a:r>
                        <a:rPr lang="en-US" sz="1800" baseline="0" dirty="0" smtClean="0"/>
                        <a:t> VARYING</a:t>
                      </a:r>
                      <a:endParaRPr lang="en-US" sz="1800" dirty="0"/>
                    </a:p>
                  </a:txBody>
                  <a:tcPr/>
                </a:tc>
              </a:tr>
              <a:tr h="6125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TIMESTAMP</a:t>
                      </a:r>
                      <a:endParaRPr lang="en-US" sz="1800" dirty="0"/>
                    </a:p>
                  </a:txBody>
                  <a:tcPr/>
                </a:tc>
              </a:tr>
              <a:tr h="34581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BLOB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BYTEA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59769"/>
              </p:ext>
            </p:extLst>
          </p:nvPr>
        </p:nvGraphicFramePr>
        <p:xfrm>
          <a:off x="609600" y="1117601"/>
          <a:ext cx="2540000" cy="384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</a:tblGrid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CREATE</a:t>
                      </a:r>
                      <a:endParaRPr lang="en-US" sz="2000" dirty="0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DATABASE</a:t>
                      </a:r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SCHEMAS</a:t>
                      </a:r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USERS</a:t>
                      </a:r>
                      <a:r>
                        <a:rPr lang="en-US" sz="2000" baseline="0" dirty="0" smtClean="0"/>
                        <a:t> (ROLES)</a:t>
                      </a:r>
                      <a:endParaRPr lang="en-US" sz="2000" dirty="0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SEQUENCES</a:t>
                      </a:r>
                      <a:endParaRPr lang="en-US" sz="2000" dirty="0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TABLES</a:t>
                      </a:r>
                      <a:endParaRPr lang="en-US" sz="2000" dirty="0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VIEWS</a:t>
                      </a:r>
                      <a:endParaRPr lang="en-US" sz="2000" dirty="0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3251200" y="1899920"/>
            <a:ext cx="5892800" cy="168402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2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2000"/>
                </a:schemeClr>
              </a:gs>
            </a:gsLst>
            <a:lin ang="16200000" scaled="0"/>
            <a:tileRect/>
          </a:gra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noFill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389956" y="1947541"/>
            <a:ext cx="2121108" cy="1327238"/>
            <a:chOff x="3315774" y="2151643"/>
            <a:chExt cx="1945971" cy="1327238"/>
          </a:xfrm>
        </p:grpSpPr>
        <p:sp>
          <p:nvSpPr>
            <p:cNvPr id="5" name="Shape 94"/>
            <p:cNvSpPr/>
            <p:nvPr/>
          </p:nvSpPr>
          <p:spPr>
            <a:xfrm>
              <a:off x="3315774" y="2499233"/>
              <a:ext cx="1720126" cy="979648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95"/>
            <p:cNvSpPr txBox="1"/>
            <p:nvPr/>
          </p:nvSpPr>
          <p:spPr>
            <a:xfrm>
              <a:off x="3389956" y="2619698"/>
              <a:ext cx="1571761" cy="3498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  <p:sp>
          <p:nvSpPr>
            <p:cNvPr id="8" name="Shape 97"/>
            <p:cNvSpPr/>
            <p:nvPr/>
          </p:nvSpPr>
          <p:spPr>
            <a:xfrm>
              <a:off x="3581292" y="2151643"/>
              <a:ext cx="1680453" cy="1044997"/>
            </a:xfrm>
            <a:prstGeom prst="can">
              <a:avLst>
                <a:gd name="adj" fmla="val 25000"/>
              </a:avLst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98"/>
            <p:cNvSpPr txBox="1"/>
            <p:nvPr/>
          </p:nvSpPr>
          <p:spPr>
            <a:xfrm>
              <a:off x="3653763" y="2287607"/>
              <a:ext cx="1535510" cy="373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Database</a:t>
              </a:r>
              <a:endParaRPr sz="2400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/>
                <a:t>schema</a:t>
              </a:r>
              <a:endParaRPr sz="2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85175" y="935624"/>
            <a:ext cx="3069300" cy="2892726"/>
            <a:chOff x="185175" y="935624"/>
            <a:chExt cx="3069300" cy="2892726"/>
          </a:xfrm>
        </p:grpSpPr>
        <p:sp>
          <p:nvSpPr>
            <p:cNvPr id="22" name="Shape 120"/>
            <p:cNvSpPr/>
            <p:nvPr/>
          </p:nvSpPr>
          <p:spPr>
            <a:xfrm>
              <a:off x="185175" y="1022450"/>
              <a:ext cx="3069300" cy="2805900"/>
            </a:xfrm>
            <a:prstGeom prst="rect">
              <a:avLst/>
            </a:prstGeom>
            <a:solidFill>
              <a:srgbClr val="CFE2F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121"/>
            <p:cNvSpPr txBox="1"/>
            <p:nvPr/>
          </p:nvSpPr>
          <p:spPr>
            <a:xfrm>
              <a:off x="261325" y="3336850"/>
              <a:ext cx="2803200" cy="46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/>
                <a:t>pl/sql → pl/pgsql</a:t>
              </a:r>
              <a:endParaRPr sz="2400"/>
            </a:p>
          </p:txBody>
        </p:sp>
        <p:sp>
          <p:nvSpPr>
            <p:cNvPr id="24" name="Shape 122"/>
            <p:cNvSpPr txBox="1"/>
            <p:nvPr/>
          </p:nvSpPr>
          <p:spPr>
            <a:xfrm>
              <a:off x="185175" y="935624"/>
              <a:ext cx="2453100" cy="4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Stored procedures</a:t>
              </a:r>
              <a:endParaRPr sz="1800"/>
            </a:p>
          </p:txBody>
        </p:sp>
        <p:sp>
          <p:nvSpPr>
            <p:cNvPr id="26" name="Shape 127"/>
            <p:cNvSpPr/>
            <p:nvPr/>
          </p:nvSpPr>
          <p:spPr>
            <a:xfrm>
              <a:off x="882063" y="1943912"/>
              <a:ext cx="1108374" cy="46975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Shape 128"/>
            <p:cNvSpPr txBox="1"/>
            <p:nvPr/>
          </p:nvSpPr>
          <p:spPr>
            <a:xfrm>
              <a:off x="882063" y="1968138"/>
              <a:ext cx="988233" cy="352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/>
                <a:t>epref</a:t>
              </a:r>
              <a:endParaRPr sz="1800"/>
            </a:p>
          </p:txBody>
        </p:sp>
        <p:sp>
          <p:nvSpPr>
            <p:cNvPr id="28" name="Shape 130"/>
            <p:cNvSpPr/>
            <p:nvPr/>
          </p:nvSpPr>
          <p:spPr>
            <a:xfrm>
              <a:off x="882063" y="2501896"/>
              <a:ext cx="980019" cy="412379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Shape 132"/>
            <p:cNvSpPr/>
            <p:nvPr/>
          </p:nvSpPr>
          <p:spPr>
            <a:xfrm>
              <a:off x="882063" y="3002500"/>
              <a:ext cx="1070400" cy="417300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/>
            </a:p>
          </p:txBody>
        </p:sp>
        <p:sp>
          <p:nvSpPr>
            <p:cNvPr id="33" name="Shape 124"/>
            <p:cNvSpPr/>
            <p:nvPr/>
          </p:nvSpPr>
          <p:spPr>
            <a:xfrm>
              <a:off x="882063" y="1440586"/>
              <a:ext cx="1299249" cy="415101"/>
            </a:xfrm>
            <a:prstGeom prst="rect">
              <a:avLst/>
            </a:prstGeom>
            <a:solidFill>
              <a:srgbClr val="F4CC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Shape 133"/>
            <p:cNvSpPr txBox="1"/>
            <p:nvPr/>
          </p:nvSpPr>
          <p:spPr>
            <a:xfrm>
              <a:off x="1040355" y="2604950"/>
              <a:ext cx="739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800" b="1"/>
                <a:t>...</a:t>
              </a:r>
              <a:endParaRPr sz="4800" b="1"/>
            </a:p>
          </p:txBody>
        </p:sp>
        <p:sp>
          <p:nvSpPr>
            <p:cNvPr id="32" name="Shape 131"/>
            <p:cNvSpPr txBox="1"/>
            <p:nvPr/>
          </p:nvSpPr>
          <p:spPr>
            <a:xfrm>
              <a:off x="955541" y="2528723"/>
              <a:ext cx="873791" cy="3093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pcs</a:t>
              </a:r>
              <a:endParaRPr sz="1800" dirty="0"/>
            </a:p>
          </p:txBody>
        </p:sp>
        <p:sp>
          <p:nvSpPr>
            <p:cNvPr id="25" name="Shape 125"/>
            <p:cNvSpPr txBox="1"/>
            <p:nvPr/>
          </p:nvSpPr>
          <p:spPr>
            <a:xfrm>
              <a:off x="929858" y="1440586"/>
              <a:ext cx="1158418" cy="3114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/>
                <a:t>truetime</a:t>
              </a:r>
              <a:endParaRPr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3714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294675" y="10750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Stored procedures</a:t>
            </a:r>
            <a:r>
              <a:rPr lang="en" dirty="0" smtClean="0"/>
              <a:t> </a:t>
            </a:r>
            <a:r>
              <a:rPr lang="en" dirty="0"/>
              <a:t>: </a:t>
            </a:r>
            <a:r>
              <a:rPr lang="en-US" dirty="0" err="1" smtClean="0"/>
              <a:t>pl</a:t>
            </a:r>
            <a:r>
              <a:rPr lang="en-US" dirty="0" smtClean="0"/>
              <a:t>/</a:t>
            </a:r>
            <a:r>
              <a:rPr lang="en-US" dirty="0" err="1" smtClean="0"/>
              <a:t>sql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pl</a:t>
            </a:r>
            <a:r>
              <a:rPr lang="en-US" dirty="0" smtClean="0">
                <a:sym typeface="Wingdings"/>
              </a:rPr>
              <a:t>/</a:t>
            </a:r>
            <a:r>
              <a:rPr lang="en-US" dirty="0" err="1" smtClean="0">
                <a:sym typeface="Wingdings"/>
              </a:rPr>
              <a:t>pgsql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814879"/>
              </p:ext>
            </p:extLst>
          </p:nvPr>
        </p:nvGraphicFramePr>
        <p:xfrm>
          <a:off x="1397000" y="1785779"/>
          <a:ext cx="5930900" cy="271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450"/>
                <a:gridCol w="2965450"/>
              </a:tblGrid>
              <a:tr h="654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Oracle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PostgreSQL</a:t>
                      </a:r>
                      <a:endParaRPr lang="en-US" sz="2000" dirty="0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Package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Schema</a:t>
                      </a:r>
                      <a:endParaRPr lang="en-US" sz="2000" dirty="0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Functions</a:t>
                      </a:r>
                      <a:r>
                        <a:rPr lang="en-US" sz="2000" baseline="0" dirty="0" smtClean="0"/>
                        <a:t> and Procedures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Functions</a:t>
                      </a:r>
                      <a:endParaRPr lang="en-US" sz="2000" dirty="0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commit within function/procedure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Cannot commit within function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7000" y="664111"/>
            <a:ext cx="8945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>
                <a:latin typeface="Courier New"/>
              </a:rPr>
              <a:t>TrueTime.putEpoch</a:t>
            </a:r>
            <a:r>
              <a:rPr lang="en-US" sz="1800" b="1" dirty="0">
                <a:latin typeface="Courier New"/>
              </a:rPr>
              <a:t>(</a:t>
            </a:r>
            <a:r>
              <a:rPr lang="en-US" b="1" dirty="0">
                <a:latin typeface="Courier New"/>
              </a:rPr>
              <a:t>:</a:t>
            </a:r>
            <a:r>
              <a:rPr lang="en-US" b="1" dirty="0" err="1">
                <a:latin typeface="Courier New"/>
              </a:rPr>
              <a:t>dtime</a:t>
            </a:r>
            <a:r>
              <a:rPr lang="en-US" b="1" dirty="0">
                <a:latin typeface="Courier New"/>
              </a:rPr>
              <a:t>&lt;double&gt;,'UTC'</a:t>
            </a:r>
            <a:r>
              <a:rPr lang="en-US" sz="1800" b="1" dirty="0" smtClean="0">
                <a:latin typeface="Courier New"/>
              </a:rPr>
              <a:t>)</a:t>
            </a:r>
          </a:p>
          <a:p>
            <a:pPr algn="ctr"/>
            <a:endParaRPr lang="en-US" sz="1800" dirty="0" smtClean="0">
              <a:latin typeface="Courier New"/>
            </a:endParaRPr>
          </a:p>
          <a:p>
            <a:r>
              <a:rPr lang="en-US" sz="1800" b="1" dirty="0" err="1" smtClean="0">
                <a:latin typeface="Courier New"/>
              </a:rPr>
              <a:t>geo_region.authOfRegionInGroup</a:t>
            </a:r>
            <a:r>
              <a:rPr lang="en-US" sz="1800" b="1" dirty="0" smtClean="0">
                <a:latin typeface="Courier New"/>
              </a:rPr>
              <a:t>(</a:t>
            </a:r>
            <a:r>
              <a:rPr lang="en-US" b="1" dirty="0" smtClean="0">
                <a:latin typeface="Courier New"/>
              </a:rPr>
              <a:t>:</a:t>
            </a:r>
            <a:r>
              <a:rPr lang="en-US" b="1" dirty="0" err="1">
                <a:latin typeface="Courier New"/>
              </a:rPr>
              <a:t>lat</a:t>
            </a:r>
            <a:r>
              <a:rPr lang="en-US" b="1" dirty="0">
                <a:latin typeface="Courier New"/>
              </a:rPr>
              <a:t>&lt;</a:t>
            </a:r>
            <a:r>
              <a:rPr lang="en-US" b="1" dirty="0" err="1">
                <a:latin typeface="Courier New"/>
              </a:rPr>
              <a:t>double,in</a:t>
            </a:r>
            <a:r>
              <a:rPr lang="en-US" b="1" dirty="0">
                <a:latin typeface="Courier New"/>
              </a:rPr>
              <a:t>&gt;,:</a:t>
            </a:r>
            <a:r>
              <a:rPr lang="en-US" b="1" dirty="0" err="1">
                <a:latin typeface="Courier New"/>
              </a:rPr>
              <a:t>lon</a:t>
            </a:r>
            <a:r>
              <a:rPr lang="en-US" b="1" dirty="0">
                <a:latin typeface="Courier New"/>
              </a:rPr>
              <a:t>&lt;</a:t>
            </a:r>
            <a:r>
              <a:rPr lang="en-US" b="1" dirty="0" err="1">
                <a:latin typeface="Courier New"/>
              </a:rPr>
              <a:t>double,in</a:t>
            </a:r>
            <a:r>
              <a:rPr lang="en-US" b="1" dirty="0">
                <a:latin typeface="Courier New"/>
              </a:rPr>
              <a:t>&gt;,:</a:t>
            </a:r>
            <a:r>
              <a:rPr lang="en-US" b="1" dirty="0" err="1">
                <a:latin typeface="Courier New"/>
              </a:rPr>
              <a:t>authGroup</a:t>
            </a:r>
            <a:r>
              <a:rPr lang="en-US" b="1" dirty="0">
                <a:latin typeface="Courier New"/>
              </a:rPr>
              <a:t>&lt;char[15],in&gt;</a:t>
            </a:r>
            <a:r>
              <a:rPr lang="en-US" sz="1800" b="1" dirty="0">
                <a:latin typeface="Courier New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001" y="4556661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ourier New"/>
              </a:rPr>
              <a:t>*Only porting functions/procedures that are used</a:t>
            </a:r>
          </a:p>
          <a:p>
            <a:pPr algn="ctr"/>
            <a:endParaRPr lang="en-US" sz="2000" dirty="0" smtClean="0"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1000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3498</TotalTime>
  <Words>1627</Words>
  <Application>Microsoft Macintosh PowerPoint</Application>
  <PresentationFormat>On-screen Show (16:9)</PresentationFormat>
  <Paragraphs>420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Plum</vt:lpstr>
      <vt:lpstr>AQMS migration to PostgreSQL</vt:lpstr>
      <vt:lpstr>2015</vt:lpstr>
      <vt:lpstr>Motivation</vt:lpstr>
      <vt:lpstr>Guiding principle</vt:lpstr>
      <vt:lpstr>AQMS</vt:lpstr>
      <vt:lpstr>PowerPoint Presentation</vt:lpstr>
      <vt:lpstr>Database schema</vt:lpstr>
      <vt:lpstr>PowerPoint Presentation</vt:lpstr>
      <vt:lpstr>Stored procedures : pl/sql  pl/pgsql</vt:lpstr>
      <vt:lpstr>PowerPoint Presentation</vt:lpstr>
      <vt:lpstr>getWaveformBlob</vt:lpstr>
      <vt:lpstr>getWaveformBlob</vt:lpstr>
      <vt:lpstr>PowerPoint Presentation</vt:lpstr>
      <vt:lpstr>C++ : OTL4, unixODBC, psqlodbc → compile time flag</vt:lpstr>
      <vt:lpstr>C++ : OTL4, unixODBC, psqlodbc → compile time flag</vt:lpstr>
      <vt:lpstr>C++ : OTL4, unixODBC, psqlodbc → compile time flag</vt:lpstr>
      <vt:lpstr>PowerPoint Presentation</vt:lpstr>
      <vt:lpstr>Java : ojdbc and postgresql jdbc</vt:lpstr>
      <vt:lpstr>Java : ojdbc and postgresql jdbc</vt:lpstr>
      <vt:lpstr>Java : same jar, different property values</vt:lpstr>
      <vt:lpstr>Replication</vt:lpstr>
      <vt:lpstr>Fully working system</vt:lpstr>
      <vt:lpstr>Utilities: ProC, python, perl, php</vt:lpstr>
      <vt:lpstr>PowerPoint Presentation</vt:lpstr>
      <vt:lpstr>Interested in PostgreSQL instead of Oracle?</vt:lpstr>
      <vt:lpstr>PowerPoint Presentation</vt:lpstr>
      <vt:lpstr>Changed the directory layout and PP user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AQMS migration to PostgreSQL</dc:title>
  <cp:lastModifiedBy>Renate Hartog</cp:lastModifiedBy>
  <cp:revision>41</cp:revision>
  <dcterms:modified xsi:type="dcterms:W3CDTF">2018-03-20T07:40:47Z</dcterms:modified>
</cp:coreProperties>
</file>