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961611" y="1249031"/>
            <a:ext cx="69795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2540350" y="2445127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2122600" y="31301"/>
            <a:ext cx="70413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755350" y="-1336747"/>
            <a:ext cx="36333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1967570" y="0"/>
            <a:ext cx="7095000" cy="77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961403"/>
            <a:ext cx="8229600" cy="36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2122600" y="31301"/>
            <a:ext cx="70413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2122600" y="31301"/>
            <a:ext cx="70413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2122600" y="31301"/>
            <a:ext cx="70413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122600" y="31301"/>
            <a:ext cx="70413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961403"/>
            <a:ext cx="8229600" cy="36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4.jpg"/><Relationship Id="rId6" Type="http://schemas.openxmlformats.org/officeDocument/2006/relationships/image" Target="../media/image3.png"/><Relationship Id="rId7" Type="http://schemas.openxmlformats.org/officeDocument/2006/relationships/image" Target="../media/image8.png"/><Relationship Id="rId8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322725" y="791825"/>
            <a:ext cx="8618400" cy="167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Virtualization, Cloud Computing, Hardened Networks</a:t>
            </a:r>
            <a:endParaRPr/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1431525" y="2296327"/>
            <a:ext cx="6400800" cy="131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rPr lang="en"/>
              <a:t>NetOps IX</a:t>
            </a:r>
            <a:endParaRPr/>
          </a:p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rPr lang="en"/>
              <a:t>March 2018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Virtualization @ AEC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-115700" y="1152475"/>
            <a:ext cx="3132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3 host cluster managed with VMware vSphere 6.0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Web, acquisition, automated processing on ~10 production VMs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80 TB usable storage in 2 arrays (1x 15k drives for databases and recent waveforms, 1x 7.2k drives for historic data)</a:t>
            </a:r>
            <a:endParaRPr sz="1800"/>
          </a:p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2550" y="985550"/>
            <a:ext cx="5902587" cy="4055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Virtualization - Issues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771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Storage arrays are not redundant - firmware upgrades require downtime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Upgrade path from ESXi 5.5 to 6.x (necessary for vSphere 6.5+ compatibility)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Reliant on UPS power (~60 minutes), although path in place for 3 days generator power</a:t>
            </a:r>
            <a:endParaRPr sz="1800"/>
          </a:p>
        </p:txBody>
      </p:sp>
      <p:grpSp>
        <p:nvGrpSpPr>
          <p:cNvPr id="103" name="Shape 103"/>
          <p:cNvGrpSpPr/>
          <p:nvPr/>
        </p:nvGrpSpPr>
        <p:grpSpPr>
          <a:xfrm>
            <a:off x="1869227" y="1989069"/>
            <a:ext cx="6100733" cy="3077969"/>
            <a:chOff x="30525" y="0"/>
            <a:chExt cx="9020750" cy="5067450"/>
          </a:xfrm>
        </p:grpSpPr>
        <p:sp>
          <p:nvSpPr>
            <p:cNvPr id="104" name="Shape 104"/>
            <p:cNvSpPr/>
            <p:nvPr/>
          </p:nvSpPr>
          <p:spPr>
            <a:xfrm>
              <a:off x="5384975" y="107850"/>
              <a:ext cx="3666300" cy="4419900"/>
            </a:xfrm>
            <a:prstGeom prst="rect">
              <a:avLst/>
            </a:prstGeom>
            <a:noFill/>
            <a:ln cap="flat" cmpd="sng" w="38100">
              <a:solidFill>
                <a:srgbClr val="4A86E8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41175" y="781050"/>
              <a:ext cx="2972400" cy="4286400"/>
            </a:xfrm>
            <a:prstGeom prst="rect">
              <a:avLst/>
            </a:prstGeom>
            <a:noFill/>
            <a:ln cap="flat" cmpd="sng" w="38100">
              <a:solidFill>
                <a:srgbClr val="4A86E8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6" name="Shape 10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0525" y="0"/>
              <a:ext cx="1239250" cy="1239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Shape 10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49475" y="2111650"/>
              <a:ext cx="920200" cy="92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Shape 10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49475" y="3031850"/>
              <a:ext cx="920200" cy="92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Shape 10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89075" y="2111650"/>
              <a:ext cx="1102940" cy="92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Shape 11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389075" y="3031850"/>
              <a:ext cx="1102940" cy="92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Shape 11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932988" y="1258000"/>
              <a:ext cx="501000" cy="501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2" name="Shape 112"/>
            <p:cNvCxnSpPr/>
            <p:nvPr/>
          </p:nvCxnSpPr>
          <p:spPr>
            <a:xfrm flipH="1">
              <a:off x="2653875" y="1825825"/>
              <a:ext cx="501000" cy="4119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Shape 113"/>
            <p:cNvCxnSpPr/>
            <p:nvPr/>
          </p:nvCxnSpPr>
          <p:spPr>
            <a:xfrm>
              <a:off x="3266200" y="1848100"/>
              <a:ext cx="567900" cy="3450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Shape 114"/>
            <p:cNvCxnSpPr/>
            <p:nvPr/>
          </p:nvCxnSpPr>
          <p:spPr>
            <a:xfrm flipH="1">
              <a:off x="3232725" y="3852050"/>
              <a:ext cx="478800" cy="4230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Shape 115"/>
            <p:cNvCxnSpPr/>
            <p:nvPr/>
          </p:nvCxnSpPr>
          <p:spPr>
            <a:xfrm>
              <a:off x="2676150" y="3952250"/>
              <a:ext cx="389700" cy="3228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pic>
          <p:nvPicPr>
            <p:cNvPr id="116" name="Shape 116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783650" y="2269425"/>
              <a:ext cx="1181725" cy="604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Shape 117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783650" y="3189625"/>
              <a:ext cx="1181725" cy="604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Shape 118"/>
            <p:cNvPicPr preferRelativeResize="0"/>
            <p:nvPr/>
          </p:nvPicPr>
          <p:blipFill rotWithShape="1">
            <a:blip r:embed="rId8">
              <a:alphaModFix/>
            </a:blip>
            <a:srcRect b="18646" l="0" r="0" t="0"/>
            <a:stretch/>
          </p:blipFill>
          <p:spPr>
            <a:xfrm>
              <a:off x="7715850" y="1391650"/>
              <a:ext cx="1239250" cy="29800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Shape 11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695450" y="107850"/>
              <a:ext cx="871875" cy="8718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0" name="Shape 120"/>
            <p:cNvCxnSpPr/>
            <p:nvPr/>
          </p:nvCxnSpPr>
          <p:spPr>
            <a:xfrm>
              <a:off x="7196450" y="979725"/>
              <a:ext cx="953100" cy="3450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1" name="Shape 121"/>
            <p:cNvCxnSpPr/>
            <p:nvPr/>
          </p:nvCxnSpPr>
          <p:spPr>
            <a:xfrm flipH="1">
              <a:off x="6590850" y="990850"/>
              <a:ext cx="623400" cy="10353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Shape 122"/>
            <p:cNvCxnSpPr>
              <a:endCxn id="106" idx="3"/>
            </p:cNvCxnSpPr>
            <p:nvPr/>
          </p:nvCxnSpPr>
          <p:spPr>
            <a:xfrm flipH="1">
              <a:off x="1269775" y="400925"/>
              <a:ext cx="4062900" cy="2187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123" name="Shape 123"/>
            <p:cNvCxnSpPr>
              <a:stCxn id="106" idx="3"/>
            </p:cNvCxnSpPr>
            <p:nvPr/>
          </p:nvCxnSpPr>
          <p:spPr>
            <a:xfrm>
              <a:off x="1269775" y="619625"/>
              <a:ext cx="545100" cy="771900"/>
            </a:xfrm>
            <a:prstGeom prst="straightConnector1">
              <a:avLst/>
            </a:prstGeom>
            <a:noFill/>
            <a:ln cap="flat" cmpd="sng" w="38100">
              <a:solidFill>
                <a:srgbClr val="FF0000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sp>
          <p:nvSpPr>
            <p:cNvPr id="124" name="Shape 124"/>
            <p:cNvSpPr txBox="1"/>
            <p:nvPr/>
          </p:nvSpPr>
          <p:spPr>
            <a:xfrm>
              <a:off x="6479475" y="4527764"/>
              <a:ext cx="2002200" cy="50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mbria"/>
                  <a:ea typeface="Cambria"/>
                  <a:cs typeface="Cambria"/>
                  <a:sym typeface="Cambria"/>
                </a:rPr>
                <a:t>Butrovich</a:t>
              </a:r>
              <a:endParaRPr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x="541014" y="4527764"/>
              <a:ext cx="1335900" cy="50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mbria"/>
                  <a:ea typeface="Cambria"/>
                  <a:cs typeface="Cambria"/>
                  <a:sym typeface="Cambria"/>
                </a:rPr>
                <a:t>Elvey</a:t>
              </a:r>
              <a:endParaRPr>
                <a:latin typeface="Cambria"/>
                <a:ea typeface="Cambria"/>
                <a:cs typeface="Cambria"/>
                <a:sym typeface="Cambria"/>
              </a:endParaRPr>
            </a:p>
          </p:txBody>
        </p:sp>
        <p:cxnSp>
          <p:nvCxnSpPr>
            <p:cNvPr id="126" name="Shape 126"/>
            <p:cNvCxnSpPr/>
            <p:nvPr/>
          </p:nvCxnSpPr>
          <p:spPr>
            <a:xfrm>
              <a:off x="4397575" y="2560625"/>
              <a:ext cx="1335900" cy="111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Shape 127"/>
            <p:cNvCxnSpPr/>
            <p:nvPr/>
          </p:nvCxnSpPr>
          <p:spPr>
            <a:xfrm>
              <a:off x="4397575" y="3559125"/>
              <a:ext cx="1335900" cy="111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Shape 128"/>
            <p:cNvCxnSpPr/>
            <p:nvPr/>
          </p:nvCxnSpPr>
          <p:spPr>
            <a:xfrm>
              <a:off x="2893375" y="2555963"/>
              <a:ext cx="513300" cy="159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9" name="Shape 129"/>
            <p:cNvCxnSpPr/>
            <p:nvPr/>
          </p:nvCxnSpPr>
          <p:spPr>
            <a:xfrm>
              <a:off x="2893375" y="3556713"/>
              <a:ext cx="513300" cy="159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Shape 130"/>
            <p:cNvCxnSpPr>
              <a:stCxn id="116" idx="3"/>
            </p:cNvCxnSpPr>
            <p:nvPr/>
          </p:nvCxnSpPr>
          <p:spPr>
            <a:xfrm>
              <a:off x="6965376" y="2571750"/>
              <a:ext cx="639300" cy="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Shape 131"/>
            <p:cNvCxnSpPr>
              <a:stCxn id="117" idx="3"/>
            </p:cNvCxnSpPr>
            <p:nvPr/>
          </p:nvCxnSpPr>
          <p:spPr>
            <a:xfrm>
              <a:off x="6965376" y="3491950"/>
              <a:ext cx="716400" cy="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Shape 132"/>
            <p:cNvCxnSpPr>
              <a:stCxn id="133" idx="0"/>
            </p:cNvCxnSpPr>
            <p:nvPr/>
          </p:nvCxnSpPr>
          <p:spPr>
            <a:xfrm flipH="1" rot="10800000">
              <a:off x="1544133" y="2579244"/>
              <a:ext cx="553200" cy="5175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Shape 134"/>
            <p:cNvCxnSpPr>
              <a:stCxn id="133" idx="0"/>
            </p:cNvCxnSpPr>
            <p:nvPr/>
          </p:nvCxnSpPr>
          <p:spPr>
            <a:xfrm>
              <a:off x="1544133" y="3096744"/>
              <a:ext cx="553500" cy="4011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33" name="Shape 133"/>
            <p:cNvSpPr/>
            <p:nvPr/>
          </p:nvSpPr>
          <p:spPr>
            <a:xfrm>
              <a:off x="89075" y="2579100"/>
              <a:ext cx="1456272" cy="1035288"/>
            </a:xfrm>
            <a:prstGeom prst="cloud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35" name="Shape 13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899513" y="4275050"/>
              <a:ext cx="501000" cy="501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6" name="Shape 136"/>
            <p:cNvCxnSpPr>
              <a:stCxn id="116" idx="3"/>
            </p:cNvCxnSpPr>
            <p:nvPr/>
          </p:nvCxnSpPr>
          <p:spPr>
            <a:xfrm>
              <a:off x="6965376" y="2571750"/>
              <a:ext cx="649800" cy="9018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Shape 137"/>
            <p:cNvCxnSpPr>
              <a:stCxn id="117" idx="3"/>
            </p:cNvCxnSpPr>
            <p:nvPr/>
          </p:nvCxnSpPr>
          <p:spPr>
            <a:xfrm flipH="1" rot="10800000">
              <a:off x="6965376" y="2582650"/>
              <a:ext cx="616500" cy="909300"/>
            </a:xfrm>
            <a:prstGeom prst="straightConnector1">
              <a:avLst/>
            </a:prstGeom>
            <a:noFill/>
            <a:ln cap="flat" cmpd="sng" w="76200">
              <a:solidFill>
                <a:srgbClr val="00FFF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Computing @ AEC</a:t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Amazon web services (AWS) in active development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Anticipated EC2 resources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MikroTik RouterOS for networking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CentOS VM + Antelope for acquisition &amp; automated processing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LAMP stack for overflow web hosting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Modest short-term storage?</a:t>
            </a:r>
            <a:endParaRPr sz="1800"/>
          </a:p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Cloud Computing - Issues</a:t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Getting networking right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Persistent GRE tunnels to remote sites with keep-alive heartbeats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Failover conditions? Triggered startup vs. partial redundancy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Many AEC sites cannot support concurrent data streams (network throughput, power draw, or both)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How to keep databases in sync before &amp; after outage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Poor AK &lt;- -&gt; lower 48 latencies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On-the-job learning</a:t>
            </a:r>
            <a:endParaRPr sz="1800"/>
          </a:p>
          <a:p>
            <a:pPr indent="0" lvl="0" marL="0" rt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Hardening @ AEC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Standard setup: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Field routers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GRE + IPSec tunnels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Change default users, passwords</a:t>
            </a:r>
            <a:endParaRPr sz="1800"/>
          </a:p>
          <a:p>
            <a: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Disable unused ports, services</a:t>
            </a:r>
            <a:endParaRPr sz="1800"/>
          </a:p>
          <a:p>
            <a:pPr indent="0" lvl="0" marL="0" rt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Some stakeholders require a partial network isolation, yearly security audits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Isolated with dedicated T1 circuit to field sites, inline firewalls w/IDS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Hardening - Issues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Balancing security with accessibility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Security experts = $$$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/>
              <a:t>Password policy on field sites (accessibility)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ight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