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7"/>
  </p:notesMasterIdLst>
  <p:sldIdLst>
    <p:sldId id="256" r:id="rId2"/>
    <p:sldId id="257" r:id="rId3"/>
    <p:sldId id="262" r:id="rId4"/>
    <p:sldId id="263"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9"/>
    <p:restoredTop sz="94714"/>
  </p:normalViewPr>
  <p:slideViewPr>
    <p:cSldViewPr snapToGrid="0" snapToObjects="1">
      <p:cViewPr varScale="1">
        <p:scale>
          <a:sx n="151" d="100"/>
          <a:sy n="151" d="100"/>
        </p:scale>
        <p:origin x="544"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ADB25-BEC5-FF40-848E-2B75B55CA02C}" type="datetimeFigureOut">
              <a:rPr lang="en-US" smtClean="0"/>
              <a:t>3/16/18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FAEA9-9C5D-1742-B53D-123356203023}" type="slidenum">
              <a:rPr lang="en-US" smtClean="0"/>
              <a:t>‹#›</a:t>
            </a:fld>
            <a:endParaRPr lang="en-US"/>
          </a:p>
        </p:txBody>
      </p:sp>
    </p:spTree>
    <p:extLst>
      <p:ext uri="{BB962C8B-B14F-4D97-AF65-F5344CB8AC3E}">
        <p14:creationId xmlns:p14="http://schemas.microsoft.com/office/powerpoint/2010/main" val="82720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-RSN’s are interesting enterprises, with critical products being cranked out on </a:t>
            </a:r>
            <a:r>
              <a:rPr lang="en-US" dirty="0" err="1"/>
              <a:t>realtime</a:t>
            </a:r>
            <a:r>
              <a:rPr lang="en-US" dirty="0"/>
              <a:t> continuous streams of lots of data input. Developing their IT structures is like building the airplane while you’re flying. But when you think of it, it is in a way what many businesses do, so we’re perhaps not so abnormal. It’s just that for most businesses the products aren’t so life-critical and at the same time so under-resourced. (Picture of airplane in flight)</a:t>
            </a:r>
          </a:p>
        </p:txBody>
      </p:sp>
      <p:sp>
        <p:nvSpPr>
          <p:cNvPr id="4" name="Slide Number Placeholder 3"/>
          <p:cNvSpPr>
            <a:spLocks noGrp="1"/>
          </p:cNvSpPr>
          <p:nvPr>
            <p:ph type="sldNum" sz="quarter" idx="10"/>
          </p:nvPr>
        </p:nvSpPr>
        <p:spPr/>
        <p:txBody>
          <a:bodyPr/>
          <a:lstStyle/>
          <a:p>
            <a:fld id="{429FAEA9-9C5D-1742-B53D-123356203023}" type="slidenum">
              <a:rPr lang="en-US" smtClean="0"/>
              <a:t>2</a:t>
            </a:fld>
            <a:endParaRPr lang="en-US"/>
          </a:p>
        </p:txBody>
      </p:sp>
    </p:spTree>
    <p:extLst>
      <p:ext uri="{BB962C8B-B14F-4D97-AF65-F5344CB8AC3E}">
        <p14:creationId xmlns:p14="http://schemas.microsoft.com/office/powerpoint/2010/main" val="86943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-RSN’s are interesting enterprises, with critical products being cranked out on </a:t>
            </a:r>
            <a:r>
              <a:rPr lang="en-US" dirty="0" err="1"/>
              <a:t>realtime</a:t>
            </a:r>
            <a:r>
              <a:rPr lang="en-US" dirty="0"/>
              <a:t> continuous streams of lots of data input. Developing their IT structures is like building the airplane while you’re flying. But when you think of it, it is in a way what many businesses do, so we’re perhaps not so abnormal. It’s just that for most businesses the products aren’t so life-critical and at the same time so under-resourced. (Picture of airplane in flight)</a:t>
            </a:r>
          </a:p>
        </p:txBody>
      </p:sp>
      <p:sp>
        <p:nvSpPr>
          <p:cNvPr id="4" name="Slide Number Placeholder 3"/>
          <p:cNvSpPr>
            <a:spLocks noGrp="1"/>
          </p:cNvSpPr>
          <p:nvPr>
            <p:ph type="sldNum" sz="quarter" idx="10"/>
          </p:nvPr>
        </p:nvSpPr>
        <p:spPr/>
        <p:txBody>
          <a:bodyPr/>
          <a:lstStyle/>
          <a:p>
            <a:fld id="{429FAEA9-9C5D-1742-B53D-123356203023}" type="slidenum">
              <a:rPr lang="en-US" smtClean="0"/>
              <a:t>3</a:t>
            </a:fld>
            <a:endParaRPr lang="en-US"/>
          </a:p>
        </p:txBody>
      </p:sp>
    </p:spTree>
    <p:extLst>
      <p:ext uri="{BB962C8B-B14F-4D97-AF65-F5344CB8AC3E}">
        <p14:creationId xmlns:p14="http://schemas.microsoft.com/office/powerpoint/2010/main" val="120134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-RSN’s are interesting enterprises, with critical products being cranked out on </a:t>
            </a:r>
            <a:r>
              <a:rPr lang="en-US" dirty="0" err="1"/>
              <a:t>realtime</a:t>
            </a:r>
            <a:r>
              <a:rPr lang="en-US" dirty="0"/>
              <a:t> continuous streams of lots of data input. Developing their IT structures is like building the airplane while you’re flying. But when you think of it, it is in a way what many businesses do, so we’re perhaps not so abnormal. It’s just that for most businesses the products aren’t so life-critical and at the same time so under-resourced. (Picture of airplane in flight)</a:t>
            </a:r>
          </a:p>
        </p:txBody>
      </p:sp>
      <p:sp>
        <p:nvSpPr>
          <p:cNvPr id="4" name="Slide Number Placeholder 3"/>
          <p:cNvSpPr>
            <a:spLocks noGrp="1"/>
          </p:cNvSpPr>
          <p:nvPr>
            <p:ph type="sldNum" sz="quarter" idx="10"/>
          </p:nvPr>
        </p:nvSpPr>
        <p:spPr/>
        <p:txBody>
          <a:bodyPr/>
          <a:lstStyle/>
          <a:p>
            <a:fld id="{429FAEA9-9C5D-1742-B53D-123356203023}" type="slidenum">
              <a:rPr lang="en-US" smtClean="0"/>
              <a:t>4</a:t>
            </a:fld>
            <a:endParaRPr lang="en-US"/>
          </a:p>
        </p:txBody>
      </p:sp>
    </p:spTree>
    <p:extLst>
      <p:ext uri="{BB962C8B-B14F-4D97-AF65-F5344CB8AC3E}">
        <p14:creationId xmlns:p14="http://schemas.microsoft.com/office/powerpoint/2010/main" val="346103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of all I want to assure you that RSN managers like myself are VERY thankful and cognizant of the work you do, even if we don’t express it often enough.  Secondly, this meeting recognizes that an important strategy for leveraging the collective energy and brainpower in the RSNs, given each of our under-</a:t>
            </a:r>
            <a:r>
              <a:rPr lang="en-US" dirty="0" err="1"/>
              <a:t>resourcedness</a:t>
            </a:r>
            <a:r>
              <a:rPr lang="en-US" dirty="0"/>
              <a:t>, is to bring you together to share information, lessons learned, concerns, and best practices. And to provide a framework for solidifying and expanding a community of really smart and talented folks with common problems. </a:t>
            </a:r>
          </a:p>
        </p:txBody>
      </p:sp>
      <p:sp>
        <p:nvSpPr>
          <p:cNvPr id="4" name="Slide Number Placeholder 3"/>
          <p:cNvSpPr>
            <a:spLocks noGrp="1"/>
          </p:cNvSpPr>
          <p:nvPr>
            <p:ph type="sldNum" sz="quarter" idx="10"/>
          </p:nvPr>
        </p:nvSpPr>
        <p:spPr/>
        <p:txBody>
          <a:bodyPr/>
          <a:lstStyle/>
          <a:p>
            <a:fld id="{429FAEA9-9C5D-1742-B53D-123356203023}" type="slidenum">
              <a:rPr lang="en-US" smtClean="0"/>
              <a:t>5</a:t>
            </a:fld>
            <a:endParaRPr lang="en-US"/>
          </a:p>
        </p:txBody>
      </p:sp>
    </p:spTree>
    <p:extLst>
      <p:ext uri="{BB962C8B-B14F-4D97-AF65-F5344CB8AC3E}">
        <p14:creationId xmlns:p14="http://schemas.microsoft.com/office/powerpoint/2010/main" val="222777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22A918-47DB-4F42-89D8-A3314BAC2411}" type="datetimeFigureOut">
              <a:rPr lang="en-US" smtClean="0"/>
              <a:t>3/16/18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01F48BA-E149-FC40-854A-16BE36E9052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781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2A918-47DB-4F42-89D8-A3314BAC2411}" type="datetimeFigureOut">
              <a:rPr lang="en-US" smtClean="0"/>
              <a:t>3/16/18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F48BA-E149-FC40-854A-16BE36E9052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544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2A918-47DB-4F42-89D8-A3314BAC2411}" type="datetimeFigureOut">
              <a:rPr lang="en-US" smtClean="0"/>
              <a:t>3/16/18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F48BA-E149-FC40-854A-16BE36E9052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193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2A918-47DB-4F42-89D8-A3314BAC2411}" type="datetimeFigureOut">
              <a:rPr lang="en-US" smtClean="0"/>
              <a:t>3/16/18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F48BA-E149-FC40-854A-16BE36E9052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469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22A918-47DB-4F42-89D8-A3314BAC2411}" type="datetimeFigureOut">
              <a:rPr lang="en-US" smtClean="0"/>
              <a:t>3/16/18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F48BA-E149-FC40-854A-16BE36E9052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428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22A918-47DB-4F42-89D8-A3314BAC2411}" type="datetimeFigureOut">
              <a:rPr lang="en-US" smtClean="0"/>
              <a:t>3/16/18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F48BA-E149-FC40-854A-16BE36E9052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673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22A918-47DB-4F42-89D8-A3314BAC2411}" type="datetimeFigureOut">
              <a:rPr lang="en-US" smtClean="0"/>
              <a:t>3/16/18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F48BA-E149-FC40-854A-16BE36E9052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716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22A918-47DB-4F42-89D8-A3314BAC2411}" type="datetimeFigureOut">
              <a:rPr lang="en-US" smtClean="0"/>
              <a:t>3/16/18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F48BA-E149-FC40-854A-16BE36E9052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721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2A918-47DB-4F42-89D8-A3314BAC2411}" type="datetimeFigureOut">
              <a:rPr lang="en-US" smtClean="0"/>
              <a:t>3/16/18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F48BA-E149-FC40-854A-16BE36E9052B}" type="slidenum">
              <a:rPr lang="en-US" smtClean="0"/>
              <a:t>‹#›</a:t>
            </a:fld>
            <a:endParaRPr lang="en-US"/>
          </a:p>
        </p:txBody>
      </p:sp>
    </p:spTree>
    <p:extLst>
      <p:ext uri="{BB962C8B-B14F-4D97-AF65-F5344CB8AC3E}">
        <p14:creationId xmlns:p14="http://schemas.microsoft.com/office/powerpoint/2010/main" val="166995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22A918-47DB-4F42-89D8-A3314BAC2411}" type="datetimeFigureOut">
              <a:rPr lang="en-US" smtClean="0"/>
              <a:t>3/16/18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F48BA-E149-FC40-854A-16BE36E9052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498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E22A918-47DB-4F42-89D8-A3314BAC2411}" type="datetimeFigureOut">
              <a:rPr lang="en-US" smtClean="0"/>
              <a:t>3/16/18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01F48BA-E149-FC40-854A-16BE36E9052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646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E22A918-47DB-4F42-89D8-A3314BAC2411}" type="datetimeFigureOut">
              <a:rPr lang="en-US" smtClean="0"/>
              <a:t>3/16/18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01F48BA-E149-FC40-854A-16BE36E9052B}"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11188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A806-6468-4A41-B030-A79F5358D9A0}"/>
              </a:ext>
            </a:extLst>
          </p:cNvPr>
          <p:cNvSpPr>
            <a:spLocks noGrp="1"/>
          </p:cNvSpPr>
          <p:nvPr>
            <p:ph type="ctrTitle"/>
          </p:nvPr>
        </p:nvSpPr>
        <p:spPr>
          <a:xfrm>
            <a:off x="364067" y="1278223"/>
            <a:ext cx="11362267" cy="1007533"/>
          </a:xfrm>
        </p:spPr>
        <p:txBody>
          <a:bodyPr>
            <a:normAutofit fontScale="90000"/>
          </a:bodyPr>
          <a:lstStyle/>
          <a:p>
            <a:pPr algn="ctr"/>
            <a:r>
              <a:rPr lang="en-US" sz="6000" dirty="0"/>
              <a:t>Welcome  to  ANSS  </a:t>
            </a:r>
            <a:r>
              <a:rPr lang="en-US" sz="6000" dirty="0" err="1"/>
              <a:t>NetOps</a:t>
            </a:r>
            <a:r>
              <a:rPr lang="en-US" sz="6000" dirty="0"/>
              <a:t>  2018</a:t>
            </a:r>
          </a:p>
        </p:txBody>
      </p:sp>
      <p:sp>
        <p:nvSpPr>
          <p:cNvPr id="4" name="Subtitle 2">
            <a:extLst>
              <a:ext uri="{FF2B5EF4-FFF2-40B4-BE49-F238E27FC236}">
                <a16:creationId xmlns:a16="http://schemas.microsoft.com/office/drawing/2014/main" id="{B7716422-41DB-4447-BDE2-3C25CA326921}"/>
              </a:ext>
            </a:extLst>
          </p:cNvPr>
          <p:cNvSpPr txBox="1">
            <a:spLocks/>
          </p:cNvSpPr>
          <p:nvPr/>
        </p:nvSpPr>
        <p:spPr>
          <a:xfrm>
            <a:off x="1392819" y="3767906"/>
            <a:ext cx="8537352" cy="1904761"/>
          </a:xfrm>
          <a:prstGeom prst="rect">
            <a:avLst/>
          </a:prstGeom>
        </p:spPr>
        <p:txBody>
          <a:bodyPr vert="horz" lIns="91440" tIns="91440" rIns="91440" bIns="91440" rtlCol="0">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gn="ctr"/>
            <a:r>
              <a:rPr lang="en-US" sz="2400" dirty="0"/>
              <a:t>Paul Bodin</a:t>
            </a:r>
          </a:p>
          <a:p>
            <a:pPr algn="ctr"/>
            <a:r>
              <a:rPr lang="en-US" sz="2400" dirty="0"/>
              <a:t>Pacific Northwest Seismic Network</a:t>
            </a:r>
          </a:p>
          <a:p>
            <a:pPr algn="ctr"/>
            <a:r>
              <a:rPr lang="en-US" sz="2400" dirty="0"/>
              <a:t>University of Washington</a:t>
            </a:r>
          </a:p>
        </p:txBody>
      </p:sp>
      <p:pic>
        <p:nvPicPr>
          <p:cNvPr id="5" name="image3.png">
            <a:extLst>
              <a:ext uri="{FF2B5EF4-FFF2-40B4-BE49-F238E27FC236}">
                <a16:creationId xmlns:a16="http://schemas.microsoft.com/office/drawing/2014/main" id="{7A535682-7A96-1B4B-B425-1FE2AF9CDE74}"/>
              </a:ext>
            </a:extLst>
          </p:cNvPr>
          <p:cNvPicPr/>
          <p:nvPr/>
        </p:nvPicPr>
        <p:blipFill>
          <a:blip r:embed="rId2">
            <a:extLst/>
          </a:blip>
          <a:stretch>
            <a:fillRect/>
          </a:stretch>
        </p:blipFill>
        <p:spPr>
          <a:xfrm>
            <a:off x="0" y="3115650"/>
            <a:ext cx="2567426" cy="830377"/>
          </a:xfrm>
          <a:prstGeom prst="rect">
            <a:avLst/>
          </a:prstGeom>
          <a:ln w="12700">
            <a:round/>
          </a:ln>
        </p:spPr>
      </p:pic>
    </p:spTree>
    <p:extLst>
      <p:ext uri="{BB962C8B-B14F-4D97-AF65-F5344CB8AC3E}">
        <p14:creationId xmlns:p14="http://schemas.microsoft.com/office/powerpoint/2010/main" val="427058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32BE-2F70-FD44-B396-041B54EE729D}"/>
              </a:ext>
            </a:extLst>
          </p:cNvPr>
          <p:cNvSpPr>
            <a:spLocks noGrp="1"/>
          </p:cNvSpPr>
          <p:nvPr>
            <p:ph type="title"/>
          </p:nvPr>
        </p:nvSpPr>
        <p:spPr>
          <a:xfrm>
            <a:off x="1451579" y="804520"/>
            <a:ext cx="9603275" cy="629870"/>
          </a:xfrm>
        </p:spPr>
        <p:txBody>
          <a:bodyPr/>
          <a:lstStyle/>
          <a:p>
            <a:r>
              <a:rPr lang="en-US" dirty="0"/>
              <a:t>Key operational Challenges</a:t>
            </a:r>
          </a:p>
        </p:txBody>
      </p:sp>
      <p:sp>
        <p:nvSpPr>
          <p:cNvPr id="3" name="Content Placeholder 2">
            <a:extLst>
              <a:ext uri="{FF2B5EF4-FFF2-40B4-BE49-F238E27FC236}">
                <a16:creationId xmlns:a16="http://schemas.microsoft.com/office/drawing/2014/main" id="{F7F0F1AF-8B84-304C-BA26-C6842BE20BF7}"/>
              </a:ext>
            </a:extLst>
          </p:cNvPr>
          <p:cNvSpPr>
            <a:spLocks noGrp="1"/>
          </p:cNvSpPr>
          <p:nvPr>
            <p:ph idx="1"/>
          </p:nvPr>
        </p:nvSpPr>
        <p:spPr>
          <a:xfrm>
            <a:off x="409033" y="2026807"/>
            <a:ext cx="6135700" cy="4153860"/>
          </a:xfrm>
        </p:spPr>
        <p:txBody>
          <a:bodyPr>
            <a:normAutofit fontScale="92500" lnSpcReduction="10000"/>
          </a:bodyPr>
          <a:lstStyle/>
          <a:p>
            <a:r>
              <a:rPr lang="en-US" dirty="0"/>
              <a:t>Demise of analog stations/telemetry</a:t>
            </a:r>
          </a:p>
          <a:p>
            <a:r>
              <a:rPr lang="en-US" dirty="0"/>
              <a:t>Acquiring/managing digital bandwidth</a:t>
            </a:r>
          </a:p>
          <a:p>
            <a:r>
              <a:rPr lang="en-US" dirty="0"/>
              <a:t>Station/network/data performance monitoring</a:t>
            </a:r>
          </a:p>
          <a:p>
            <a:r>
              <a:rPr lang="en-US" dirty="0"/>
              <a:t>Increased data security needs</a:t>
            </a:r>
          </a:p>
          <a:p>
            <a:r>
              <a:rPr lang="en-US" dirty="0"/>
              <a:t>Earthquake early warning</a:t>
            </a:r>
          </a:p>
          <a:p>
            <a:r>
              <a:rPr lang="en-US" dirty="0"/>
              <a:t>“Large-N” seismic array data</a:t>
            </a:r>
          </a:p>
          <a:p>
            <a:r>
              <a:rPr lang="en-US" dirty="0"/>
              <a:t>Inclusion  of  “non-traditional” data types</a:t>
            </a:r>
          </a:p>
          <a:p>
            <a:r>
              <a:rPr lang="en-US" dirty="0"/>
              <a:t>Emerging  “big data” analytical approaches</a:t>
            </a:r>
          </a:p>
          <a:p>
            <a:r>
              <a:rPr lang="en-US" dirty="0"/>
              <a:t>Long-term “stability” of catalogs/products</a:t>
            </a:r>
          </a:p>
          <a:p>
            <a:endParaRPr lang="en-US" dirty="0"/>
          </a:p>
        </p:txBody>
      </p:sp>
      <p:pic>
        <p:nvPicPr>
          <p:cNvPr id="9" name="Picture 8">
            <a:extLst>
              <a:ext uri="{FF2B5EF4-FFF2-40B4-BE49-F238E27FC236}">
                <a16:creationId xmlns:a16="http://schemas.microsoft.com/office/drawing/2014/main" id="{BC0D986E-0962-3644-BF73-9BB120188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66" y="542570"/>
            <a:ext cx="1195009" cy="842481"/>
          </a:xfrm>
          <a:prstGeom prst="rect">
            <a:avLst/>
          </a:prstGeom>
        </p:spPr>
      </p:pic>
      <p:pic>
        <p:nvPicPr>
          <p:cNvPr id="10" name="image3.png">
            <a:extLst>
              <a:ext uri="{FF2B5EF4-FFF2-40B4-BE49-F238E27FC236}">
                <a16:creationId xmlns:a16="http://schemas.microsoft.com/office/drawing/2014/main" id="{D4A7A10E-DDD9-F547-90C6-EC688FEDD10F}"/>
              </a:ext>
            </a:extLst>
          </p:cNvPr>
          <p:cNvPicPr/>
          <p:nvPr/>
        </p:nvPicPr>
        <p:blipFill>
          <a:blip r:embed="rId4">
            <a:extLst/>
          </a:blip>
          <a:stretch>
            <a:fillRect/>
          </a:stretch>
        </p:blipFill>
        <p:spPr>
          <a:xfrm>
            <a:off x="79162" y="6027623"/>
            <a:ext cx="2567426" cy="830377"/>
          </a:xfrm>
          <a:prstGeom prst="rect">
            <a:avLst/>
          </a:prstGeom>
          <a:ln w="12700">
            <a:round/>
          </a:ln>
        </p:spPr>
      </p:pic>
    </p:spTree>
    <p:extLst>
      <p:ext uri="{BB962C8B-B14F-4D97-AF65-F5344CB8AC3E}">
        <p14:creationId xmlns:p14="http://schemas.microsoft.com/office/powerpoint/2010/main" val="55408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32BE-2F70-FD44-B396-041B54EE729D}"/>
              </a:ext>
            </a:extLst>
          </p:cNvPr>
          <p:cNvSpPr>
            <a:spLocks noGrp="1"/>
          </p:cNvSpPr>
          <p:nvPr>
            <p:ph type="title"/>
          </p:nvPr>
        </p:nvSpPr>
        <p:spPr>
          <a:xfrm>
            <a:off x="1451579" y="804520"/>
            <a:ext cx="9603275" cy="629870"/>
          </a:xfrm>
        </p:spPr>
        <p:txBody>
          <a:bodyPr/>
          <a:lstStyle/>
          <a:p>
            <a:r>
              <a:rPr lang="en-US" dirty="0"/>
              <a:t>Key operational Challenges</a:t>
            </a:r>
          </a:p>
        </p:txBody>
      </p:sp>
      <p:pic>
        <p:nvPicPr>
          <p:cNvPr id="9" name="Picture 8">
            <a:extLst>
              <a:ext uri="{FF2B5EF4-FFF2-40B4-BE49-F238E27FC236}">
                <a16:creationId xmlns:a16="http://schemas.microsoft.com/office/drawing/2014/main" id="{BC0D986E-0962-3644-BF73-9BB120188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66" y="542570"/>
            <a:ext cx="1195009" cy="842481"/>
          </a:xfrm>
          <a:prstGeom prst="rect">
            <a:avLst/>
          </a:prstGeom>
        </p:spPr>
      </p:pic>
      <p:pic>
        <p:nvPicPr>
          <p:cNvPr id="10" name="image3.png">
            <a:extLst>
              <a:ext uri="{FF2B5EF4-FFF2-40B4-BE49-F238E27FC236}">
                <a16:creationId xmlns:a16="http://schemas.microsoft.com/office/drawing/2014/main" id="{D4A7A10E-DDD9-F547-90C6-EC688FEDD10F}"/>
              </a:ext>
            </a:extLst>
          </p:cNvPr>
          <p:cNvPicPr/>
          <p:nvPr/>
        </p:nvPicPr>
        <p:blipFill>
          <a:blip r:embed="rId6">
            <a:extLst/>
          </a:blip>
          <a:stretch>
            <a:fillRect/>
          </a:stretch>
        </p:blipFill>
        <p:spPr>
          <a:xfrm>
            <a:off x="79162" y="6027623"/>
            <a:ext cx="2567426" cy="830377"/>
          </a:xfrm>
          <a:prstGeom prst="rect">
            <a:avLst/>
          </a:prstGeom>
          <a:ln w="12700">
            <a:round/>
          </a:ln>
        </p:spPr>
      </p:pic>
      <p:sp>
        <p:nvSpPr>
          <p:cNvPr id="6" name="Rectangle 5">
            <a:extLst>
              <a:ext uri="{FF2B5EF4-FFF2-40B4-BE49-F238E27FC236}">
                <a16:creationId xmlns:a16="http://schemas.microsoft.com/office/drawing/2014/main" id="{AFA893F5-744E-2742-8CBC-04B2874CA1BA}"/>
              </a:ext>
            </a:extLst>
          </p:cNvPr>
          <p:cNvSpPr/>
          <p:nvPr/>
        </p:nvSpPr>
        <p:spPr>
          <a:xfrm>
            <a:off x="6253216" y="2152835"/>
            <a:ext cx="3161635" cy="369332"/>
          </a:xfrm>
          <a:prstGeom prst="rect">
            <a:avLst/>
          </a:prstGeom>
        </p:spPr>
        <p:txBody>
          <a:bodyPr wrap="none">
            <a:spAutoFit/>
          </a:bodyPr>
          <a:lstStyle/>
          <a:p>
            <a:r>
              <a:rPr lang="en-US" dirty="0"/>
              <a:t>https://</a:t>
            </a:r>
            <a:r>
              <a:rPr lang="en-US" dirty="0" err="1"/>
              <a:t>youtu.be</a:t>
            </a:r>
            <a:r>
              <a:rPr lang="en-US" dirty="0"/>
              <a:t>/lo4GRQLZRR8</a:t>
            </a:r>
          </a:p>
        </p:txBody>
      </p:sp>
      <p:pic>
        <p:nvPicPr>
          <p:cNvPr id="11" name="EDS 'Airplane' - change managment.avi.mp4">
            <a:hlinkClick r:id="" action="ppaction://media"/>
            <a:extLst>
              <a:ext uri="{FF2B5EF4-FFF2-40B4-BE49-F238E27FC236}">
                <a16:creationId xmlns:a16="http://schemas.microsoft.com/office/drawing/2014/main" id="{0B5EFC40-4F07-B54F-86F6-1FC324972611}"/>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484558" y="1385051"/>
            <a:ext cx="6710241" cy="5032682"/>
          </a:xfrm>
          <a:prstGeom prst="rect">
            <a:avLst/>
          </a:prstGeom>
        </p:spPr>
      </p:pic>
      <p:sp>
        <p:nvSpPr>
          <p:cNvPr id="14" name="Content Placeholder 2">
            <a:extLst>
              <a:ext uri="{FF2B5EF4-FFF2-40B4-BE49-F238E27FC236}">
                <a16:creationId xmlns:a16="http://schemas.microsoft.com/office/drawing/2014/main" id="{4440CB10-FAC2-AA42-BCB9-CDCF57469533}"/>
              </a:ext>
            </a:extLst>
          </p:cNvPr>
          <p:cNvSpPr txBox="1">
            <a:spLocks/>
          </p:cNvSpPr>
          <p:nvPr/>
        </p:nvSpPr>
        <p:spPr>
          <a:xfrm>
            <a:off x="409033" y="2026807"/>
            <a:ext cx="6135700" cy="415386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t>Demise of analog stations/telemetry</a:t>
            </a:r>
          </a:p>
          <a:p>
            <a:r>
              <a:rPr lang="en-US"/>
              <a:t>Acquiring/managing digital bandwidth</a:t>
            </a:r>
          </a:p>
          <a:p>
            <a:r>
              <a:rPr lang="en-US"/>
              <a:t>Station/network/data performance monitoring</a:t>
            </a:r>
          </a:p>
          <a:p>
            <a:r>
              <a:rPr lang="en-US"/>
              <a:t>Increased data security needs</a:t>
            </a:r>
          </a:p>
          <a:p>
            <a:r>
              <a:rPr lang="en-US"/>
              <a:t>Earthquake early warning</a:t>
            </a:r>
          </a:p>
          <a:p>
            <a:r>
              <a:rPr lang="en-US"/>
              <a:t>“Large-N” seismic array data</a:t>
            </a:r>
          </a:p>
          <a:p>
            <a:r>
              <a:rPr lang="en-US"/>
              <a:t>Inclusion  of  “non-traditional” data types</a:t>
            </a:r>
          </a:p>
          <a:p>
            <a:r>
              <a:rPr lang="en-US"/>
              <a:t>Emerging  “big data” analytical approaches</a:t>
            </a:r>
          </a:p>
          <a:p>
            <a:r>
              <a:rPr lang="en-US"/>
              <a:t>Long-term “stability”</a:t>
            </a:r>
          </a:p>
          <a:p>
            <a:endParaRPr lang="en-US" dirty="0"/>
          </a:p>
        </p:txBody>
      </p:sp>
    </p:spTree>
    <p:extLst>
      <p:ext uri="{BB962C8B-B14F-4D97-AF65-F5344CB8AC3E}">
        <p14:creationId xmlns:p14="http://schemas.microsoft.com/office/powerpoint/2010/main" val="41948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6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32BE-2F70-FD44-B396-041B54EE729D}"/>
              </a:ext>
            </a:extLst>
          </p:cNvPr>
          <p:cNvSpPr>
            <a:spLocks noGrp="1"/>
          </p:cNvSpPr>
          <p:nvPr>
            <p:ph type="title"/>
          </p:nvPr>
        </p:nvSpPr>
        <p:spPr>
          <a:xfrm>
            <a:off x="1451579" y="804520"/>
            <a:ext cx="9603275" cy="629870"/>
          </a:xfrm>
        </p:spPr>
        <p:txBody>
          <a:bodyPr/>
          <a:lstStyle/>
          <a:p>
            <a:r>
              <a:rPr lang="en-US" dirty="0"/>
              <a:t>Key operational Opportunities</a:t>
            </a:r>
          </a:p>
        </p:txBody>
      </p:sp>
      <p:sp>
        <p:nvSpPr>
          <p:cNvPr id="3" name="Content Placeholder 2">
            <a:extLst>
              <a:ext uri="{FF2B5EF4-FFF2-40B4-BE49-F238E27FC236}">
                <a16:creationId xmlns:a16="http://schemas.microsoft.com/office/drawing/2014/main" id="{F7F0F1AF-8B84-304C-BA26-C6842BE20BF7}"/>
              </a:ext>
            </a:extLst>
          </p:cNvPr>
          <p:cNvSpPr>
            <a:spLocks noGrp="1"/>
          </p:cNvSpPr>
          <p:nvPr>
            <p:ph idx="1"/>
          </p:nvPr>
        </p:nvSpPr>
        <p:spPr>
          <a:xfrm>
            <a:off x="595300" y="2879731"/>
            <a:ext cx="5227926" cy="2069955"/>
          </a:xfrm>
        </p:spPr>
        <p:txBody>
          <a:bodyPr>
            <a:normAutofit/>
          </a:bodyPr>
          <a:lstStyle/>
          <a:p>
            <a:r>
              <a:rPr lang="en-US" dirty="0"/>
              <a:t>Cloud data/computing services</a:t>
            </a:r>
          </a:p>
          <a:p>
            <a:r>
              <a:rPr lang="en-US" dirty="0"/>
              <a:t>Virtualization</a:t>
            </a:r>
          </a:p>
          <a:p>
            <a:r>
              <a:rPr lang="en-US" dirty="0"/>
              <a:t>Web-based services</a:t>
            </a:r>
          </a:p>
          <a:p>
            <a:r>
              <a:rPr lang="en-US" dirty="0"/>
              <a:t>IOT</a:t>
            </a:r>
          </a:p>
          <a:p>
            <a:endParaRPr lang="en-US" dirty="0"/>
          </a:p>
          <a:p>
            <a:endParaRPr lang="en-US" dirty="0"/>
          </a:p>
          <a:p>
            <a:endParaRPr lang="en-US" dirty="0"/>
          </a:p>
        </p:txBody>
      </p:sp>
      <p:pic>
        <p:nvPicPr>
          <p:cNvPr id="9" name="Picture 8">
            <a:extLst>
              <a:ext uri="{FF2B5EF4-FFF2-40B4-BE49-F238E27FC236}">
                <a16:creationId xmlns:a16="http://schemas.microsoft.com/office/drawing/2014/main" id="{BC0D986E-0962-3644-BF73-9BB120188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66" y="542570"/>
            <a:ext cx="1195009" cy="842481"/>
          </a:xfrm>
          <a:prstGeom prst="rect">
            <a:avLst/>
          </a:prstGeom>
        </p:spPr>
      </p:pic>
      <p:pic>
        <p:nvPicPr>
          <p:cNvPr id="10" name="image3.png">
            <a:extLst>
              <a:ext uri="{FF2B5EF4-FFF2-40B4-BE49-F238E27FC236}">
                <a16:creationId xmlns:a16="http://schemas.microsoft.com/office/drawing/2014/main" id="{D4A7A10E-DDD9-F547-90C6-EC688FEDD10F}"/>
              </a:ext>
            </a:extLst>
          </p:cNvPr>
          <p:cNvPicPr/>
          <p:nvPr/>
        </p:nvPicPr>
        <p:blipFill>
          <a:blip r:embed="rId4">
            <a:extLst/>
          </a:blip>
          <a:stretch>
            <a:fillRect/>
          </a:stretch>
        </p:blipFill>
        <p:spPr>
          <a:xfrm>
            <a:off x="79162" y="6027623"/>
            <a:ext cx="2567426" cy="830377"/>
          </a:xfrm>
          <a:prstGeom prst="rect">
            <a:avLst/>
          </a:prstGeom>
          <a:ln w="12700">
            <a:round/>
          </a:ln>
        </p:spPr>
      </p:pic>
      <p:pic>
        <p:nvPicPr>
          <p:cNvPr id="4" name="Picture 3">
            <a:extLst>
              <a:ext uri="{FF2B5EF4-FFF2-40B4-BE49-F238E27FC236}">
                <a16:creationId xmlns:a16="http://schemas.microsoft.com/office/drawing/2014/main" id="{43A8AD10-1CBE-B444-B0A1-61B22905060C}"/>
              </a:ext>
            </a:extLst>
          </p:cNvPr>
          <p:cNvPicPr>
            <a:picLocks noChangeAspect="1"/>
          </p:cNvPicPr>
          <p:nvPr/>
        </p:nvPicPr>
        <p:blipFill>
          <a:blip r:embed="rId5"/>
          <a:stretch>
            <a:fillRect/>
          </a:stretch>
        </p:blipFill>
        <p:spPr>
          <a:xfrm>
            <a:off x="5823226" y="2219904"/>
            <a:ext cx="4711700" cy="3149600"/>
          </a:xfrm>
          <a:prstGeom prst="rect">
            <a:avLst/>
          </a:prstGeom>
        </p:spPr>
      </p:pic>
    </p:spTree>
    <p:extLst>
      <p:ext uri="{BB962C8B-B14F-4D97-AF65-F5344CB8AC3E}">
        <p14:creationId xmlns:p14="http://schemas.microsoft.com/office/powerpoint/2010/main" val="214065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BE69-1D10-CC44-982B-E273AB8D6750}"/>
              </a:ext>
            </a:extLst>
          </p:cNvPr>
          <p:cNvSpPr>
            <a:spLocks noGrp="1"/>
          </p:cNvSpPr>
          <p:nvPr>
            <p:ph type="title"/>
          </p:nvPr>
        </p:nvSpPr>
        <p:spPr>
          <a:xfrm>
            <a:off x="745067" y="288054"/>
            <a:ext cx="10642600" cy="668680"/>
          </a:xfrm>
        </p:spPr>
        <p:txBody>
          <a:bodyPr/>
          <a:lstStyle/>
          <a:p>
            <a:r>
              <a:rPr lang="en-US" dirty="0"/>
              <a:t>Many  Thanks  For  a  (seemingly)  Thankless  Task</a:t>
            </a:r>
          </a:p>
        </p:txBody>
      </p:sp>
      <p:sp>
        <p:nvSpPr>
          <p:cNvPr id="3" name="Content Placeholder 2">
            <a:extLst>
              <a:ext uri="{FF2B5EF4-FFF2-40B4-BE49-F238E27FC236}">
                <a16:creationId xmlns:a16="http://schemas.microsoft.com/office/drawing/2014/main" id="{EB088962-DC0D-B24D-BBAF-4FD4D709A5DD}"/>
              </a:ext>
            </a:extLst>
          </p:cNvPr>
          <p:cNvSpPr>
            <a:spLocks noGrp="1"/>
          </p:cNvSpPr>
          <p:nvPr>
            <p:ph idx="1"/>
          </p:nvPr>
        </p:nvSpPr>
        <p:spPr>
          <a:xfrm>
            <a:off x="838200" y="1825625"/>
            <a:ext cx="5403574" cy="4351338"/>
          </a:xfrm>
        </p:spPr>
        <p:txBody>
          <a:bodyPr/>
          <a:lstStyle/>
          <a:p>
            <a:r>
              <a:rPr lang="en-US" dirty="0"/>
              <a:t>RSN managers are very grateful to you all</a:t>
            </a:r>
          </a:p>
          <a:p>
            <a:r>
              <a:rPr lang="en-US" dirty="0"/>
              <a:t>This meeting is an important mechanism:</a:t>
            </a:r>
          </a:p>
          <a:p>
            <a:pPr lvl="1"/>
            <a:r>
              <a:rPr lang="en-US" dirty="0"/>
              <a:t>To ease (by sharing) the burden</a:t>
            </a:r>
          </a:p>
          <a:p>
            <a:pPr lvl="1"/>
            <a:r>
              <a:rPr lang="en-US" dirty="0"/>
              <a:t>To provide a framework for community building</a:t>
            </a:r>
          </a:p>
          <a:p>
            <a:r>
              <a:rPr lang="en-US" dirty="0"/>
              <a:t>Share:</a:t>
            </a:r>
          </a:p>
          <a:p>
            <a:pPr lvl="1"/>
            <a:r>
              <a:rPr lang="en-US" dirty="0"/>
              <a:t>Lessons learned</a:t>
            </a:r>
          </a:p>
          <a:p>
            <a:pPr lvl="1"/>
            <a:r>
              <a:rPr lang="en-US" dirty="0"/>
              <a:t>Concerns</a:t>
            </a:r>
          </a:p>
          <a:p>
            <a:pPr lvl="1"/>
            <a:r>
              <a:rPr lang="en-US" dirty="0"/>
              <a:t>Best practices</a:t>
            </a:r>
          </a:p>
          <a:p>
            <a:pPr lvl="1"/>
            <a:r>
              <a:rPr lang="en-US" dirty="0"/>
              <a:t> Vision for the future</a:t>
            </a:r>
          </a:p>
        </p:txBody>
      </p:sp>
      <p:pic>
        <p:nvPicPr>
          <p:cNvPr id="5" name="Picture 4">
            <a:extLst>
              <a:ext uri="{FF2B5EF4-FFF2-40B4-BE49-F238E27FC236}">
                <a16:creationId xmlns:a16="http://schemas.microsoft.com/office/drawing/2014/main" id="{98FCE6D6-0030-764B-86DB-797FA64D7AA3}"/>
              </a:ext>
            </a:extLst>
          </p:cNvPr>
          <p:cNvPicPr>
            <a:picLocks noChangeAspect="1"/>
          </p:cNvPicPr>
          <p:nvPr/>
        </p:nvPicPr>
        <p:blipFill>
          <a:blip r:embed="rId3"/>
          <a:stretch>
            <a:fillRect/>
          </a:stretch>
        </p:blipFill>
        <p:spPr>
          <a:xfrm>
            <a:off x="7092674" y="2795933"/>
            <a:ext cx="3175000" cy="2120900"/>
          </a:xfrm>
          <a:prstGeom prst="rect">
            <a:avLst/>
          </a:prstGeom>
        </p:spPr>
      </p:pic>
    </p:spTree>
    <p:extLst>
      <p:ext uri="{BB962C8B-B14F-4D97-AF65-F5344CB8AC3E}">
        <p14:creationId xmlns:p14="http://schemas.microsoft.com/office/powerpoint/2010/main" val="133856812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{4C750961-E065-CC40-AAC8-24955B91FF25}tf10001119</Template>
  <TotalTime>4536</TotalTime>
  <Words>550</Words>
  <Application>Microsoft Macintosh PowerPoint</Application>
  <PresentationFormat>Widescreen</PresentationFormat>
  <Paragraphs>49</Paragraphs>
  <Slides>5</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MT</vt:lpstr>
      <vt:lpstr>Gallery</vt:lpstr>
      <vt:lpstr>Welcome  to  ANSS  NetOps  2018</vt:lpstr>
      <vt:lpstr>Key operational Challenges</vt:lpstr>
      <vt:lpstr>Key operational Challenges</vt:lpstr>
      <vt:lpstr>Key operational Opportunities</vt:lpstr>
      <vt:lpstr>Many  Thanks  For  a  (seemingly)  Thankless  Task</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ANSS NetOps 2018</dc:title>
  <dc:creator>Paul Bodin</dc:creator>
  <cp:lastModifiedBy>Paul Bodin</cp:lastModifiedBy>
  <cp:revision>21</cp:revision>
  <dcterms:created xsi:type="dcterms:W3CDTF">2018-03-16T20:59:30Z</dcterms:created>
  <dcterms:modified xsi:type="dcterms:W3CDTF">2018-03-20T00:35:43Z</dcterms:modified>
</cp:coreProperties>
</file>